
<file path=[Content_Types].xml><?xml version="1.0" encoding="utf-8"?>
<Types xmlns="http://schemas.openxmlformats.org/package/2006/content-types">
  <Default Extension="jpeg" ContentType="image/jpeg"/>
  <Default Extension="m4a" ContentType="audio/mp4"/>
  <Default Extension="mov" ContentType="video/quicktime"/>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72" r:id="rId14"/>
    <p:sldId id="273" r:id="rId15"/>
    <p:sldId id="274" r:id="rId16"/>
    <p:sldId id="275" r:id="rId17"/>
    <p:sldId id="276" r:id="rId18"/>
    <p:sldId id="277" r:id="rId19"/>
    <p:sldId id="278" r:id="rId20"/>
    <p:sldId id="279" r:id="rId21"/>
    <p:sldId id="291" r:id="rId22"/>
    <p:sldId id="292"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1pPr>
    <a:lvl2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2pPr>
    <a:lvl3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3pPr>
    <a:lvl4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4pPr>
    <a:lvl5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5pPr>
    <a:lvl6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6pPr>
    <a:lvl7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7pPr>
    <a:lvl8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8pPr>
    <a:lvl9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12700" cap="flat">
              <a:solidFill>
                <a:srgbClr val="F0F0F0"/>
              </a:solidFill>
              <a:prstDash val="solid"/>
              <a:miter lim="400000"/>
            </a:ln>
          </a:bottom>
          <a:insideH>
            <a:ln w="1270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103245"/>
              <a:satOff val="-16002"/>
              <a:lumOff val="283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94"/>
  </p:normalViewPr>
  <p:slideViewPr>
    <p:cSldViewPr snapToGrid="0" snapToObjects="1">
      <p:cViewPr varScale="1">
        <p:scale>
          <a:sx n="60" d="100"/>
          <a:sy n="60" d="100"/>
        </p:scale>
        <p:origin x="800"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1143000" y="685800"/>
            <a:ext cx="4572000" cy="3429000"/>
          </a:xfrm>
          <a:prstGeom prst="rect">
            <a:avLst/>
          </a:prstGeom>
        </p:spPr>
        <p:txBody>
          <a:bodyPr/>
          <a:lstStyle/>
          <a:p>
            <a:endParaRPr/>
          </a:p>
        </p:txBody>
      </p:sp>
      <p:sp>
        <p:nvSpPr>
          <p:cNvPr id="207" name="Shape 2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xfrm>
            <a:off x="381000" y="685800"/>
            <a:ext cx="6096000" cy="3429000"/>
          </a:xfrm>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lvl1pPr>
              <a:lnSpc>
                <a:spcPct val="125000"/>
              </a:lnSpc>
              <a:defRPr sz="2400">
                <a:latin typeface="Avenir"/>
                <a:ea typeface="Avenir"/>
                <a:cs typeface="Avenir"/>
                <a:sym typeface="Avenir Roman"/>
              </a:defRPr>
            </a:lvl1pPr>
          </a:lstStyle>
          <a:p>
            <a:r>
              <a:t>I would like to thanks the organizers for asking me to present on How to Prevent Iatrogenic Type A Dissections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xfrm>
            <a:off x="381000" y="685800"/>
            <a:ext cx="6096000" cy="3429000"/>
          </a:xfrm>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t>As well as dissections imparting a relative risk of 5.3 compared to degenerative aneurysms for developing rTAD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xfrm>
            <a:off x="381000" y="685800"/>
            <a:ext cx="6096000" cy="3429000"/>
          </a:xfrm>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r>
              <a:t>Interestingly they were able to show a correlation with proximal stent configuration with Bare stents imparted a 2.26 fold increase in risk compared to non bare stent designs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xfrm>
            <a:off x="381000" y="685800"/>
            <a:ext cx="6096000" cy="3429000"/>
          </a:xfrm>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r>
              <a:t>The only other significant risk factors that need to be aware of is that more proximal implantation sites and enlarged ascending aortas as associated with an increased risk of RTAD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r>
              <a:t>Based on these findings the techniques that we employ at UNC to reduce the occurrence of Retrograde type A dissections are the following—</a:t>
            </a:r>
          </a:p>
          <a:p>
            <a:r>
              <a:t>Routine use of IVUS, precise deployment techniques and careful selection of the proximal implantation site with advanced multiplanar reformatted images. Advanced imaging is also critical in selecting the best device size for treatment. We avoid proximal balloon dilatation and do not use blood pressure lowering techniques when working distal to the L CCA.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xfrm>
            <a:off x="381000" y="685800"/>
            <a:ext cx="6096000" cy="3429000"/>
          </a:xfrm>
          <a:prstGeom prst="rect">
            <a:avLst/>
          </a:prstGeom>
        </p:spPr>
        <p:txBody>
          <a:bodyPr/>
          <a:lstStyle/>
          <a:p>
            <a:endParaRPr/>
          </a:p>
        </p:txBody>
      </p:sp>
      <p:sp>
        <p:nvSpPr>
          <p:cNvPr id="389" name="Shape 389"/>
          <p:cNvSpPr>
            <a:spLocks noGrp="1"/>
          </p:cNvSpPr>
          <p:nvPr>
            <p:ph type="body" sz="quarter" idx="1"/>
          </p:nvPr>
        </p:nvSpPr>
        <p:spPr>
          <a:prstGeom prst="rect">
            <a:avLst/>
          </a:prstGeom>
        </p:spPr>
        <p:txBody>
          <a:bodyPr/>
          <a:lstStyle>
            <a:lvl1pPr>
              <a:lnSpc>
                <a:spcPct val="125000"/>
              </a:lnSpc>
              <a:defRPr sz="2400">
                <a:latin typeface="Avenir"/>
                <a:ea typeface="Avenir"/>
                <a:cs typeface="Avenir"/>
                <a:sym typeface="Avenir Roman"/>
              </a:defRPr>
            </a:lvl1pPr>
          </a:lstStyle>
          <a:p>
            <a:r>
              <a:t>Prior to implantation IVUS is critical in identifying  proper wire placement. After implantation IVUS it also helpful for inspection of the ascending aorta and arch of the aorta to conform device location and the absence of a retrograde  dissection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xfrm>
            <a:off x="381000" y="685800"/>
            <a:ext cx="6096000" cy="3429000"/>
          </a:xfrm>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r>
              <a:t>For most cases we selectively catheterize the target branch vessel to enable precise device deployment and minimize the risk of stroke from arch manipulations. It is important to keep the stiff Lunderquist along the greater curvature to aid in this precision and avoid unnecessary movement of the device during deployment.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xfrm>
            <a:off x="381000" y="685800"/>
            <a:ext cx="6096000" cy="3429000"/>
          </a:xfrm>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r>
              <a:t>Device oversizing is based upon multiplayer reformatted images and we typically target 10% oversizing when treating dissections and 20% for aneurysmal disease. Advanced imaging analysis also helps correctly identify the region of non-diseased aortic for selecting the best proximal landing zone of the device.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xfrm>
            <a:off x="381000" y="685800"/>
            <a:ext cx="6096000" cy="3429000"/>
          </a:xfrm>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r>
              <a:t>We avoid balloon molding in the proximal segment of the aorta unless there is a prominent type Ia endoleak or severe device compression that needs to be addressed.  Since we typically plan for landing zones greater than 25 mm this is a rare occurrence.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xfrm>
            <a:off x="381000" y="685800"/>
            <a:ext cx="6096000" cy="3429000"/>
          </a:xfrm>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lvl1pPr defTabSz="914400">
              <a:lnSpc>
                <a:spcPct val="100000"/>
              </a:lnSpc>
              <a:defRPr sz="2000">
                <a:latin typeface="Calibri"/>
                <a:ea typeface="Calibri"/>
                <a:cs typeface="Calibri"/>
                <a:sym typeface="Calibri"/>
              </a:defRPr>
            </a:lvl1pPr>
          </a:lstStyle>
          <a:p>
            <a:r>
              <a:t>This past year the SVS and STS developed new reporting guidelines with respect to Type B  aortic dissections and the acuity of disease.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381000" y="685800"/>
            <a:ext cx="6096000" cy="3429000"/>
          </a:xfrm>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t>We avoid treatment of asymptomatic patients in the hyper acute and acute periods. By delaying their intervention treatment until the subacute phase when prognostic indicators suggest future aneurysmal degeneration, we reduce the risks of developing a retrograde Type A dissection since the aortic is less friable during this period.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381000" y="685800"/>
            <a:ext cx="609600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lvl1pPr>
              <a:lnSpc>
                <a:spcPct val="100000"/>
              </a:lnSpc>
              <a:spcBef>
                <a:spcPts val="400"/>
              </a:spcBef>
              <a:defRPr sz="3600">
                <a:latin typeface="Calibri"/>
                <a:ea typeface="Calibri"/>
                <a:cs typeface="Calibri"/>
                <a:sym typeface="Calibri"/>
              </a:defRPr>
            </a:lvl1pPr>
          </a:lstStyle>
          <a:p>
            <a:r>
              <a:t>These are my disclosures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hape 544"/>
          <p:cNvSpPr>
            <a:spLocks noGrp="1" noRot="1" noChangeAspect="1"/>
          </p:cNvSpPr>
          <p:nvPr>
            <p:ph type="sldImg"/>
          </p:nvPr>
        </p:nvSpPr>
        <p:spPr>
          <a:xfrm>
            <a:off x="381000" y="685800"/>
            <a:ext cx="6096000" cy="3429000"/>
          </a:xfrm>
          <a:prstGeom prst="rect">
            <a:avLst/>
          </a:prstGeom>
        </p:spPr>
        <p:txBody>
          <a:bodyPr/>
          <a:lstStyle/>
          <a:p>
            <a:endParaRPr/>
          </a:p>
        </p:txBody>
      </p:sp>
      <p:sp>
        <p:nvSpPr>
          <p:cNvPr id="545" name="Shape 545"/>
          <p:cNvSpPr>
            <a:spLocks noGrp="1"/>
          </p:cNvSpPr>
          <p:nvPr>
            <p:ph type="body" sz="quarter" idx="1"/>
          </p:nvPr>
        </p:nvSpPr>
        <p:spPr>
          <a:prstGeom prst="rect">
            <a:avLst/>
          </a:prstGeom>
        </p:spPr>
        <p:txBody>
          <a:bodyPr/>
          <a:lstStyle>
            <a:lvl1pPr>
              <a:lnSpc>
                <a:spcPct val="100000"/>
              </a:lnSpc>
              <a:spcBef>
                <a:spcPts val="400"/>
              </a:spcBef>
              <a:defRPr sz="3000">
                <a:latin typeface="Calibri"/>
                <a:ea typeface="Calibri"/>
                <a:cs typeface="Calibri"/>
                <a:sym typeface="Calibri"/>
              </a:defRPr>
            </a:lvl1pPr>
          </a:lstStyle>
          <a:p>
            <a:r>
              <a:t>In conclusion….. retrograde type A dissection is a serious complications with a low incidence. It is associated with a greater than 30% mortality. Prevention involved appropriate patient selection with respect to timing, device selection with respect to size and implantation location and careful procedural technique.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xfrm>
            <a:off x="381000" y="685800"/>
            <a:ext cx="6096000" cy="3429000"/>
          </a:xfrm>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lvl1pPr>
              <a:lnSpc>
                <a:spcPct val="100000"/>
              </a:lnSpc>
              <a:defRPr sz="2700">
                <a:latin typeface="Calibri"/>
                <a:ea typeface="Calibri"/>
                <a:cs typeface="Calibri"/>
                <a:sym typeface="Calibri"/>
              </a:defRPr>
            </a:lvl1pPr>
          </a:lstStyle>
          <a:p>
            <a:r>
              <a:t>Thank you.</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xfrm>
            <a:off x="381000" y="685800"/>
            <a:ext cx="6096000" cy="3429000"/>
          </a:xfrm>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dirty="0"/>
              <a:t>Prevention of </a:t>
            </a:r>
            <a:r>
              <a:rPr dirty="0" err="1"/>
              <a:t>rTAD</a:t>
            </a:r>
            <a:r>
              <a:rPr dirty="0"/>
              <a:t> is predicated upon appropriate patient and device selection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rPr dirty="0"/>
              <a:t>Iatrogenic injury typically occurs from either device related or procedure related issues including device configuration, implantation technique, </a:t>
            </a:r>
            <a:r>
              <a:rPr lang="en-US" dirty="0"/>
              <a:t>location of the implantation</a:t>
            </a:r>
            <a:r>
              <a:rPr dirty="0"/>
              <a:t>  zone, the degree of oversizing and ballooning at the proximal attachment site. Late causes of retrograde dissection are generally related to progression of disease and delayed in presentation. I will not be addressing the late causes in this presentation.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381000" y="685800"/>
            <a:ext cx="6096000" cy="3429000"/>
          </a:xfrm>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t>The best overall analysis of causes of retrograde aortic dissection was from the UK. Dr. Thompson and his colleagues looked at near 10,000 patients involving both a local registry from their hospital as well as a systemic review of publications. The rates of rTAD were similar between the two groups.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xfrm>
            <a:off x="381000" y="685800"/>
            <a:ext cx="6096000" cy="3429000"/>
          </a:xfrm>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r>
              <a:t>The overall incidence of RTAD was 1.7%. When it occurs associated with a significant mortality of 34%. Twenty-one percent of the time is was detected intra-operatively and an additional 50% of the cases were diagnosed before 30 days. Three factors were associated with the RTAD. It occurred more commonly when treating acute pathology especially dissections, and its prevalence surprising to some was not associated with the proximal device configuration, occurring similarly in those patients treated with a proximal bare stent and those treated with a non-bare-stent design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dirty="0"/>
              <a:t>Lastly, they identified that the degree of oversizing as an important predictor in its </a:t>
            </a:r>
            <a:r>
              <a:rPr dirty="0" err="1"/>
              <a:t>occurance</a:t>
            </a:r>
            <a:r>
              <a:rPr dirty="0"/>
              <a:t>. In patients where the device was oversized by greater than 9% a 14% </a:t>
            </a:r>
            <a:r>
              <a:rPr lang="en-US" dirty="0"/>
              <a:t>increase</a:t>
            </a:r>
            <a:r>
              <a:rPr dirty="0"/>
              <a:t> in risk occurred for each 1% increase in oversizing.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381000" y="685800"/>
            <a:ext cx="6096000" cy="3429000"/>
          </a:xfrm>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rPr dirty="0"/>
              <a:t>More recently a systemic review </a:t>
            </a:r>
            <a:r>
              <a:rPr dirty="0" err="1"/>
              <a:t>waS</a:t>
            </a:r>
            <a:r>
              <a:rPr dirty="0"/>
              <a:t> done in 2017.  It confirmed the significant mortality associated with its occurrence</a:t>
            </a:r>
            <a:r>
              <a:rPr lang="en-US" dirty="0"/>
              <a:t>.</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xfrm>
            <a:off x="381000" y="685800"/>
            <a:ext cx="6096000" cy="3429000"/>
          </a:xfrm>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And that Acute dissections had a relative risk of 1.8 compared to chronic dissections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435100" y="3454400"/>
            <a:ext cx="21526500" cy="3568700"/>
          </a:xfrm>
          <a:prstGeom prst="rect">
            <a:avLst/>
          </a:prstGeom>
        </p:spPr>
        <p:txBody>
          <a:bodyPr anchor="b"/>
          <a:lstStyle/>
          <a:p>
            <a:r>
              <a:t>Title Text</a:t>
            </a:r>
          </a:p>
        </p:txBody>
      </p:sp>
      <p:sp>
        <p:nvSpPr>
          <p:cNvPr id="12" name="Body Level One…"/>
          <p:cNvSpPr txBox="1">
            <a:spLocks noGrp="1"/>
          </p:cNvSpPr>
          <p:nvPr>
            <p:ph type="body" sz="quarter" idx="1"/>
          </p:nvPr>
        </p:nvSpPr>
        <p:spPr>
          <a:xfrm>
            <a:off x="1435100" y="7264400"/>
            <a:ext cx="21526500" cy="1231900"/>
          </a:xfrm>
          <a:prstGeom prst="rect">
            <a:avLst/>
          </a:prstGeom>
        </p:spPr>
        <p:txBody>
          <a:bodyPr anchor="t"/>
          <a:lstStyle>
            <a:lvl1pPr marL="0" indent="0" algn="ctr">
              <a:spcBef>
                <a:spcPts val="0"/>
              </a:spcBef>
              <a:buSzTx/>
              <a:buNone/>
              <a:defRPr sz="3200">
                <a:solidFill>
                  <a:srgbClr val="FFFFFF"/>
                </a:solidFill>
              </a:defRPr>
            </a:lvl1pPr>
            <a:lvl2pPr marL="0" indent="0" algn="ctr">
              <a:spcBef>
                <a:spcPts val="0"/>
              </a:spcBef>
              <a:buSzTx/>
              <a:buNone/>
              <a:defRPr sz="3200">
                <a:solidFill>
                  <a:srgbClr val="FFFFFF"/>
                </a:solidFill>
              </a:defRPr>
            </a:lvl2pPr>
            <a:lvl3pPr marL="0" indent="0" algn="ctr">
              <a:spcBef>
                <a:spcPts val="0"/>
              </a:spcBef>
              <a:buSzTx/>
              <a:buNone/>
              <a:defRPr sz="3200">
                <a:solidFill>
                  <a:srgbClr val="FFFFFF"/>
                </a:solidFill>
              </a:defRPr>
            </a:lvl3pPr>
            <a:lvl4pPr marL="0" indent="0" algn="ctr">
              <a:spcBef>
                <a:spcPts val="0"/>
              </a:spcBef>
              <a:buSzTx/>
              <a:buNone/>
              <a:defRPr sz="3200">
                <a:solidFill>
                  <a:srgbClr val="FFFFFF"/>
                </a:solidFill>
              </a:defRPr>
            </a:lvl4pPr>
            <a:lvl5pPr marL="0" indent="0" algn="ctr">
              <a:spcBef>
                <a:spcPts val="0"/>
              </a:spcBef>
              <a:buSzTx/>
              <a:buNone/>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955253" y="13010554"/>
            <a:ext cx="453238" cy="461367"/>
          </a:xfrm>
          <a:prstGeom prst="rect">
            <a:avLst/>
          </a:prstGeom>
        </p:spPr>
        <p:txBody>
          <a:bodyPr anchor="t"/>
          <a:lstStyle/>
          <a:p>
            <a:pPr>
              <a:defRPr>
                <a:effectLst/>
              </a:defRPr>
            </a:pPr>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78900"/>
            <a:ext cx="19621500" cy="585112"/>
          </a:xfrm>
          <a:prstGeom prst="rect">
            <a:avLst/>
          </a:prstGeom>
        </p:spPr>
        <p:txBody>
          <a:bodyPr anchor="t">
            <a:spAutoFit/>
          </a:bodyPr>
          <a:lstStyle>
            <a:lvl1pPr marL="0" indent="0" algn="ctr">
              <a:lnSpc>
                <a:spcPct val="110000"/>
              </a:lnSpc>
              <a:spcBef>
                <a:spcPts val="0"/>
              </a:spcBef>
              <a:buSzTx/>
              <a:buNone/>
              <a:defRPr sz="3200" b="1" i="1">
                <a:solidFill>
                  <a:srgbClr val="FFFFFF"/>
                </a:solidFill>
                <a:latin typeface="+mn-lt"/>
                <a:ea typeface="+mn-ea"/>
                <a:cs typeface="+mn-cs"/>
                <a:sym typeface="Helvetica Neue"/>
              </a:defRPr>
            </a:lvl1pPr>
          </a:lstStyle>
          <a:p>
            <a:r>
              <a:t>–Johnny Appleseed</a:t>
            </a:r>
          </a:p>
        </p:txBody>
      </p:sp>
      <p:sp>
        <p:nvSpPr>
          <p:cNvPr id="94" name="“Type a quote here.”"/>
          <p:cNvSpPr txBox="1">
            <a:spLocks noGrp="1"/>
          </p:cNvSpPr>
          <p:nvPr>
            <p:ph type="body" sz="quarter" idx="22"/>
          </p:nvPr>
        </p:nvSpPr>
        <p:spPr>
          <a:xfrm>
            <a:off x="2387600" y="6070600"/>
            <a:ext cx="19621500" cy="863600"/>
          </a:xfrm>
          <a:prstGeom prst="rect">
            <a:avLst/>
          </a:prstGeom>
        </p:spPr>
        <p:txBody>
          <a:bodyPr>
            <a:spAutoFit/>
          </a:bodyPr>
          <a:lstStyle>
            <a:lvl1pPr marL="0" indent="0" algn="ctr">
              <a:lnSpc>
                <a:spcPct val="110000"/>
              </a:lnSpc>
              <a:spcBef>
                <a:spcPts val="0"/>
              </a:spcBef>
              <a:buSzTx/>
              <a:buNone/>
              <a:defRPr sz="5000" b="1">
                <a:solidFill>
                  <a:srgbClr val="FFFFFF"/>
                </a:solidFill>
                <a:effectLst>
                  <a:outerShdw blurRad="50800" dist="25400" dir="5400000" rotWithShape="0">
                    <a:srgbClr val="020202"/>
                  </a:outerShdw>
                </a:effectLst>
                <a:latin typeface="+mn-lt"/>
                <a:ea typeface="+mn-ea"/>
                <a:cs typeface="+mn-cs"/>
                <a:sym typeface="Helvetica Neue"/>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Red macaw parrot against a black background"/>
          <p:cNvSpPr>
            <a:spLocks noGrp="1"/>
          </p:cNvSpPr>
          <p:nvPr>
            <p:ph type="pic" idx="21"/>
          </p:nvPr>
        </p:nvSpPr>
        <p:spPr>
          <a:xfrm>
            <a:off x="-63500" y="-1270000"/>
            <a:ext cx="24510997" cy="16349175"/>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4155280" y="357187"/>
            <a:ext cx="16073439" cy="3429001"/>
          </a:xfrm>
          <a:prstGeom prst="rect">
            <a:avLst/>
          </a:prstGeom>
        </p:spPr>
        <p:txBody>
          <a:bodyPr lIns="71437" tIns="71437" rIns="71437" bIns="71437"/>
          <a:lstStyle>
            <a:lvl1pPr algn="l" defTabSz="821531">
              <a:defRPr sz="9600" b="0">
                <a:effectLst>
                  <a:outerShdw blurRad="50800" dist="38100" dir="5400000" rotWithShape="0">
                    <a:srgbClr val="000000"/>
                  </a:outerShdw>
                </a:effectLst>
                <a:latin typeface="Helvetica Neue Light"/>
                <a:ea typeface="Helvetica Neue Light"/>
                <a:cs typeface="Helvetica Neue Light"/>
                <a:sym typeface="Helvetica Neue Light"/>
              </a:defRPr>
            </a:lvl1pPr>
          </a:lstStyle>
          <a:p>
            <a:r>
              <a:t>Title Text</a:t>
            </a:r>
          </a:p>
        </p:txBody>
      </p:sp>
      <p:sp>
        <p:nvSpPr>
          <p:cNvPr id="118" name="Slide Number"/>
          <p:cNvSpPr txBox="1">
            <a:spLocks noGrp="1"/>
          </p:cNvSpPr>
          <p:nvPr>
            <p:ph type="sldNum" sz="quarter" idx="2"/>
          </p:nvPr>
        </p:nvSpPr>
        <p:spPr>
          <a:xfrm>
            <a:off x="20706053" y="13090921"/>
            <a:ext cx="409780" cy="428345"/>
          </a:xfrm>
          <a:prstGeom prst="rect">
            <a:avLst/>
          </a:prstGeom>
        </p:spPr>
        <p:txBody>
          <a:bodyPr lIns="71437" tIns="71437" rIns="71437" bIns="71437" anchor="t"/>
          <a:lstStyle>
            <a:lvl1pPr algn="r" defTabSz="821531">
              <a:defRPr sz="1800" b="1">
                <a:solidFill>
                  <a:srgbClr val="FFFFFF">
                    <a:alpha val="70000"/>
                  </a:srgbClr>
                </a:solidFil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5" name="Title Text"/>
          <p:cNvSpPr txBox="1">
            <a:spLocks noGrp="1"/>
          </p:cNvSpPr>
          <p:nvPr>
            <p:ph type="title"/>
          </p:nvPr>
        </p:nvSpPr>
        <p:spPr>
          <a:xfrm>
            <a:off x="1625599" y="550333"/>
            <a:ext cx="21132801" cy="2286001"/>
          </a:xfrm>
          <a:prstGeom prst="rect">
            <a:avLst/>
          </a:prstGeom>
        </p:spPr>
        <p:txBody>
          <a:bodyPr lIns="121919" tIns="121919" rIns="121919" bIns="121919" anchor="b"/>
          <a:lstStyle>
            <a:lvl1pPr algn="l" defTabSz="2438400">
              <a:defRPr sz="8000" b="0">
                <a:latin typeface="Lora"/>
                <a:ea typeface="Lora"/>
                <a:cs typeface="Lora"/>
                <a:sym typeface="Lora"/>
              </a:defRPr>
            </a:lvl1pPr>
          </a:lstStyle>
          <a:p>
            <a:pPr>
              <a:defRPr>
                <a:effectLst/>
              </a:defRPr>
            </a:pPr>
            <a:r>
              <a:t>Title Text</a:t>
            </a:r>
          </a:p>
        </p:txBody>
      </p:sp>
      <p:sp>
        <p:nvSpPr>
          <p:cNvPr id="126" name="Body Level One…"/>
          <p:cNvSpPr txBox="1">
            <a:spLocks noGrp="1"/>
          </p:cNvSpPr>
          <p:nvPr>
            <p:ph type="body" idx="1"/>
          </p:nvPr>
        </p:nvSpPr>
        <p:spPr>
          <a:xfrm>
            <a:off x="1625599" y="3200399"/>
            <a:ext cx="21132801" cy="9050868"/>
          </a:xfrm>
          <a:prstGeom prst="rect">
            <a:avLst/>
          </a:prstGeom>
        </p:spPr>
        <p:txBody>
          <a:bodyPr lIns="121919" tIns="121919" rIns="121919" bIns="121919" anchor="t"/>
          <a:lstStyle>
            <a:lvl1pPr marL="887505" indent="-887505" defTabSz="2438400">
              <a:spcBef>
                <a:spcPts val="1600"/>
              </a:spcBef>
              <a:buClr>
                <a:srgbClr val="DC9E1F"/>
              </a:buClr>
              <a:buSzPct val="100000"/>
              <a:buFont typeface="Arial"/>
              <a:defRPr sz="4400">
                <a:solidFill>
                  <a:srgbClr val="FFFFFF"/>
                </a:solidFill>
                <a:latin typeface="Lora"/>
                <a:ea typeface="Lora"/>
                <a:cs typeface="Lora"/>
                <a:sym typeface="Lora"/>
              </a:defRPr>
            </a:lvl1pPr>
            <a:lvl2pPr marL="1155700" indent="-698500" defTabSz="2438400">
              <a:spcBef>
                <a:spcPts val="1600"/>
              </a:spcBef>
              <a:buClr>
                <a:srgbClr val="DC9E1F"/>
              </a:buClr>
              <a:buSzPct val="100000"/>
              <a:buFont typeface="Arial"/>
              <a:defRPr sz="4400">
                <a:solidFill>
                  <a:srgbClr val="FFFFFF"/>
                </a:solidFill>
                <a:latin typeface="Lora"/>
                <a:ea typeface="Lora"/>
                <a:cs typeface="Lora"/>
                <a:sym typeface="Lora"/>
              </a:defRPr>
            </a:lvl2pPr>
            <a:lvl3pPr marL="1473200" indent="-558800" defTabSz="2438400">
              <a:spcBef>
                <a:spcPts val="1600"/>
              </a:spcBef>
              <a:buClr>
                <a:srgbClr val="DC9E1F"/>
              </a:buClr>
              <a:buSzPct val="100000"/>
              <a:buFont typeface="Arial"/>
              <a:defRPr sz="4400">
                <a:solidFill>
                  <a:srgbClr val="FFFFFF"/>
                </a:solidFill>
                <a:latin typeface="Lora"/>
                <a:ea typeface="Lora"/>
                <a:cs typeface="Lora"/>
                <a:sym typeface="Lora"/>
              </a:defRPr>
            </a:lvl3pPr>
            <a:lvl4pPr marL="1930400" indent="-558800" defTabSz="2438400">
              <a:spcBef>
                <a:spcPts val="1600"/>
              </a:spcBef>
              <a:buClr>
                <a:srgbClr val="DC9E1F"/>
              </a:buClr>
              <a:buSzPct val="100000"/>
              <a:buFont typeface="Arial"/>
              <a:defRPr sz="4400">
                <a:solidFill>
                  <a:srgbClr val="FFFFFF"/>
                </a:solidFill>
                <a:latin typeface="Lora"/>
                <a:ea typeface="Lora"/>
                <a:cs typeface="Lora"/>
                <a:sym typeface="Lora"/>
              </a:defRPr>
            </a:lvl4pPr>
            <a:lvl5pPr marL="2387600" indent="-558800" defTabSz="2438400">
              <a:spcBef>
                <a:spcPts val="1600"/>
              </a:spcBef>
              <a:buClr>
                <a:srgbClr val="DC9E1F"/>
              </a:buClr>
              <a:buSzPct val="100000"/>
              <a:buFont typeface="Arial"/>
              <a:defRPr sz="4400">
                <a:solidFill>
                  <a:srgbClr val="FFFFFF"/>
                </a:solidFill>
                <a:latin typeface="Lora"/>
                <a:ea typeface="Lora"/>
                <a:cs typeface="Lora"/>
                <a:sym typeface="Lor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27" name="Slide Number"/>
          <p:cNvSpPr txBox="1">
            <a:spLocks noGrp="1"/>
          </p:cNvSpPr>
          <p:nvPr>
            <p:ph type="sldNum" sz="quarter" idx="2"/>
          </p:nvPr>
        </p:nvSpPr>
        <p:spPr>
          <a:xfrm>
            <a:off x="22106324" y="12741063"/>
            <a:ext cx="652076" cy="675641"/>
          </a:xfrm>
          <a:prstGeom prst="rect">
            <a:avLst/>
          </a:prstGeom>
        </p:spPr>
        <p:txBody>
          <a:bodyPr lIns="121919" tIns="121919" rIns="121919" bIns="121919"/>
          <a:lstStyle>
            <a:lvl1pPr algn="r" defTabSz="2438400">
              <a:defRPr sz="2800">
                <a:solidFill>
                  <a:srgbClr val="FFFFFF"/>
                </a:solidFill>
                <a:latin typeface="Lora"/>
                <a:ea typeface="Lora"/>
                <a:cs typeface="Lora"/>
                <a:sym typeface="Lora"/>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161" name="Title Text"/>
          <p:cNvSpPr txBox="1">
            <a:spLocks noGrp="1"/>
          </p:cNvSpPr>
          <p:nvPr>
            <p:ph type="title"/>
          </p:nvPr>
        </p:nvSpPr>
        <p:spPr>
          <a:xfrm>
            <a:off x="3962399" y="549275"/>
            <a:ext cx="16459201" cy="2286001"/>
          </a:xfrm>
          <a:prstGeom prst="rect">
            <a:avLst/>
          </a:prstGeom>
        </p:spPr>
        <p:txBody>
          <a:bodyPr lIns="91439" tIns="91439" rIns="91439" bIns="91439"/>
          <a:lstStyle>
            <a:lvl1pPr defTabSz="1828800">
              <a:defRPr sz="8400" b="0">
                <a:latin typeface="Calibri"/>
                <a:ea typeface="Calibri"/>
                <a:cs typeface="Calibri"/>
                <a:sym typeface="Calibri"/>
              </a:defRPr>
            </a:lvl1pPr>
          </a:lstStyle>
          <a:p>
            <a:pPr>
              <a:defRPr>
                <a:effectLst/>
              </a:defRPr>
            </a:pPr>
            <a:r>
              <a:t>Title Text</a:t>
            </a:r>
          </a:p>
        </p:txBody>
      </p:sp>
      <p:sp>
        <p:nvSpPr>
          <p:cNvPr id="162" name="Body Level One…"/>
          <p:cNvSpPr txBox="1">
            <a:spLocks noGrp="1"/>
          </p:cNvSpPr>
          <p:nvPr>
            <p:ph type="body" idx="1"/>
          </p:nvPr>
        </p:nvSpPr>
        <p:spPr>
          <a:xfrm>
            <a:off x="3962399" y="3200399"/>
            <a:ext cx="16459201" cy="9051928"/>
          </a:xfrm>
          <a:prstGeom prst="rect">
            <a:avLst/>
          </a:prstGeom>
        </p:spPr>
        <p:txBody>
          <a:bodyPr lIns="91439" tIns="91439" rIns="91439" bIns="91439" anchor="t"/>
          <a:lstStyle>
            <a:lvl1pPr marL="685800" indent="-685800" defTabSz="1828800">
              <a:spcBef>
                <a:spcPts val="1500"/>
              </a:spcBef>
              <a:buSzPct val="100000"/>
              <a:buFont typeface="Arial"/>
              <a:defRPr sz="6400">
                <a:solidFill>
                  <a:srgbClr val="FFFFFF"/>
                </a:solidFill>
                <a:latin typeface="Calibri"/>
                <a:ea typeface="Calibri"/>
                <a:cs typeface="Calibri"/>
                <a:sym typeface="Calibri"/>
              </a:defRPr>
            </a:lvl1pPr>
            <a:lvl2pPr marL="1110342" indent="-653142" defTabSz="1828800">
              <a:spcBef>
                <a:spcPts val="1500"/>
              </a:spcBef>
              <a:buSzPct val="100000"/>
              <a:buFont typeface="Arial"/>
              <a:buChar char="–"/>
              <a:defRPr sz="6400">
                <a:solidFill>
                  <a:srgbClr val="FFFFFF"/>
                </a:solidFill>
                <a:latin typeface="Calibri"/>
                <a:ea typeface="Calibri"/>
                <a:cs typeface="Calibri"/>
                <a:sym typeface="Calibri"/>
              </a:defRPr>
            </a:lvl2pPr>
            <a:lvl3pPr marL="1524000" indent="-609600" defTabSz="1828800">
              <a:spcBef>
                <a:spcPts val="1500"/>
              </a:spcBef>
              <a:buSzPct val="100000"/>
              <a:buFont typeface="Arial"/>
              <a:defRPr sz="6400">
                <a:solidFill>
                  <a:srgbClr val="FFFFFF"/>
                </a:solidFill>
                <a:latin typeface="Calibri"/>
                <a:ea typeface="Calibri"/>
                <a:cs typeface="Calibri"/>
                <a:sym typeface="Calibri"/>
              </a:defRPr>
            </a:lvl3pPr>
            <a:lvl4pPr marL="2103120" indent="-731520" defTabSz="1828800">
              <a:spcBef>
                <a:spcPts val="1500"/>
              </a:spcBef>
              <a:buSzPct val="100000"/>
              <a:buFont typeface="Arial"/>
              <a:buChar char="–"/>
              <a:defRPr sz="6400">
                <a:solidFill>
                  <a:srgbClr val="FFFFFF"/>
                </a:solidFill>
                <a:latin typeface="Calibri"/>
                <a:ea typeface="Calibri"/>
                <a:cs typeface="Calibri"/>
                <a:sym typeface="Calibri"/>
              </a:defRPr>
            </a:lvl4pPr>
            <a:lvl5pPr marL="2560320" indent="-731520" defTabSz="1828800">
              <a:spcBef>
                <a:spcPts val="1500"/>
              </a:spcBef>
              <a:buSzPct val="100000"/>
              <a:buFont typeface="Arial"/>
              <a:buChar char="»"/>
              <a:defRPr sz="6400">
                <a:solidFill>
                  <a:srgbClr val="FFFFFF"/>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3" name="Slide Number"/>
          <p:cNvSpPr txBox="1">
            <a:spLocks noGrp="1"/>
          </p:cNvSpPr>
          <p:nvPr>
            <p:ph type="sldNum" sz="quarter" idx="2"/>
          </p:nvPr>
        </p:nvSpPr>
        <p:spPr>
          <a:xfrm>
            <a:off x="19906337" y="12808585"/>
            <a:ext cx="515263" cy="538480"/>
          </a:xfrm>
          <a:prstGeom prst="rect">
            <a:avLst/>
          </a:prstGeom>
        </p:spPr>
        <p:txBody>
          <a:bodyPr lIns="91439" tIns="91439" rIns="91439" bIns="91439"/>
          <a:lstStyle>
            <a:lvl1pPr algn="r" defTabSz="1828800">
              <a:defRPr>
                <a:solidFill>
                  <a:srgbClr val="FFFFFF"/>
                </a:solidFill>
                <a:latin typeface="Calibri"/>
                <a:ea typeface="Calibri"/>
                <a:cs typeface="Calibri"/>
                <a:sym typeface="Calibri"/>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0" name="Rectangle"/>
          <p:cNvSpPr/>
          <p:nvPr/>
        </p:nvSpPr>
        <p:spPr>
          <a:xfrm>
            <a:off x="952500" y="0"/>
            <a:ext cx="20575388" cy="1397000"/>
          </a:xfrm>
          <a:prstGeom prst="rect">
            <a:avLst/>
          </a:prstGeom>
          <a:solidFill>
            <a:srgbClr val="000000">
              <a:alpha val="70000"/>
            </a:srgbClr>
          </a:solidFill>
          <a:ln w="12700">
            <a:miter lim="400000"/>
          </a:ln>
        </p:spPr>
        <p:txBody>
          <a:bodyPr lIns="50800" tIns="50800" rIns="50800" bIns="50800" anchor="ctr"/>
          <a:lstStyle/>
          <a:p>
            <a:pPr>
              <a:defRPr sz="3200">
                <a:solidFill>
                  <a:srgbClr val="FFFFFF"/>
                </a:solidFill>
                <a:effectLst/>
                <a:latin typeface="Avenir Light"/>
                <a:ea typeface="Avenir Light"/>
                <a:cs typeface="Avenir Light"/>
                <a:sym typeface="Avenir Light"/>
              </a:defRPr>
            </a:pPr>
            <a:endParaRPr/>
          </a:p>
        </p:txBody>
      </p:sp>
      <p:sp>
        <p:nvSpPr>
          <p:cNvPr id="171" name="Title Text"/>
          <p:cNvSpPr txBox="1">
            <a:spLocks noGrp="1"/>
          </p:cNvSpPr>
          <p:nvPr>
            <p:ph type="title"/>
          </p:nvPr>
        </p:nvSpPr>
        <p:spPr>
          <a:xfrm>
            <a:off x="1212326" y="1637736"/>
            <a:ext cx="20055735" cy="2414483"/>
          </a:xfrm>
          <a:prstGeom prst="rect">
            <a:avLst/>
          </a:prstGeom>
        </p:spPr>
        <p:txBody>
          <a:bodyPr anchor="t"/>
          <a:lstStyle>
            <a:lvl1pPr algn="l">
              <a:lnSpc>
                <a:spcPct val="90000"/>
              </a:lnSpc>
              <a:defRPr sz="8000" b="0">
                <a:latin typeface="Avenir Light"/>
                <a:ea typeface="Avenir Light"/>
                <a:cs typeface="Avenir Light"/>
                <a:sym typeface="Avenir Light"/>
              </a:defRPr>
            </a:lvl1pPr>
          </a:lstStyle>
          <a:p>
            <a:pPr>
              <a:defRPr>
                <a:effectLst/>
              </a:defRPr>
            </a:pPr>
            <a:r>
              <a:t>Title Text</a:t>
            </a:r>
          </a:p>
        </p:txBody>
      </p:sp>
      <p:sp>
        <p:nvSpPr>
          <p:cNvPr id="172" name="Body Level One…"/>
          <p:cNvSpPr txBox="1">
            <a:spLocks noGrp="1"/>
          </p:cNvSpPr>
          <p:nvPr>
            <p:ph type="body" idx="1"/>
          </p:nvPr>
        </p:nvSpPr>
        <p:spPr>
          <a:xfrm>
            <a:off x="1212326" y="3815265"/>
            <a:ext cx="20055735" cy="7583594"/>
          </a:xfrm>
          <a:prstGeom prst="rect">
            <a:avLst/>
          </a:prstGeom>
        </p:spPr>
        <p:txBody>
          <a:bodyPr anchor="t"/>
          <a:lstStyle>
            <a:lvl1pPr marL="439615" indent="-439615">
              <a:spcBef>
                <a:spcPts val="2800"/>
              </a:spcBef>
              <a:buClr>
                <a:srgbClr val="FFFFFF"/>
              </a:buClr>
              <a:defRPr sz="3600">
                <a:solidFill>
                  <a:srgbClr val="FFFFFF"/>
                </a:solidFill>
                <a:latin typeface="Avenir Light"/>
                <a:ea typeface="Avenir Light"/>
                <a:cs typeface="Avenir Light"/>
                <a:sym typeface="Avenir Light"/>
              </a:defRPr>
            </a:lvl1pPr>
            <a:lvl2pPr marL="1074615" indent="-439615">
              <a:spcBef>
                <a:spcPts val="2800"/>
              </a:spcBef>
              <a:buClr>
                <a:srgbClr val="FFFFFF"/>
              </a:buClr>
              <a:defRPr sz="3600">
                <a:solidFill>
                  <a:srgbClr val="FFFFFF"/>
                </a:solidFill>
                <a:latin typeface="Avenir Light"/>
                <a:ea typeface="Avenir Light"/>
                <a:cs typeface="Avenir Light"/>
                <a:sym typeface="Avenir Light"/>
              </a:defRPr>
            </a:lvl2pPr>
            <a:lvl3pPr marL="1709615" indent="-439615">
              <a:spcBef>
                <a:spcPts val="2800"/>
              </a:spcBef>
              <a:buClr>
                <a:srgbClr val="FFFFFF"/>
              </a:buClr>
              <a:defRPr sz="3600">
                <a:solidFill>
                  <a:srgbClr val="FFFFFF"/>
                </a:solidFill>
                <a:latin typeface="Avenir Light"/>
                <a:ea typeface="Avenir Light"/>
                <a:cs typeface="Avenir Light"/>
                <a:sym typeface="Avenir Light"/>
              </a:defRPr>
            </a:lvl3pPr>
            <a:lvl4pPr marL="2344615" indent="-439615">
              <a:spcBef>
                <a:spcPts val="2800"/>
              </a:spcBef>
              <a:buClr>
                <a:srgbClr val="FFFFFF"/>
              </a:buClr>
              <a:defRPr sz="3600">
                <a:solidFill>
                  <a:srgbClr val="FFFFFF"/>
                </a:solidFill>
                <a:latin typeface="Avenir Light"/>
                <a:ea typeface="Avenir Light"/>
                <a:cs typeface="Avenir Light"/>
                <a:sym typeface="Avenir Light"/>
              </a:defRPr>
            </a:lvl4pPr>
            <a:lvl5pPr marL="2979615" indent="-439615">
              <a:spcBef>
                <a:spcPts val="2800"/>
              </a:spcBef>
              <a:buClr>
                <a:srgbClr val="FFFFFF"/>
              </a:buClr>
              <a:defRPr sz="3600">
                <a:solidFill>
                  <a:srgbClr val="FFFFFF"/>
                </a:solidFill>
                <a:latin typeface="Avenir Light"/>
                <a:ea typeface="Avenir Light"/>
                <a:cs typeface="Avenir Light"/>
                <a:sym typeface="Avenir Ligh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3" name="Slide Number"/>
          <p:cNvSpPr txBox="1">
            <a:spLocks noGrp="1"/>
          </p:cNvSpPr>
          <p:nvPr>
            <p:ph type="sldNum" sz="quarter" idx="2"/>
          </p:nvPr>
        </p:nvSpPr>
        <p:spPr>
          <a:xfrm>
            <a:off x="23509380" y="12970304"/>
            <a:ext cx="1371601" cy="723901"/>
          </a:xfrm>
          <a:prstGeom prst="rect">
            <a:avLst/>
          </a:prstGeom>
        </p:spPr>
        <p:txBody>
          <a:bodyPr wrap="square" anchor="b"/>
          <a:lstStyle>
            <a:lvl1pPr algn="l">
              <a:defRPr sz="3600">
                <a:solidFill>
                  <a:srgbClr val="FFFFFF"/>
                </a:solidFill>
                <a:latin typeface="Avenir Light"/>
                <a:ea typeface="Avenir Light"/>
                <a:cs typeface="Avenir Light"/>
                <a:sym typeface="Avenir Light"/>
              </a:defRPr>
            </a:lvl1pPr>
          </a:lstStyle>
          <a:p>
            <a:pPr>
              <a:defRPr>
                <a:effectLst/>
              </a:defRPr>
            </a:pPr>
            <a:fld id="{86CB4B4D-7CA3-9044-876B-883B54F8677D}" type="slidenum">
              <a:t>‹#›</a:t>
            </a:fld>
            <a:endParaRPr/>
          </a:p>
        </p:txBody>
      </p:sp>
      <p:sp>
        <p:nvSpPr>
          <p:cNvPr id="174" name="Rectangle"/>
          <p:cNvSpPr/>
          <p:nvPr/>
        </p:nvSpPr>
        <p:spPr>
          <a:xfrm>
            <a:off x="952500" y="-508000"/>
            <a:ext cx="259828" cy="508000"/>
          </a:xfrm>
          <a:prstGeom prst="rect">
            <a:avLst/>
          </a:prstGeom>
          <a:solidFill>
            <a:srgbClr val="000000">
              <a:alpha val="1000"/>
            </a:srgbClr>
          </a:solidFill>
          <a:ln w="12700">
            <a:miter lim="400000"/>
          </a:ln>
        </p:spPr>
        <p:txBody>
          <a:bodyPr lIns="50800" tIns="50800" rIns="50800" bIns="50800" anchor="ctr"/>
          <a:lstStyle/>
          <a:p>
            <a:pPr>
              <a:defRPr sz="3200">
                <a:solidFill>
                  <a:srgbClr val="FFFFFF"/>
                </a:solidFill>
                <a:effectLst/>
                <a:latin typeface="Avenir Light"/>
                <a:ea typeface="Avenir Light"/>
                <a:cs typeface="Avenir Light"/>
                <a:sym typeface="Avenir Light"/>
              </a:defRPr>
            </a:pPr>
            <a:endParaRPr/>
          </a:p>
        </p:txBody>
      </p:sp>
      <p:sp>
        <p:nvSpPr>
          <p:cNvPr id="175" name="Rectangle"/>
          <p:cNvSpPr/>
          <p:nvPr/>
        </p:nvSpPr>
        <p:spPr>
          <a:xfrm>
            <a:off x="21268059" y="-508000"/>
            <a:ext cx="259829" cy="508000"/>
          </a:xfrm>
          <a:prstGeom prst="rect">
            <a:avLst/>
          </a:prstGeom>
          <a:solidFill>
            <a:srgbClr val="000000">
              <a:alpha val="1000"/>
            </a:srgbClr>
          </a:solidFill>
          <a:ln w="12700">
            <a:miter lim="400000"/>
          </a:ln>
        </p:spPr>
        <p:txBody>
          <a:bodyPr lIns="50800" tIns="50800" rIns="50800" bIns="50800" anchor="ctr"/>
          <a:lstStyle/>
          <a:p>
            <a:pPr>
              <a:defRPr sz="3200">
                <a:solidFill>
                  <a:srgbClr val="FFFFFF"/>
                </a:solidFill>
                <a:effectLst/>
                <a:latin typeface="Avenir Light"/>
                <a:ea typeface="Avenir Light"/>
                <a:cs typeface="Avenir Light"/>
                <a:sym typeface="Avenir Light"/>
              </a:defRPr>
            </a:pPr>
            <a:endParaRPr/>
          </a:p>
        </p:txBody>
      </p:sp>
      <p:sp>
        <p:nvSpPr>
          <p:cNvPr id="176" name="Rectangle"/>
          <p:cNvSpPr/>
          <p:nvPr/>
        </p:nvSpPr>
        <p:spPr>
          <a:xfrm>
            <a:off x="-508002" y="1268704"/>
            <a:ext cx="508001" cy="128297"/>
          </a:xfrm>
          <a:prstGeom prst="rect">
            <a:avLst/>
          </a:prstGeom>
          <a:solidFill>
            <a:srgbClr val="000000">
              <a:alpha val="1000"/>
            </a:srgbClr>
          </a:solidFill>
          <a:ln w="12700">
            <a:miter lim="400000"/>
          </a:ln>
        </p:spPr>
        <p:txBody>
          <a:bodyPr lIns="50800" tIns="50800" rIns="50800" bIns="50800" anchor="ctr"/>
          <a:lstStyle/>
          <a:p>
            <a:pPr>
              <a:defRPr sz="3200">
                <a:solidFill>
                  <a:srgbClr val="FFFFFF"/>
                </a:solidFill>
                <a:effectLst/>
                <a:latin typeface="Avenir Light"/>
                <a:ea typeface="Avenir Light"/>
                <a:cs typeface="Avenir Light"/>
                <a:sym typeface="Avenir Light"/>
              </a:defRPr>
            </a:pPr>
            <a:endParaRPr/>
          </a:p>
        </p:txBody>
      </p:sp>
      <p:pic>
        <p:nvPicPr>
          <p:cNvPr id="177" name="nigel_inglis-1238279433 (1).jpg" descr="nigel_inglis-1238279433 (1).jpg"/>
          <p:cNvPicPr>
            <a:picLocks noChangeAspect="1"/>
          </p:cNvPicPr>
          <p:nvPr/>
        </p:nvPicPr>
        <p:blipFill>
          <a:blip r:embed="rId3"/>
          <a:srcRect l="909" t="1818" b="38380"/>
          <a:stretch>
            <a:fillRect/>
          </a:stretch>
        </p:blipFill>
        <p:spPr>
          <a:xfrm>
            <a:off x="961541" y="-7967634"/>
            <a:ext cx="20426862" cy="9245613"/>
          </a:xfrm>
          <a:prstGeom prst="rect">
            <a:avLst/>
          </a:prstGeom>
          <a:ln w="12700">
            <a:miter lim="400000"/>
          </a:ln>
        </p:spPr>
      </p:pic>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Subtitle">
    <p:bg>
      <p:bgPr>
        <a:gradFill flip="none" rotWithShape="1">
          <a:gsLst>
            <a:gs pos="0">
              <a:srgbClr val="000000"/>
            </a:gs>
            <a:gs pos="100000">
              <a:srgbClr val="071A3A"/>
            </a:gs>
          </a:gsLst>
          <a:lin ang="11002617" scaled="0"/>
        </a:gradFill>
        <a:effectLst/>
      </p:bgPr>
    </p:bg>
    <p:spTree>
      <p:nvGrpSpPr>
        <p:cNvPr id="1" name=""/>
        <p:cNvGrpSpPr/>
        <p:nvPr/>
      </p:nvGrpSpPr>
      <p:grpSpPr>
        <a:xfrm>
          <a:off x="0" y="0"/>
          <a:ext cx="0" cy="0"/>
          <a:chOff x="0" y="0"/>
          <a:chExt cx="0" cy="0"/>
        </a:xfrm>
      </p:grpSpPr>
      <p:sp>
        <p:nvSpPr>
          <p:cNvPr id="184" name="Rectangle"/>
          <p:cNvSpPr/>
          <p:nvPr/>
        </p:nvSpPr>
        <p:spPr>
          <a:xfrm>
            <a:off x="952500" y="0"/>
            <a:ext cx="20575388" cy="1397000"/>
          </a:xfrm>
          <a:prstGeom prst="rect">
            <a:avLst/>
          </a:prstGeom>
          <a:gradFill>
            <a:gsLst>
              <a:gs pos="0">
                <a:srgbClr val="53585F"/>
              </a:gs>
              <a:gs pos="100000">
                <a:srgbClr val="A6AAA9"/>
              </a:gs>
            </a:gsLst>
            <a:path>
              <a:fillToRect l="101671" t="46567" r="-1671" b="53432"/>
            </a:path>
          </a:gradFill>
          <a:ln w="12700">
            <a:miter lim="400000"/>
          </a:ln>
        </p:spPr>
        <p:txBody>
          <a:bodyPr lIns="50800" tIns="50800" rIns="50800" bIns="50800" anchor="ctr"/>
          <a:lstStyle/>
          <a:p>
            <a:pPr>
              <a:defRPr sz="3200">
                <a:solidFill>
                  <a:srgbClr val="FFFFFF"/>
                </a:solidFill>
                <a:effectLst/>
                <a:latin typeface="Avenir Light"/>
                <a:ea typeface="Avenir Light"/>
                <a:cs typeface="Avenir Light"/>
                <a:sym typeface="Avenir Light"/>
              </a:defRPr>
            </a:pPr>
            <a:endParaRPr/>
          </a:p>
        </p:txBody>
      </p:sp>
      <p:sp>
        <p:nvSpPr>
          <p:cNvPr id="185" name="Title Text"/>
          <p:cNvSpPr txBox="1">
            <a:spLocks noGrp="1"/>
          </p:cNvSpPr>
          <p:nvPr>
            <p:ph type="title"/>
          </p:nvPr>
        </p:nvSpPr>
        <p:spPr>
          <a:xfrm>
            <a:off x="1905000" y="4313141"/>
            <a:ext cx="16506946" cy="5083378"/>
          </a:xfrm>
          <a:prstGeom prst="rect">
            <a:avLst/>
          </a:prstGeom>
        </p:spPr>
        <p:txBody>
          <a:bodyPr anchor="b"/>
          <a:lstStyle>
            <a:lvl1pPr algn="l">
              <a:lnSpc>
                <a:spcPct val="90000"/>
              </a:lnSpc>
              <a:defRPr sz="9600" b="0">
                <a:latin typeface="Avenir Light"/>
                <a:ea typeface="Avenir Light"/>
                <a:cs typeface="Avenir Light"/>
                <a:sym typeface="Avenir Light"/>
              </a:defRPr>
            </a:lvl1pPr>
          </a:lstStyle>
          <a:p>
            <a:pPr>
              <a:defRPr>
                <a:effectLst/>
              </a:defRPr>
            </a:pPr>
            <a:r>
              <a:t>Title Text</a:t>
            </a:r>
          </a:p>
        </p:txBody>
      </p:sp>
      <p:sp>
        <p:nvSpPr>
          <p:cNvPr id="186" name="Body Level One…"/>
          <p:cNvSpPr txBox="1">
            <a:spLocks noGrp="1"/>
          </p:cNvSpPr>
          <p:nvPr>
            <p:ph type="body" sz="quarter" idx="1"/>
          </p:nvPr>
        </p:nvSpPr>
        <p:spPr>
          <a:xfrm>
            <a:off x="1904999" y="9396518"/>
            <a:ext cx="16505561" cy="2414482"/>
          </a:xfrm>
          <a:prstGeom prst="rect">
            <a:avLst/>
          </a:prstGeom>
        </p:spPr>
        <p:txBody>
          <a:bodyPr anchor="t"/>
          <a:lstStyle>
            <a:lvl1pPr marL="0" indent="0">
              <a:spcBef>
                <a:spcPts val="0"/>
              </a:spcBef>
              <a:buSzTx/>
              <a:buNone/>
              <a:defRPr sz="4400">
                <a:solidFill>
                  <a:srgbClr val="FFFFFF"/>
                </a:solidFill>
                <a:latin typeface="Avenir Light"/>
                <a:ea typeface="Avenir Light"/>
                <a:cs typeface="Avenir Light"/>
                <a:sym typeface="Avenir Light"/>
              </a:defRPr>
            </a:lvl1pPr>
            <a:lvl2pPr marL="0" indent="228600">
              <a:spcBef>
                <a:spcPts val="0"/>
              </a:spcBef>
              <a:buSzTx/>
              <a:buNone/>
              <a:defRPr sz="4400">
                <a:solidFill>
                  <a:srgbClr val="FFFFFF"/>
                </a:solidFill>
                <a:latin typeface="Avenir Light"/>
                <a:ea typeface="Avenir Light"/>
                <a:cs typeface="Avenir Light"/>
                <a:sym typeface="Avenir Light"/>
              </a:defRPr>
            </a:lvl2pPr>
            <a:lvl3pPr marL="0" indent="457200">
              <a:spcBef>
                <a:spcPts val="0"/>
              </a:spcBef>
              <a:buSzTx/>
              <a:buNone/>
              <a:defRPr sz="4400">
                <a:solidFill>
                  <a:srgbClr val="FFFFFF"/>
                </a:solidFill>
                <a:latin typeface="Avenir Light"/>
                <a:ea typeface="Avenir Light"/>
                <a:cs typeface="Avenir Light"/>
                <a:sym typeface="Avenir Light"/>
              </a:defRPr>
            </a:lvl3pPr>
            <a:lvl4pPr marL="0" indent="685800">
              <a:spcBef>
                <a:spcPts val="0"/>
              </a:spcBef>
              <a:buSzTx/>
              <a:buNone/>
              <a:defRPr sz="4400">
                <a:solidFill>
                  <a:srgbClr val="FFFFFF"/>
                </a:solidFill>
                <a:latin typeface="Avenir Light"/>
                <a:ea typeface="Avenir Light"/>
                <a:cs typeface="Avenir Light"/>
                <a:sym typeface="Avenir Light"/>
              </a:defRPr>
            </a:lvl4pPr>
            <a:lvl5pPr marL="0" indent="914400">
              <a:spcBef>
                <a:spcPts val="0"/>
              </a:spcBef>
              <a:buSzTx/>
              <a:buNone/>
              <a:defRPr sz="4400">
                <a:solidFill>
                  <a:srgbClr val="FFFFFF"/>
                </a:solidFill>
                <a:latin typeface="Avenir Light"/>
                <a:ea typeface="Avenir Light"/>
                <a:cs typeface="Avenir Light"/>
                <a:sym typeface="Avenir Ligh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7" name="Slide Number"/>
          <p:cNvSpPr txBox="1">
            <a:spLocks noGrp="1"/>
          </p:cNvSpPr>
          <p:nvPr>
            <p:ph type="sldNum" sz="quarter" idx="2"/>
          </p:nvPr>
        </p:nvSpPr>
        <p:spPr>
          <a:xfrm>
            <a:off x="23509380" y="13017061"/>
            <a:ext cx="1371601" cy="723901"/>
          </a:xfrm>
          <a:prstGeom prst="rect">
            <a:avLst/>
          </a:prstGeom>
        </p:spPr>
        <p:txBody>
          <a:bodyPr wrap="square" anchor="b"/>
          <a:lstStyle>
            <a:lvl1pPr algn="l">
              <a:defRPr sz="3600">
                <a:solidFill>
                  <a:srgbClr val="FFFFFF"/>
                </a:solidFill>
                <a:latin typeface="Avenir Light"/>
                <a:ea typeface="Avenir Light"/>
                <a:cs typeface="Avenir Light"/>
                <a:sym typeface="Avenir Light"/>
              </a:defRPr>
            </a:lvl1pPr>
          </a:lstStyle>
          <a:p>
            <a:pPr>
              <a:defRPr>
                <a:effectLst/>
              </a:defRPr>
            </a:pPr>
            <a:fld id="{86CB4B4D-7CA3-9044-876B-883B54F8677D}" type="slidenum">
              <a:t>‹#›</a:t>
            </a:fld>
            <a:endParaRPr/>
          </a:p>
        </p:txBody>
      </p:sp>
      <p:sp>
        <p:nvSpPr>
          <p:cNvPr id="188" name="Rectangle"/>
          <p:cNvSpPr/>
          <p:nvPr/>
        </p:nvSpPr>
        <p:spPr>
          <a:xfrm>
            <a:off x="952500" y="-508000"/>
            <a:ext cx="259828" cy="508000"/>
          </a:xfrm>
          <a:prstGeom prst="rect">
            <a:avLst/>
          </a:prstGeom>
          <a:solidFill>
            <a:srgbClr val="000000">
              <a:alpha val="1000"/>
            </a:srgbClr>
          </a:solidFill>
          <a:ln w="12700">
            <a:miter lim="400000"/>
          </a:ln>
        </p:spPr>
        <p:txBody>
          <a:bodyPr lIns="50800" tIns="50800" rIns="50800" bIns="50800" anchor="ctr"/>
          <a:lstStyle/>
          <a:p>
            <a:pPr>
              <a:defRPr sz="3200">
                <a:solidFill>
                  <a:srgbClr val="FFFFFF"/>
                </a:solidFill>
                <a:effectLst/>
                <a:latin typeface="Avenir Light"/>
                <a:ea typeface="Avenir Light"/>
                <a:cs typeface="Avenir Light"/>
                <a:sym typeface="Avenir Light"/>
              </a:defRPr>
            </a:pPr>
            <a:endParaRPr/>
          </a:p>
        </p:txBody>
      </p:sp>
      <p:sp>
        <p:nvSpPr>
          <p:cNvPr id="189" name="Rectangle"/>
          <p:cNvSpPr/>
          <p:nvPr/>
        </p:nvSpPr>
        <p:spPr>
          <a:xfrm>
            <a:off x="21268059" y="-508000"/>
            <a:ext cx="259829" cy="508000"/>
          </a:xfrm>
          <a:prstGeom prst="rect">
            <a:avLst/>
          </a:prstGeom>
          <a:solidFill>
            <a:srgbClr val="000000">
              <a:alpha val="1000"/>
            </a:srgbClr>
          </a:solidFill>
          <a:ln w="12700">
            <a:miter lim="400000"/>
          </a:ln>
        </p:spPr>
        <p:txBody>
          <a:bodyPr lIns="50800" tIns="50800" rIns="50800" bIns="50800" anchor="ctr"/>
          <a:lstStyle/>
          <a:p>
            <a:pPr>
              <a:defRPr sz="3200">
                <a:solidFill>
                  <a:srgbClr val="FFFFFF"/>
                </a:solidFill>
                <a:effectLst/>
                <a:latin typeface="Avenir Light"/>
                <a:ea typeface="Avenir Light"/>
                <a:cs typeface="Avenir Light"/>
                <a:sym typeface="Avenir Light"/>
              </a:defRPr>
            </a:pPr>
            <a:endParaRPr/>
          </a:p>
        </p:txBody>
      </p:sp>
      <p:sp>
        <p:nvSpPr>
          <p:cNvPr id="190" name="Rectangle"/>
          <p:cNvSpPr/>
          <p:nvPr/>
        </p:nvSpPr>
        <p:spPr>
          <a:xfrm>
            <a:off x="-508002" y="1268704"/>
            <a:ext cx="508001" cy="128297"/>
          </a:xfrm>
          <a:prstGeom prst="rect">
            <a:avLst/>
          </a:prstGeom>
          <a:solidFill>
            <a:srgbClr val="000000">
              <a:alpha val="1000"/>
            </a:srgbClr>
          </a:solidFill>
          <a:ln w="12700">
            <a:miter lim="400000"/>
          </a:ln>
        </p:spPr>
        <p:txBody>
          <a:bodyPr lIns="50800" tIns="50800" rIns="50800" bIns="50800" anchor="ctr"/>
          <a:lstStyle/>
          <a:p>
            <a:pPr>
              <a:defRPr sz="3200">
                <a:solidFill>
                  <a:srgbClr val="FFFFFF"/>
                </a:solidFill>
                <a:effectLst/>
                <a:latin typeface="Avenir Light"/>
                <a:ea typeface="Avenir Light"/>
                <a:cs typeface="Avenir Light"/>
                <a:sym typeface="Avenir Light"/>
              </a:defRPr>
            </a:pPr>
            <a:endParaRPr/>
          </a:p>
        </p:txBody>
      </p:sp>
      <p:pic>
        <p:nvPicPr>
          <p:cNvPr id="191" name="nigel_inglis-1238279433 (1).jpg" descr="nigel_inglis-1238279433 (1).jpg"/>
          <p:cNvPicPr>
            <a:picLocks noChangeAspect="1"/>
          </p:cNvPicPr>
          <p:nvPr/>
        </p:nvPicPr>
        <p:blipFill>
          <a:blip r:embed="rId2"/>
          <a:srcRect l="909" t="1818" b="38380"/>
          <a:stretch>
            <a:fillRect/>
          </a:stretch>
        </p:blipFill>
        <p:spPr>
          <a:xfrm>
            <a:off x="961541" y="-7967634"/>
            <a:ext cx="20426862" cy="9245613"/>
          </a:xfrm>
          <a:prstGeom prst="rect">
            <a:avLst/>
          </a:prstGeom>
          <a:ln w="12700">
            <a:miter lim="400000"/>
          </a:ln>
        </p:spPr>
      </p:pic>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8" name="Title Text"/>
          <p:cNvSpPr txBox="1">
            <a:spLocks noGrp="1"/>
          </p:cNvSpPr>
          <p:nvPr>
            <p:ph type="title"/>
          </p:nvPr>
        </p:nvSpPr>
        <p:spPr>
          <a:xfrm>
            <a:off x="4155281" y="357187"/>
            <a:ext cx="16073438" cy="3429001"/>
          </a:xfrm>
          <a:prstGeom prst="rect">
            <a:avLst/>
          </a:prstGeom>
        </p:spPr>
        <p:txBody>
          <a:bodyPr lIns="71437" tIns="71437" rIns="71437" bIns="71437">
            <a:noAutofit/>
          </a:bodyPr>
          <a:lstStyle>
            <a:lvl1pPr algn="l" defTabSz="821531">
              <a:defRPr sz="10000" b="0">
                <a:effectLst>
                  <a:outerShdw blurRad="50800" dist="38100" dir="5400000" rotWithShape="0">
                    <a:srgbClr val="000000"/>
                  </a:outerShdw>
                </a:effectLst>
                <a:latin typeface="Helvetica Neue Light"/>
                <a:ea typeface="Helvetica Neue Light"/>
                <a:cs typeface="Helvetica Neue Light"/>
                <a:sym typeface="Helvetica Neue Light"/>
              </a:defRPr>
            </a:lvl1pPr>
          </a:lstStyle>
          <a:p>
            <a:r>
              <a:t>Title Text</a:t>
            </a:r>
          </a:p>
        </p:txBody>
      </p:sp>
      <p:sp>
        <p:nvSpPr>
          <p:cNvPr id="199" name="Body Level One…"/>
          <p:cNvSpPr txBox="1">
            <a:spLocks noGrp="1"/>
          </p:cNvSpPr>
          <p:nvPr>
            <p:ph type="body" sz="half" idx="1"/>
          </p:nvPr>
        </p:nvSpPr>
        <p:spPr>
          <a:xfrm>
            <a:off x="4155281" y="3893343"/>
            <a:ext cx="16073438" cy="8036720"/>
          </a:xfrm>
          <a:prstGeom prst="rect">
            <a:avLst/>
          </a:prstGeom>
        </p:spPr>
        <p:txBody>
          <a:bodyPr lIns="71437" tIns="71437" rIns="71437" bIns="71437">
            <a:noAutofit/>
          </a:bodyPr>
          <a:lstStyle>
            <a:lvl1pPr marL="564444" indent="-564444" defTabSz="821531">
              <a:spcBef>
                <a:spcPts val="3300"/>
              </a:spcBef>
              <a:buSzPct val="30000"/>
              <a:buBlip>
                <a:blip r:embed="rId3"/>
              </a:buBlip>
              <a:defRPr sz="50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1pPr>
            <a:lvl2pPr marL="1008944" indent="-564444" defTabSz="821531">
              <a:spcBef>
                <a:spcPts val="3300"/>
              </a:spcBef>
              <a:buSzPct val="30000"/>
              <a:buBlip>
                <a:blip r:embed="rId3"/>
              </a:buBlip>
              <a:defRPr sz="50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2pPr>
            <a:lvl3pPr marL="1453444" indent="-564444" defTabSz="821531">
              <a:spcBef>
                <a:spcPts val="3300"/>
              </a:spcBef>
              <a:buSzPct val="30000"/>
              <a:buBlip>
                <a:blip r:embed="rId3"/>
              </a:buBlip>
              <a:defRPr sz="50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3pPr>
            <a:lvl4pPr marL="1897944" indent="-564444" defTabSz="821531">
              <a:spcBef>
                <a:spcPts val="3300"/>
              </a:spcBef>
              <a:buSzPct val="30000"/>
              <a:buBlip>
                <a:blip r:embed="rId3"/>
              </a:buBlip>
              <a:defRPr sz="50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4pPr>
            <a:lvl5pPr marL="2342444" indent="-564444" defTabSz="821531">
              <a:spcBef>
                <a:spcPts val="3300"/>
              </a:spcBef>
              <a:buSzPct val="30000"/>
              <a:buBlip>
                <a:blip r:embed="rId3"/>
              </a:buBlip>
              <a:defRPr sz="50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txBox="1">
            <a:spLocks noGrp="1"/>
          </p:cNvSpPr>
          <p:nvPr>
            <p:ph type="sldNum" sz="quarter" idx="2"/>
          </p:nvPr>
        </p:nvSpPr>
        <p:spPr>
          <a:xfrm>
            <a:off x="20706050" y="13090921"/>
            <a:ext cx="409779" cy="428345"/>
          </a:xfrm>
          <a:prstGeom prst="rect">
            <a:avLst/>
          </a:prstGeom>
        </p:spPr>
        <p:txBody>
          <a:bodyPr lIns="71437" tIns="71437" rIns="71437" bIns="71437" anchor="t"/>
          <a:lstStyle>
            <a:lvl1pPr algn="r" defTabSz="821531">
              <a:defRPr sz="1800" b="1">
                <a:solidFill>
                  <a:srgbClr val="FFFFFF">
                    <a:alpha val="70000"/>
                  </a:srgbClr>
                </a:solidFil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Red macaw parrot against a black background"/>
          <p:cNvSpPr>
            <a:spLocks noGrp="1"/>
          </p:cNvSpPr>
          <p:nvPr>
            <p:ph type="pic" idx="21"/>
          </p:nvPr>
        </p:nvSpPr>
        <p:spPr>
          <a:xfrm>
            <a:off x="4597400" y="177800"/>
            <a:ext cx="15180471" cy="10125584"/>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21" name="Title Text"/>
          <p:cNvSpPr txBox="1">
            <a:spLocks noGrp="1"/>
          </p:cNvSpPr>
          <p:nvPr>
            <p:ph type="title"/>
          </p:nvPr>
        </p:nvSpPr>
        <p:spPr>
          <a:xfrm>
            <a:off x="1435100" y="9677400"/>
            <a:ext cx="21526500" cy="1524000"/>
          </a:xfrm>
          <a:prstGeom prst="rect">
            <a:avLst/>
          </a:prstGeom>
        </p:spPr>
        <p:txBody>
          <a:bodyPr anchor="b"/>
          <a:lstStyle/>
          <a:p>
            <a:r>
              <a:t>Title Text</a:t>
            </a:r>
          </a:p>
        </p:txBody>
      </p:sp>
      <p:sp>
        <p:nvSpPr>
          <p:cNvPr id="22" name="Body Level One…"/>
          <p:cNvSpPr txBox="1">
            <a:spLocks noGrp="1"/>
          </p:cNvSpPr>
          <p:nvPr>
            <p:ph type="body" sz="quarter" idx="1"/>
          </p:nvPr>
        </p:nvSpPr>
        <p:spPr>
          <a:xfrm>
            <a:off x="1435100" y="11430000"/>
            <a:ext cx="21526500" cy="1282700"/>
          </a:xfrm>
          <a:prstGeom prst="rect">
            <a:avLst/>
          </a:prstGeom>
        </p:spPr>
        <p:txBody>
          <a:bodyPr anchor="t"/>
          <a:lstStyle>
            <a:lvl1pPr marL="0" indent="0" algn="ctr">
              <a:spcBef>
                <a:spcPts val="0"/>
              </a:spcBef>
              <a:buSzTx/>
              <a:buNone/>
              <a:defRPr sz="3200">
                <a:solidFill>
                  <a:srgbClr val="FFFFFF"/>
                </a:solidFill>
              </a:defRPr>
            </a:lvl1pPr>
            <a:lvl2pPr marL="0" indent="0" algn="ctr">
              <a:spcBef>
                <a:spcPts val="0"/>
              </a:spcBef>
              <a:buSzTx/>
              <a:buNone/>
              <a:defRPr sz="3200">
                <a:solidFill>
                  <a:srgbClr val="FFFFFF"/>
                </a:solidFill>
              </a:defRPr>
            </a:lvl2pPr>
            <a:lvl3pPr marL="0" indent="0" algn="ctr">
              <a:spcBef>
                <a:spcPts val="0"/>
              </a:spcBef>
              <a:buSzTx/>
              <a:buNone/>
              <a:defRPr sz="3200">
                <a:solidFill>
                  <a:srgbClr val="FFFFFF"/>
                </a:solidFill>
              </a:defRPr>
            </a:lvl3pPr>
            <a:lvl4pPr marL="0" indent="0" algn="ctr">
              <a:spcBef>
                <a:spcPts val="0"/>
              </a:spcBef>
              <a:buSzTx/>
              <a:buNone/>
              <a:defRPr sz="3200">
                <a:solidFill>
                  <a:srgbClr val="FFFFFF"/>
                </a:solidFill>
              </a:defRPr>
            </a:lvl4pPr>
            <a:lvl5pPr marL="0" indent="0" algn="ctr">
              <a:spcBef>
                <a:spcPts val="0"/>
              </a:spcBef>
              <a:buSzTx/>
              <a:buNone/>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11955253" y="13004800"/>
            <a:ext cx="453238" cy="461366"/>
          </a:xfrm>
          <a:prstGeom prst="rect">
            <a:avLst/>
          </a:prstGeom>
        </p:spPr>
        <p:txBody>
          <a:bodyPr anchor="t"/>
          <a:lstStyle/>
          <a:p>
            <a:pPr>
              <a:defRPr>
                <a:effectLst/>
              </a:defRPr>
            </a:pPr>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422400" y="4940300"/>
            <a:ext cx="21526500" cy="3822700"/>
          </a:xfrm>
          <a:prstGeom prst="rect">
            <a:avLst/>
          </a:prstGeom>
        </p:spPr>
        <p:txBody>
          <a:bodyPr/>
          <a:lstStyle/>
          <a:p>
            <a:r>
              <a:t>Title Text</a:t>
            </a:r>
          </a:p>
        </p:txBody>
      </p:sp>
      <p:sp>
        <p:nvSpPr>
          <p:cNvPr id="31" name="Slide Number"/>
          <p:cNvSpPr txBox="1">
            <a:spLocks noGrp="1"/>
          </p:cNvSpPr>
          <p:nvPr>
            <p:ph type="sldNum" sz="quarter" idx="2"/>
          </p:nvPr>
        </p:nvSpPr>
        <p:spPr>
          <a:xfrm>
            <a:off x="11955253" y="13010554"/>
            <a:ext cx="453238" cy="461367"/>
          </a:xfrm>
          <a:prstGeom prst="rect">
            <a:avLst/>
          </a:prstGeom>
        </p:spPr>
        <p:txBody>
          <a:bodyPr anchor="t"/>
          <a:lstStyle/>
          <a:p>
            <a:pPr>
              <a:defRPr>
                <a:effectLst/>
              </a:defRPr>
            </a:pPr>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Leopard’s face against a black background"/>
          <p:cNvSpPr>
            <a:spLocks noGrp="1"/>
          </p:cNvSpPr>
          <p:nvPr>
            <p:ph type="pic" idx="21"/>
          </p:nvPr>
        </p:nvSpPr>
        <p:spPr>
          <a:xfrm>
            <a:off x="13398500" y="596900"/>
            <a:ext cx="13030200" cy="121666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39" name="Title Text"/>
          <p:cNvSpPr txBox="1">
            <a:spLocks noGrp="1"/>
          </p:cNvSpPr>
          <p:nvPr>
            <p:ph type="title"/>
          </p:nvPr>
        </p:nvSpPr>
        <p:spPr>
          <a:xfrm>
            <a:off x="1435100" y="584200"/>
            <a:ext cx="10769600" cy="6464300"/>
          </a:xfrm>
          <a:prstGeom prst="rect">
            <a:avLst/>
          </a:prstGeom>
        </p:spPr>
        <p:txBody>
          <a:bodyPr anchor="b"/>
          <a:lstStyle>
            <a:lvl1pPr>
              <a:defRPr sz="7200"/>
            </a:lvl1pPr>
          </a:lstStyle>
          <a:p>
            <a:r>
              <a:t>Title Text</a:t>
            </a:r>
          </a:p>
        </p:txBody>
      </p:sp>
      <p:sp>
        <p:nvSpPr>
          <p:cNvPr id="40" name="Body Level One…"/>
          <p:cNvSpPr txBox="1">
            <a:spLocks noGrp="1"/>
          </p:cNvSpPr>
          <p:nvPr>
            <p:ph type="body" sz="quarter" idx="1"/>
          </p:nvPr>
        </p:nvSpPr>
        <p:spPr>
          <a:xfrm>
            <a:off x="1435100" y="7378700"/>
            <a:ext cx="10769600" cy="5359400"/>
          </a:xfrm>
          <a:prstGeom prst="rect">
            <a:avLst/>
          </a:prstGeom>
        </p:spPr>
        <p:txBody>
          <a:bodyPr anchor="t"/>
          <a:lstStyle>
            <a:lvl1pPr marL="0" indent="0" algn="ctr">
              <a:spcBef>
                <a:spcPts val="0"/>
              </a:spcBef>
              <a:buSzTx/>
              <a:buNone/>
              <a:defRPr sz="3200">
                <a:solidFill>
                  <a:srgbClr val="FFFFFF"/>
                </a:solidFill>
              </a:defRPr>
            </a:lvl1pPr>
            <a:lvl2pPr marL="0" indent="0" algn="ctr">
              <a:spcBef>
                <a:spcPts val="0"/>
              </a:spcBef>
              <a:buSzTx/>
              <a:buNone/>
              <a:defRPr sz="3200">
                <a:solidFill>
                  <a:srgbClr val="FFFFFF"/>
                </a:solidFill>
              </a:defRPr>
            </a:lvl2pPr>
            <a:lvl3pPr marL="0" indent="0" algn="ctr">
              <a:spcBef>
                <a:spcPts val="0"/>
              </a:spcBef>
              <a:buSzTx/>
              <a:buNone/>
              <a:defRPr sz="3200">
                <a:solidFill>
                  <a:srgbClr val="FFFFFF"/>
                </a:solidFill>
              </a:defRPr>
            </a:lvl3pPr>
            <a:lvl4pPr marL="0" indent="0" algn="ctr">
              <a:spcBef>
                <a:spcPts val="0"/>
              </a:spcBef>
              <a:buSzTx/>
              <a:buNone/>
              <a:defRPr sz="3200">
                <a:solidFill>
                  <a:srgbClr val="FFFFFF"/>
                </a:solidFill>
              </a:defRPr>
            </a:lvl4pPr>
            <a:lvl5pPr marL="0" indent="0" algn="ctr">
              <a:spcBef>
                <a:spcPts val="0"/>
              </a:spcBef>
              <a:buSzTx/>
              <a:buNone/>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11955253" y="13010554"/>
            <a:ext cx="453238" cy="461367"/>
          </a:xfrm>
          <a:prstGeom prst="rect">
            <a:avLst/>
          </a:prstGeom>
        </p:spPr>
        <p:txBody>
          <a:bodyPr anchor="t"/>
          <a:lstStyle/>
          <a:p>
            <a:pPr>
              <a:defRPr>
                <a:effectLst/>
              </a:defRPr>
            </a:pPr>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1435100" y="3898900"/>
            <a:ext cx="21526500" cy="80518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Leopard’s face against a black background"/>
          <p:cNvSpPr>
            <a:spLocks noGrp="1"/>
          </p:cNvSpPr>
          <p:nvPr>
            <p:ph type="pic" sz="half" idx="21"/>
          </p:nvPr>
        </p:nvSpPr>
        <p:spPr>
          <a:xfrm>
            <a:off x="13322300" y="2184400"/>
            <a:ext cx="11519605" cy="10756121"/>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66" name="Title Text"/>
          <p:cNvSpPr txBox="1">
            <a:spLocks noGrp="1"/>
          </p:cNvSpPr>
          <p:nvPr>
            <p:ph type="title"/>
          </p:nvPr>
        </p:nvSpPr>
        <p:spPr>
          <a:xfrm>
            <a:off x="1435100" y="1003300"/>
            <a:ext cx="21526500" cy="2209800"/>
          </a:xfrm>
          <a:prstGeom prst="rect">
            <a:avLst/>
          </a:prstGeom>
        </p:spPr>
        <p:txBody>
          <a:bodyPr/>
          <a:lstStyle/>
          <a:p>
            <a:r>
              <a:t>Title Text</a:t>
            </a:r>
          </a:p>
        </p:txBody>
      </p:sp>
      <p:sp>
        <p:nvSpPr>
          <p:cNvPr id="67" name="Body Level One…"/>
          <p:cNvSpPr txBox="1">
            <a:spLocks noGrp="1"/>
          </p:cNvSpPr>
          <p:nvPr>
            <p:ph type="body" sz="half" idx="1"/>
          </p:nvPr>
        </p:nvSpPr>
        <p:spPr>
          <a:xfrm>
            <a:off x="1422400" y="3302000"/>
            <a:ext cx="10109200" cy="9398000"/>
          </a:xfrm>
          <a:prstGeom prst="rect">
            <a:avLst/>
          </a:prstGeom>
        </p:spPr>
        <p:txBody>
          <a:bodyPr/>
          <a:lstStyle>
            <a:lvl1pPr marL="457200" indent="-457200">
              <a:spcBef>
                <a:spcPts val="4500"/>
              </a:spcBef>
              <a:defRPr sz="3800"/>
            </a:lvl1pPr>
            <a:lvl2pPr marL="914400" indent="-457200">
              <a:spcBef>
                <a:spcPts val="4500"/>
              </a:spcBef>
              <a:defRPr sz="3800"/>
            </a:lvl2pPr>
            <a:lvl3pPr marL="1371600" indent="-457200">
              <a:spcBef>
                <a:spcPts val="4500"/>
              </a:spcBef>
              <a:defRPr sz="3800"/>
            </a:lvl3pPr>
            <a:lvl4pPr marL="1828800" indent="-457200">
              <a:spcBef>
                <a:spcPts val="4500"/>
              </a:spcBef>
              <a:defRPr sz="3800"/>
            </a:lvl4pPr>
            <a:lvl5pPr marL="2286000" indent="-4572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Chameleon against a black background"/>
          <p:cNvSpPr>
            <a:spLocks noGrp="1"/>
          </p:cNvSpPr>
          <p:nvPr>
            <p:ph type="pic" sz="quarter" idx="21"/>
          </p:nvPr>
        </p:nvSpPr>
        <p:spPr>
          <a:xfrm>
            <a:off x="13868400" y="6375400"/>
            <a:ext cx="9194800" cy="6570182"/>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4" name="Green parrot against a black background"/>
          <p:cNvSpPr>
            <a:spLocks noGrp="1"/>
          </p:cNvSpPr>
          <p:nvPr>
            <p:ph type="pic" sz="half" idx="22"/>
          </p:nvPr>
        </p:nvSpPr>
        <p:spPr>
          <a:xfrm>
            <a:off x="13550900" y="-419100"/>
            <a:ext cx="9512300" cy="95123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5" name="Leopard’s face against a black background"/>
          <p:cNvSpPr>
            <a:spLocks noGrp="1"/>
          </p:cNvSpPr>
          <p:nvPr>
            <p:ph type="pic" idx="23"/>
          </p:nvPr>
        </p:nvSpPr>
        <p:spPr>
          <a:xfrm>
            <a:off x="1352550" y="596900"/>
            <a:ext cx="13030200" cy="121666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435100" y="1574800"/>
            <a:ext cx="21526500" cy="1056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435100" y="330200"/>
            <a:ext cx="21526500" cy="3568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11955253" y="13047167"/>
            <a:ext cx="453238" cy="461366"/>
          </a:xfrm>
          <a:prstGeom prst="rect">
            <a:avLst/>
          </a:prstGeom>
          <a:ln w="12700">
            <a:miter lim="400000"/>
          </a:ln>
        </p:spPr>
        <p:txBody>
          <a:bodyPr wrap="none" lIns="50800" tIns="50800" rIns="50800" bIns="50800" anchor="ctr">
            <a:spAutoFit/>
          </a:bodyPr>
          <a:lstStyle>
            <a:lvl1pPr>
              <a:defRPr sz="2400">
                <a:latin typeface="+mn-lt"/>
                <a:ea typeface="+mn-ea"/>
                <a:cs typeface="+mn-cs"/>
                <a:sym typeface="Helvetica Neue"/>
              </a:defRPr>
            </a:lvl1pPr>
          </a:lstStyle>
          <a:p>
            <a:pPr>
              <a:defRPr>
                <a:effectLst/>
              </a:defRPr>
            </a:pPr>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6" r:id="rId15"/>
    <p:sldLayoutId id="2147483667" r:id="rId16"/>
    <p:sldLayoutId id="2147483668" r:id="rId17"/>
    <p:sldLayoutId id="2147483669" r:id="rId18"/>
  </p:sldLayoutIdLst>
  <p:transition spd="med"/>
  <p:txStyles>
    <p:titleStyle>
      <a:lvl1pPr marL="0" marR="0" indent="0" algn="ctr" defTabSz="825500" rtl="0" latinLnBrk="0">
        <a:lnSpc>
          <a:spcPct val="100000"/>
        </a:lnSpc>
        <a:spcBef>
          <a:spcPts val="0"/>
        </a:spcBef>
        <a:spcAft>
          <a:spcPts val="0"/>
        </a:spcAft>
        <a:buClrTx/>
        <a:buSzTx/>
        <a:buFontTx/>
        <a:buNone/>
        <a:tabLst/>
        <a:defRPr sz="9000"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0" algn="ctr" defTabSz="825500" rtl="0" latinLnBrk="0">
        <a:lnSpc>
          <a:spcPct val="100000"/>
        </a:lnSpc>
        <a:spcBef>
          <a:spcPts val="0"/>
        </a:spcBef>
        <a:spcAft>
          <a:spcPts val="0"/>
        </a:spcAft>
        <a:buClrTx/>
        <a:buSzTx/>
        <a:buFontTx/>
        <a:buNone/>
        <a:tabLst/>
        <a:defRPr sz="9000"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0" algn="ctr" defTabSz="825500" rtl="0" latinLnBrk="0">
        <a:lnSpc>
          <a:spcPct val="100000"/>
        </a:lnSpc>
        <a:spcBef>
          <a:spcPts val="0"/>
        </a:spcBef>
        <a:spcAft>
          <a:spcPts val="0"/>
        </a:spcAft>
        <a:buClrTx/>
        <a:buSzTx/>
        <a:buFontTx/>
        <a:buNone/>
        <a:tabLst/>
        <a:defRPr sz="9000"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0" algn="ctr" defTabSz="825500" rtl="0" latinLnBrk="0">
        <a:lnSpc>
          <a:spcPct val="100000"/>
        </a:lnSpc>
        <a:spcBef>
          <a:spcPts val="0"/>
        </a:spcBef>
        <a:spcAft>
          <a:spcPts val="0"/>
        </a:spcAft>
        <a:buClrTx/>
        <a:buSzTx/>
        <a:buFontTx/>
        <a:buNone/>
        <a:tabLst/>
        <a:defRPr sz="9000"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0" algn="ctr" defTabSz="825500" rtl="0" latinLnBrk="0">
        <a:lnSpc>
          <a:spcPct val="100000"/>
        </a:lnSpc>
        <a:spcBef>
          <a:spcPts val="0"/>
        </a:spcBef>
        <a:spcAft>
          <a:spcPts val="0"/>
        </a:spcAft>
        <a:buClrTx/>
        <a:buSzTx/>
        <a:buFontTx/>
        <a:buNone/>
        <a:tabLst/>
        <a:defRPr sz="9000"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0" algn="ctr" defTabSz="825500" rtl="0" latinLnBrk="0">
        <a:lnSpc>
          <a:spcPct val="100000"/>
        </a:lnSpc>
        <a:spcBef>
          <a:spcPts val="0"/>
        </a:spcBef>
        <a:spcAft>
          <a:spcPts val="0"/>
        </a:spcAft>
        <a:buClrTx/>
        <a:buSzTx/>
        <a:buFontTx/>
        <a:buNone/>
        <a:tabLst/>
        <a:defRPr sz="9000"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0" algn="ctr" defTabSz="825500" rtl="0" latinLnBrk="0">
        <a:lnSpc>
          <a:spcPct val="100000"/>
        </a:lnSpc>
        <a:spcBef>
          <a:spcPts val="0"/>
        </a:spcBef>
        <a:spcAft>
          <a:spcPts val="0"/>
        </a:spcAft>
        <a:buClrTx/>
        <a:buSzTx/>
        <a:buFontTx/>
        <a:buNone/>
        <a:tabLst/>
        <a:defRPr sz="9000"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0" algn="ctr" defTabSz="825500" rtl="0" latinLnBrk="0">
        <a:lnSpc>
          <a:spcPct val="100000"/>
        </a:lnSpc>
        <a:spcBef>
          <a:spcPts val="0"/>
        </a:spcBef>
        <a:spcAft>
          <a:spcPts val="0"/>
        </a:spcAft>
        <a:buClrTx/>
        <a:buSzTx/>
        <a:buFontTx/>
        <a:buNone/>
        <a:tabLst/>
        <a:defRPr sz="9000"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0" algn="ctr" defTabSz="825500" rtl="0" latinLnBrk="0">
        <a:lnSpc>
          <a:spcPct val="100000"/>
        </a:lnSpc>
        <a:spcBef>
          <a:spcPts val="0"/>
        </a:spcBef>
        <a:spcAft>
          <a:spcPts val="0"/>
        </a:spcAft>
        <a:buClrTx/>
        <a:buSzTx/>
        <a:buFontTx/>
        <a:buNone/>
        <a:tabLst/>
        <a:defRPr sz="9000"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9pPr>
    </p:titleStyle>
    <p:bodyStyle>
      <a:lvl1pPr marL="546100" marR="0" indent="-546100" algn="l" defTabSz="825500" rtl="0" latinLnBrk="0">
        <a:lnSpc>
          <a:spcPct val="100000"/>
        </a:lnSpc>
        <a:spcBef>
          <a:spcPts val="5900"/>
        </a:spcBef>
        <a:spcAft>
          <a:spcPts val="0"/>
        </a:spcAft>
        <a:buClrTx/>
        <a:buSzPct val="75000"/>
        <a:buFontTx/>
        <a:buChar char="•"/>
        <a:tabLst/>
        <a:defRPr sz="4600"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1pPr>
      <a:lvl2pPr marL="1092200" marR="0" indent="-546100" algn="l" defTabSz="825500" rtl="0" latinLnBrk="0">
        <a:lnSpc>
          <a:spcPct val="100000"/>
        </a:lnSpc>
        <a:spcBef>
          <a:spcPts val="5900"/>
        </a:spcBef>
        <a:spcAft>
          <a:spcPts val="0"/>
        </a:spcAft>
        <a:buClrTx/>
        <a:buSzPct val="75000"/>
        <a:buFontTx/>
        <a:buChar char="•"/>
        <a:tabLst/>
        <a:defRPr sz="4600"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2pPr>
      <a:lvl3pPr marL="1638300" marR="0" indent="-546100" algn="l" defTabSz="825500" rtl="0" latinLnBrk="0">
        <a:lnSpc>
          <a:spcPct val="100000"/>
        </a:lnSpc>
        <a:spcBef>
          <a:spcPts val="5900"/>
        </a:spcBef>
        <a:spcAft>
          <a:spcPts val="0"/>
        </a:spcAft>
        <a:buClrTx/>
        <a:buSzPct val="75000"/>
        <a:buFontTx/>
        <a:buChar char="•"/>
        <a:tabLst/>
        <a:defRPr sz="4600"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3pPr>
      <a:lvl4pPr marL="2184400" marR="0" indent="-546100" algn="l" defTabSz="825500" rtl="0" latinLnBrk="0">
        <a:lnSpc>
          <a:spcPct val="100000"/>
        </a:lnSpc>
        <a:spcBef>
          <a:spcPts val="5900"/>
        </a:spcBef>
        <a:spcAft>
          <a:spcPts val="0"/>
        </a:spcAft>
        <a:buClrTx/>
        <a:buSzPct val="75000"/>
        <a:buFontTx/>
        <a:buChar char="•"/>
        <a:tabLst/>
        <a:defRPr sz="4600"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4pPr>
      <a:lvl5pPr marL="2730500" marR="0" indent="-546100" algn="l" defTabSz="825500" rtl="0" latinLnBrk="0">
        <a:lnSpc>
          <a:spcPct val="100000"/>
        </a:lnSpc>
        <a:spcBef>
          <a:spcPts val="5900"/>
        </a:spcBef>
        <a:spcAft>
          <a:spcPts val="0"/>
        </a:spcAft>
        <a:buClrTx/>
        <a:buSzPct val="75000"/>
        <a:buFontTx/>
        <a:buChar char="•"/>
        <a:tabLst/>
        <a:defRPr sz="4600"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5pPr>
      <a:lvl6pPr marL="3276600" marR="0" indent="-546100" algn="l" defTabSz="825500" rtl="0" latinLnBrk="0">
        <a:lnSpc>
          <a:spcPct val="100000"/>
        </a:lnSpc>
        <a:spcBef>
          <a:spcPts val="5900"/>
        </a:spcBef>
        <a:spcAft>
          <a:spcPts val="0"/>
        </a:spcAft>
        <a:buClrTx/>
        <a:buSzPct val="75000"/>
        <a:buFontTx/>
        <a:buChar char="•"/>
        <a:tabLst/>
        <a:defRPr sz="4600"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6pPr>
      <a:lvl7pPr marL="3822700" marR="0" indent="-546100" algn="l" defTabSz="825500" rtl="0" latinLnBrk="0">
        <a:lnSpc>
          <a:spcPct val="100000"/>
        </a:lnSpc>
        <a:spcBef>
          <a:spcPts val="5900"/>
        </a:spcBef>
        <a:spcAft>
          <a:spcPts val="0"/>
        </a:spcAft>
        <a:buClrTx/>
        <a:buSzPct val="75000"/>
        <a:buFontTx/>
        <a:buChar char="•"/>
        <a:tabLst/>
        <a:defRPr sz="4600"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7pPr>
      <a:lvl8pPr marL="4368800" marR="0" indent="-546100" algn="l" defTabSz="825500" rtl="0" latinLnBrk="0">
        <a:lnSpc>
          <a:spcPct val="100000"/>
        </a:lnSpc>
        <a:spcBef>
          <a:spcPts val="5900"/>
        </a:spcBef>
        <a:spcAft>
          <a:spcPts val="0"/>
        </a:spcAft>
        <a:buClrTx/>
        <a:buSzPct val="75000"/>
        <a:buFontTx/>
        <a:buChar char="•"/>
        <a:tabLst/>
        <a:defRPr sz="4600"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8pPr>
      <a:lvl9pPr marL="4914900" marR="0" indent="-546100" algn="l" defTabSz="825500" rtl="0" latinLnBrk="0">
        <a:lnSpc>
          <a:spcPct val="100000"/>
        </a:lnSpc>
        <a:spcBef>
          <a:spcPts val="5900"/>
        </a:spcBef>
        <a:spcAft>
          <a:spcPts val="0"/>
        </a:spcAft>
        <a:buClrTx/>
        <a:buSzPct val="75000"/>
        <a:buFontTx/>
        <a:buChar char="•"/>
        <a:tabLst/>
        <a:defRPr sz="4600"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6.xml"/><Relationship Id="rId7" Type="http://schemas.openxmlformats.org/officeDocument/2006/relationships/image" Target="../media/image1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png"/><Relationship Id="rId5" Type="http://schemas.openxmlformats.org/officeDocument/2006/relationships/image" Target="../media/image24.tif"/><Relationship Id="rId4" Type="http://schemas.openxmlformats.org/officeDocument/2006/relationships/notesSlide" Target="../notesSlides/notesSlide10.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4.tif"/><Relationship Id="rId3" Type="http://schemas.openxmlformats.org/officeDocument/2006/relationships/slideLayout" Target="../slideLayouts/slideLayout16.xml"/><Relationship Id="rId7" Type="http://schemas.openxmlformats.org/officeDocument/2006/relationships/image" Target="../media/image2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notesSlide" Target="../notesSlides/notesSlide11.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6.xml"/><Relationship Id="rId7" Type="http://schemas.openxmlformats.org/officeDocument/2006/relationships/image" Target="../media/image29.ti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video" Target="../media/media14.mov"/><Relationship Id="rId7" Type="http://schemas.openxmlformats.org/officeDocument/2006/relationships/notesSlide" Target="../notesSlides/notesSlide14.xml"/><Relationship Id="rId2" Type="http://schemas.microsoft.com/office/2007/relationships/media" Target="../media/media14.mov"/><Relationship Id="rId1" Type="http://schemas.openxmlformats.org/officeDocument/2006/relationships/tags" Target="../tags/tag1.xml"/><Relationship Id="rId6" Type="http://schemas.openxmlformats.org/officeDocument/2006/relationships/slideLayout" Target="../slideLayouts/slideLayout16.xml"/><Relationship Id="rId5" Type="http://schemas.openxmlformats.org/officeDocument/2006/relationships/audio" Target="../media/media15.m4a"/><Relationship Id="rId4" Type="http://schemas.microsoft.com/office/2007/relationships/media" Target="../media/media15.m4a"/><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3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3.png"/><Relationship Id="rId5" Type="http://schemas.openxmlformats.org/officeDocument/2006/relationships/image" Target="../media/image32.ti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5" Type="http://schemas.openxmlformats.org/officeDocument/2006/relationships/image" Target="../media/image3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35.ti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3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6.xml"/><Relationship Id="rId7" Type="http://schemas.openxmlformats.org/officeDocument/2006/relationships/image" Target="../media/image13.tif"/><Relationship Id="rId12"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tif"/><Relationship Id="rId11" Type="http://schemas.openxmlformats.org/officeDocument/2006/relationships/image" Target="../media/image17.tif"/><Relationship Id="rId5" Type="http://schemas.openxmlformats.org/officeDocument/2006/relationships/image" Target="../media/image11.tif"/><Relationship Id="rId10" Type="http://schemas.openxmlformats.org/officeDocument/2006/relationships/image" Target="../media/image16.tif"/><Relationship Id="rId4" Type="http://schemas.openxmlformats.org/officeDocument/2006/relationships/notesSlide" Target="../notesSlides/notesSlide3.xml"/><Relationship Id="rId9" Type="http://schemas.openxmlformats.org/officeDocument/2006/relationships/image" Target="../media/image15.t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6.xml"/><Relationship Id="rId7" Type="http://schemas.openxmlformats.org/officeDocument/2006/relationships/image" Target="../media/image20.ti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6.xml"/><Relationship Id="rId7" Type="http://schemas.openxmlformats.org/officeDocument/2006/relationships/image" Target="../media/image24.ti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6.xml"/><Relationship Id="rId7" Type="http://schemas.openxmlformats.org/officeDocument/2006/relationships/image" Target="../media/image1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png"/><Relationship Id="rId5" Type="http://schemas.openxmlformats.org/officeDocument/2006/relationships/image" Target="../media/image24.tif"/><Relationship Id="rId4" Type="http://schemas.openxmlformats.org/officeDocument/2006/relationships/notesSlide" Target="../notesSlides/notesSlide9.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071A3A"/>
            </a:gs>
          </a:gsLst>
          <a:lin ang="10800000" scaled="0"/>
        </a:gradFill>
        <a:effectLst/>
      </p:bgPr>
    </p:bg>
    <p:spTree>
      <p:nvGrpSpPr>
        <p:cNvPr id="1" name=""/>
        <p:cNvGrpSpPr/>
        <p:nvPr/>
      </p:nvGrpSpPr>
      <p:grpSpPr>
        <a:xfrm>
          <a:off x="0" y="0"/>
          <a:ext cx="0" cy="0"/>
          <a:chOff x="0" y="0"/>
          <a:chExt cx="0" cy="0"/>
        </a:xfrm>
      </p:grpSpPr>
      <p:sp>
        <p:nvSpPr>
          <p:cNvPr id="209" name="How do I prevent iatrogenic type A dissections?"/>
          <p:cNvSpPr txBox="1">
            <a:spLocks noGrp="1"/>
          </p:cNvSpPr>
          <p:nvPr>
            <p:ph type="title"/>
          </p:nvPr>
        </p:nvSpPr>
        <p:spPr>
          <a:xfrm>
            <a:off x="2986720" y="-728759"/>
            <a:ext cx="17207630" cy="3517686"/>
          </a:xfrm>
          <a:prstGeom prst="rect">
            <a:avLst/>
          </a:prstGeom>
        </p:spPr>
        <p:txBody>
          <a:bodyPr/>
          <a:lstStyle>
            <a:lvl1pPr algn="ctr">
              <a:lnSpc>
                <a:spcPct val="100000"/>
              </a:lnSpc>
              <a:defRPr sz="5400"/>
            </a:lvl1pPr>
          </a:lstStyle>
          <a:p>
            <a:pPr>
              <a:defRPr>
                <a:effectLst/>
              </a:defRPr>
            </a:pPr>
            <a:r>
              <a:t>How do I prevent iatrogenic type A dissections?</a:t>
            </a:r>
          </a:p>
        </p:txBody>
      </p:sp>
      <p:sp>
        <p:nvSpPr>
          <p:cNvPr id="21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1</a:t>
            </a:fld>
            <a:endParaRPr/>
          </a:p>
        </p:txBody>
      </p:sp>
      <p:sp>
        <p:nvSpPr>
          <p:cNvPr id="211" name="Mark A. Farber, MD FACS…"/>
          <p:cNvSpPr txBox="1"/>
          <p:nvPr/>
        </p:nvSpPr>
        <p:spPr>
          <a:xfrm>
            <a:off x="6589567" y="7340645"/>
            <a:ext cx="9301253" cy="4273283"/>
          </a:xfrm>
          <a:prstGeom prst="rect">
            <a:avLst/>
          </a:prstGeom>
          <a:solidFill>
            <a:srgbClr val="000000">
              <a:alpha val="5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21531">
              <a:defRPr sz="4400">
                <a:solidFill>
                  <a:srgbClr val="78C1D4"/>
                </a:solidFill>
                <a:effectLst/>
                <a:latin typeface="Helvetica Light"/>
                <a:ea typeface="Helvetica Light"/>
                <a:cs typeface="Helvetica Light"/>
                <a:sym typeface="Helvetica Light"/>
              </a:defRPr>
            </a:pPr>
            <a:r>
              <a:t>Mark A. Farber, MD FACS</a:t>
            </a:r>
          </a:p>
          <a:p>
            <a:pPr defTabSz="821531">
              <a:defRPr sz="4400">
                <a:solidFill>
                  <a:srgbClr val="78C1D4"/>
                </a:solidFill>
                <a:effectLst/>
                <a:latin typeface="Helvetica Light"/>
                <a:ea typeface="Helvetica Light"/>
                <a:cs typeface="Helvetica Light"/>
                <a:sym typeface="Helvetica Light"/>
              </a:defRPr>
            </a:pPr>
            <a:r>
              <a:t>Chief, Division of Vascular Surgery</a:t>
            </a:r>
          </a:p>
          <a:p>
            <a:pPr defTabSz="821531">
              <a:defRPr sz="4400">
                <a:solidFill>
                  <a:srgbClr val="78C1D4"/>
                </a:solidFill>
                <a:effectLst/>
                <a:latin typeface="Helvetica Light"/>
                <a:ea typeface="Helvetica Light"/>
                <a:cs typeface="Helvetica Light"/>
                <a:sym typeface="Helvetica Light"/>
              </a:defRPr>
            </a:pPr>
            <a:r>
              <a:t>Professor of Surgery and Radiology</a:t>
            </a:r>
          </a:p>
          <a:p>
            <a:pPr defTabSz="821531">
              <a:defRPr sz="4400">
                <a:solidFill>
                  <a:srgbClr val="78C1D4"/>
                </a:solidFill>
                <a:effectLst/>
                <a:latin typeface="Helvetica Light"/>
                <a:ea typeface="Helvetica Light"/>
                <a:cs typeface="Helvetica Light"/>
                <a:sym typeface="Helvetica Light"/>
              </a:defRPr>
            </a:pPr>
            <a:r>
              <a:t>Director, Aortic Network</a:t>
            </a:r>
          </a:p>
          <a:p>
            <a:pPr defTabSz="821531">
              <a:defRPr sz="4400">
                <a:solidFill>
                  <a:srgbClr val="78C1D4"/>
                </a:solidFill>
                <a:effectLst/>
                <a:latin typeface="Helvetica Light"/>
                <a:ea typeface="Helvetica Light"/>
                <a:cs typeface="Helvetica Light"/>
                <a:sym typeface="Helvetica Light"/>
              </a:defRPr>
            </a:pPr>
            <a:r>
              <a:t>University of North Carolina</a:t>
            </a:r>
          </a:p>
          <a:p>
            <a:pPr defTabSz="821531">
              <a:defRPr sz="4400">
                <a:solidFill>
                  <a:srgbClr val="78C1D4"/>
                </a:solidFill>
                <a:effectLst/>
                <a:latin typeface="Helvetica Light"/>
                <a:ea typeface="Helvetica Light"/>
                <a:cs typeface="Helvetica Light"/>
                <a:sym typeface="Helvetica Light"/>
              </a:defRPr>
            </a:pPr>
            <a:r>
              <a:t>Chapel Hill, NC</a:t>
            </a:r>
          </a:p>
        </p:txBody>
      </p:sp>
      <p:pic>
        <p:nvPicPr>
          <p:cNvPr id="212" name="Picture 9" descr="Picture 9"/>
          <p:cNvPicPr>
            <a:picLocks noChangeAspect="1"/>
          </p:cNvPicPr>
          <p:nvPr/>
        </p:nvPicPr>
        <p:blipFill>
          <a:blip r:embed="rId5"/>
          <a:srcRect l="39797" r="43316" b="57735"/>
          <a:stretch>
            <a:fillRect/>
          </a:stretch>
        </p:blipFill>
        <p:spPr>
          <a:xfrm>
            <a:off x="2629122" y="4043541"/>
            <a:ext cx="3811178" cy="10139668"/>
          </a:xfrm>
          <a:prstGeom prst="rect">
            <a:avLst/>
          </a:prstGeom>
          <a:ln w="12700">
            <a:miter lim="400000"/>
          </a:ln>
        </p:spPr>
      </p:pic>
      <p:pic>
        <p:nvPicPr>
          <p:cNvPr id="213" name="image.png" descr="image.png"/>
          <p:cNvPicPr>
            <a:picLocks/>
          </p:cNvPicPr>
          <p:nvPr/>
        </p:nvPicPr>
        <p:blipFill>
          <a:blip r:embed="rId6"/>
          <a:srcRect l="20327" r="15052"/>
          <a:stretch>
            <a:fillRect/>
          </a:stretch>
        </p:blipFill>
        <p:spPr>
          <a:xfrm>
            <a:off x="16188391" y="3605109"/>
            <a:ext cx="7417811" cy="8820244"/>
          </a:xfrm>
          <a:prstGeom prst="rect">
            <a:avLst/>
          </a:prstGeom>
          <a:ln>
            <a:solidFill>
              <a:srgbClr val="929292"/>
            </a:solidFill>
            <a:miter lim="400000"/>
          </a:ln>
        </p:spPr>
      </p:pic>
      <p:pic>
        <p:nvPicPr>
          <p:cNvPr id="6" name="Audio 5">
            <a:hlinkClick r:id="" action="ppaction://media"/>
            <a:extLst>
              <a:ext uri="{FF2B5EF4-FFF2-40B4-BE49-F238E27FC236}">
                <a16:creationId xmlns:a16="http://schemas.microsoft.com/office/drawing/2014/main" id="{7A2ACCDA-A92E-A04C-AEC9-A18C0ED56E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418800" y="12750800"/>
            <a:ext cx="812800" cy="812800"/>
          </a:xfrm>
          <a:prstGeom prst="rect">
            <a:avLst/>
          </a:prstGeom>
        </p:spPr>
      </p:pic>
    </p:spTree>
  </p:cSld>
  <p:clrMapOvr>
    <a:masterClrMapping/>
  </p:clrMapOvr>
  <p:transition spd="med" advTm="105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Image" descr="Image"/>
          <p:cNvPicPr>
            <a:picLocks noChangeAspect="1"/>
          </p:cNvPicPr>
          <p:nvPr/>
        </p:nvPicPr>
        <p:blipFill>
          <a:blip r:embed="rId5"/>
          <a:stretch>
            <a:fillRect/>
          </a:stretch>
        </p:blipFill>
        <p:spPr>
          <a:xfrm>
            <a:off x="22578759" y="10287093"/>
            <a:ext cx="1761734" cy="2264439"/>
          </a:xfrm>
          <a:prstGeom prst="rect">
            <a:avLst/>
          </a:prstGeom>
          <a:ln w="12700">
            <a:miter lim="400000"/>
          </a:ln>
        </p:spPr>
      </p:pic>
      <p:sp>
        <p:nvSpPr>
          <p:cNvPr id="318" name="Sept 2017"/>
          <p:cNvSpPr txBox="1"/>
          <p:nvPr/>
        </p:nvSpPr>
        <p:spPr>
          <a:xfrm>
            <a:off x="22516651" y="12502411"/>
            <a:ext cx="1885951"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chemeClr val="accent1">
                    <a:hueOff val="-372297"/>
                    <a:satOff val="10436"/>
                    <a:lumOff val="13831"/>
                  </a:schemeClr>
                </a:solidFill>
              </a:defRPr>
            </a:lvl1pPr>
          </a:lstStyle>
          <a:p>
            <a:r>
              <a:t>Sept 2017</a:t>
            </a:r>
          </a:p>
        </p:txBody>
      </p:sp>
      <p:sp>
        <p:nvSpPr>
          <p:cNvPr id="319" name="Double-click to edit"/>
          <p:cNvSpPr txBox="1">
            <a:spLocks noGrp="1"/>
          </p:cNvSpPr>
          <p:nvPr>
            <p:ph type="title"/>
          </p:nvPr>
        </p:nvSpPr>
        <p:spPr>
          <a:prstGeom prst="rect">
            <a:avLst/>
          </a:prstGeom>
        </p:spPr>
        <p:txBody>
          <a:bodyPr/>
          <a:lstStyle/>
          <a:p>
            <a:pPr>
              <a:defRPr>
                <a:effectLst/>
              </a:defRPr>
            </a:pPr>
            <a:endParaRPr/>
          </a:p>
        </p:txBody>
      </p:sp>
      <p:sp>
        <p:nvSpPr>
          <p:cNvPr id="32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10</a:t>
            </a:fld>
            <a:endParaRPr/>
          </a:p>
        </p:txBody>
      </p:sp>
      <p:pic>
        <p:nvPicPr>
          <p:cNvPr id="321" name="Screen Shot 2021-12-08 at 10.18.02 PM.png" descr="Screen Shot 2021-12-08 at 10.18.02 PM.png"/>
          <p:cNvPicPr>
            <a:picLocks noChangeAspect="1"/>
          </p:cNvPicPr>
          <p:nvPr/>
        </p:nvPicPr>
        <p:blipFill>
          <a:blip r:embed="rId6"/>
          <a:stretch>
            <a:fillRect/>
          </a:stretch>
        </p:blipFill>
        <p:spPr>
          <a:xfrm>
            <a:off x="11655821" y="5072459"/>
            <a:ext cx="10273832" cy="6615439"/>
          </a:xfrm>
          <a:prstGeom prst="rect">
            <a:avLst/>
          </a:prstGeom>
          <a:ln w="12700">
            <a:miter lim="400000"/>
          </a:ln>
        </p:spPr>
      </p:pic>
      <p:pic>
        <p:nvPicPr>
          <p:cNvPr id="322" name="Picture 3" descr="Picture 3"/>
          <p:cNvPicPr>
            <a:picLocks noChangeAspect="1"/>
          </p:cNvPicPr>
          <p:nvPr/>
        </p:nvPicPr>
        <p:blipFill>
          <a:blip r:embed="rId7"/>
          <a:stretch>
            <a:fillRect/>
          </a:stretch>
        </p:blipFill>
        <p:spPr>
          <a:xfrm>
            <a:off x="4457864" y="1599986"/>
            <a:ext cx="13434113" cy="3269487"/>
          </a:xfrm>
          <a:prstGeom prst="rect">
            <a:avLst/>
          </a:prstGeom>
          <a:ln w="12700">
            <a:miter lim="400000"/>
          </a:ln>
        </p:spPr>
      </p:pic>
      <p:pic>
        <p:nvPicPr>
          <p:cNvPr id="323" name="Screen Shot 2021-12-08 at 10.14.12 PM.png" descr="Screen Shot 2021-12-08 at 10.14.12 PM.png"/>
          <p:cNvPicPr>
            <a:picLocks noChangeAspect="1"/>
          </p:cNvPicPr>
          <p:nvPr/>
        </p:nvPicPr>
        <p:blipFill>
          <a:blip r:embed="rId8"/>
          <a:stretch>
            <a:fillRect/>
          </a:stretch>
        </p:blipFill>
        <p:spPr>
          <a:xfrm>
            <a:off x="4969719" y="2091523"/>
            <a:ext cx="11879338" cy="1842821"/>
          </a:xfrm>
          <a:prstGeom prst="rect">
            <a:avLst/>
          </a:prstGeom>
          <a:ln w="12700">
            <a:miter lim="400000"/>
          </a:ln>
        </p:spPr>
      </p:pic>
      <p:sp>
        <p:nvSpPr>
          <p:cNvPr id="324" name="Comprised 50 publications…"/>
          <p:cNvSpPr txBox="1">
            <a:spLocks noGrp="1"/>
          </p:cNvSpPr>
          <p:nvPr>
            <p:ph type="body" idx="1"/>
          </p:nvPr>
        </p:nvSpPr>
        <p:spPr>
          <a:xfrm>
            <a:off x="1147053" y="5191492"/>
            <a:ext cx="20055735" cy="7583594"/>
          </a:xfrm>
          <a:prstGeom prst="rect">
            <a:avLst/>
          </a:prstGeom>
        </p:spPr>
        <p:txBody>
          <a:bodyPr/>
          <a:lstStyle/>
          <a:p>
            <a:pPr>
              <a:defRPr>
                <a:effectLst/>
              </a:defRPr>
            </a:pPr>
            <a:r>
              <a:t>Comprised 50 publications</a:t>
            </a:r>
          </a:p>
          <a:p>
            <a:pPr>
              <a:defRPr>
                <a:effectLst/>
              </a:defRPr>
            </a:pPr>
            <a:r>
              <a:t>Patients: 8969</a:t>
            </a:r>
          </a:p>
          <a:p>
            <a:pPr>
              <a:defRPr>
                <a:effectLst/>
              </a:defRPr>
            </a:pPr>
            <a:r>
              <a:t>RTAD Incidence: 2.5%</a:t>
            </a:r>
          </a:p>
          <a:p>
            <a:pPr>
              <a:defRPr>
                <a:effectLst/>
              </a:defRPr>
            </a:pPr>
            <a:r>
              <a:t>Associated Mortality: 37.1%</a:t>
            </a:r>
          </a:p>
          <a:p>
            <a:pPr>
              <a:defRPr>
                <a:effectLst/>
              </a:defRPr>
            </a:pPr>
            <a:r>
              <a:t>Associated Characteristics</a:t>
            </a:r>
          </a:p>
          <a:p>
            <a:pPr lvl="1">
              <a:defRPr>
                <a:solidFill>
                  <a:schemeClr val="accent4">
                    <a:hueOff val="481991"/>
                    <a:satOff val="11971"/>
                    <a:lumOff val="19007"/>
                  </a:schemeClr>
                </a:solidFill>
                <a:effectLst/>
              </a:defRPr>
            </a:pPr>
            <a:r>
              <a:t>Acute Diss.&gt;&gt; Chronic Diss. &gt;&gt; TAA</a:t>
            </a:r>
          </a:p>
          <a:p>
            <a:pPr lvl="1">
              <a:defRPr>
                <a:effectLst/>
              </a:defRPr>
            </a:pPr>
            <a:r>
              <a:t>Proximal Bare Stent &gt;&gt; NBS    </a:t>
            </a:r>
          </a:p>
        </p:txBody>
      </p:sp>
      <p:sp>
        <p:nvSpPr>
          <p:cNvPr id="325" name="Dissection versus Degen. Aneurysm: RR 5.3"/>
          <p:cNvSpPr txBox="1"/>
          <p:nvPr/>
        </p:nvSpPr>
        <p:spPr>
          <a:xfrm>
            <a:off x="12488218" y="11890883"/>
            <a:ext cx="8609039" cy="597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a:solidFill>
                  <a:schemeClr val="accent4"/>
                </a:solidFill>
              </a:defRPr>
            </a:lvl1pPr>
          </a:lstStyle>
          <a:p>
            <a:r>
              <a:t>Dissection versus Degen. Aneurysm: RR 5.3</a:t>
            </a:r>
          </a:p>
        </p:txBody>
      </p:sp>
      <p:pic>
        <p:nvPicPr>
          <p:cNvPr id="2" name="Audio 1">
            <a:hlinkClick r:id="" action="ppaction://media"/>
            <a:extLst>
              <a:ext uri="{FF2B5EF4-FFF2-40B4-BE49-F238E27FC236}">
                <a16:creationId xmlns:a16="http://schemas.microsoft.com/office/drawing/2014/main" id="{574CF514-0479-E145-A871-E9ACBA75E8E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3418800" y="12750800"/>
            <a:ext cx="812800" cy="812800"/>
          </a:xfrm>
          <a:prstGeom prst="rect">
            <a:avLst/>
          </a:prstGeom>
        </p:spPr>
      </p:pic>
    </p:spTree>
  </p:cSld>
  <p:clrMapOvr>
    <a:masterClrMapping/>
  </p:clrMapOvr>
  <p:transition spd="med" advTm="81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Double-click to edit"/>
          <p:cNvSpPr txBox="1">
            <a:spLocks noGrp="1"/>
          </p:cNvSpPr>
          <p:nvPr>
            <p:ph type="title"/>
          </p:nvPr>
        </p:nvSpPr>
        <p:spPr>
          <a:prstGeom prst="rect">
            <a:avLst/>
          </a:prstGeom>
        </p:spPr>
        <p:txBody>
          <a:bodyPr/>
          <a:lstStyle/>
          <a:p>
            <a:pPr>
              <a:defRPr>
                <a:effectLst/>
              </a:defRPr>
            </a:pPr>
            <a:endParaRPr/>
          </a:p>
        </p:txBody>
      </p:sp>
      <p:sp>
        <p:nvSpPr>
          <p:cNvPr id="33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11</a:t>
            </a:fld>
            <a:endParaRPr/>
          </a:p>
        </p:txBody>
      </p:sp>
      <p:pic>
        <p:nvPicPr>
          <p:cNvPr id="331" name="Screen Shot 2021-12-08 at 10.18.40 PM.png" descr="Screen Shot 2021-12-08 at 10.18.40 PM.png"/>
          <p:cNvPicPr>
            <a:picLocks noChangeAspect="1"/>
          </p:cNvPicPr>
          <p:nvPr/>
        </p:nvPicPr>
        <p:blipFill>
          <a:blip r:embed="rId5"/>
          <a:stretch>
            <a:fillRect/>
          </a:stretch>
        </p:blipFill>
        <p:spPr>
          <a:xfrm>
            <a:off x="10768590" y="5064492"/>
            <a:ext cx="10715586" cy="7095699"/>
          </a:xfrm>
          <a:prstGeom prst="rect">
            <a:avLst/>
          </a:prstGeom>
          <a:ln w="12700">
            <a:miter lim="400000"/>
          </a:ln>
        </p:spPr>
      </p:pic>
      <p:pic>
        <p:nvPicPr>
          <p:cNvPr id="332" name="Picture 3" descr="Picture 3"/>
          <p:cNvPicPr>
            <a:picLocks noChangeAspect="1"/>
          </p:cNvPicPr>
          <p:nvPr/>
        </p:nvPicPr>
        <p:blipFill>
          <a:blip r:embed="rId6"/>
          <a:stretch>
            <a:fillRect/>
          </a:stretch>
        </p:blipFill>
        <p:spPr>
          <a:xfrm>
            <a:off x="4457864" y="1599986"/>
            <a:ext cx="13434113" cy="3269487"/>
          </a:xfrm>
          <a:prstGeom prst="rect">
            <a:avLst/>
          </a:prstGeom>
          <a:ln w="12700">
            <a:miter lim="400000"/>
          </a:ln>
        </p:spPr>
      </p:pic>
      <p:pic>
        <p:nvPicPr>
          <p:cNvPr id="333" name="Screen Shot 2021-12-08 at 10.14.12 PM.png" descr="Screen Shot 2021-12-08 at 10.14.12 PM.png"/>
          <p:cNvPicPr>
            <a:picLocks noChangeAspect="1"/>
          </p:cNvPicPr>
          <p:nvPr/>
        </p:nvPicPr>
        <p:blipFill>
          <a:blip r:embed="rId7"/>
          <a:stretch>
            <a:fillRect/>
          </a:stretch>
        </p:blipFill>
        <p:spPr>
          <a:xfrm>
            <a:off x="4969719" y="2091523"/>
            <a:ext cx="11879338" cy="1842821"/>
          </a:xfrm>
          <a:prstGeom prst="rect">
            <a:avLst/>
          </a:prstGeom>
          <a:ln w="12700">
            <a:miter lim="400000"/>
          </a:ln>
        </p:spPr>
      </p:pic>
      <p:pic>
        <p:nvPicPr>
          <p:cNvPr id="334" name="Image" descr="Image"/>
          <p:cNvPicPr>
            <a:picLocks noChangeAspect="1"/>
          </p:cNvPicPr>
          <p:nvPr/>
        </p:nvPicPr>
        <p:blipFill>
          <a:blip r:embed="rId8"/>
          <a:stretch>
            <a:fillRect/>
          </a:stretch>
        </p:blipFill>
        <p:spPr>
          <a:xfrm>
            <a:off x="22537745" y="10164045"/>
            <a:ext cx="1761734" cy="2264440"/>
          </a:xfrm>
          <a:prstGeom prst="rect">
            <a:avLst/>
          </a:prstGeom>
          <a:ln w="12700">
            <a:miter lim="400000"/>
          </a:ln>
        </p:spPr>
      </p:pic>
      <p:sp>
        <p:nvSpPr>
          <p:cNvPr id="335" name="Sept 2017"/>
          <p:cNvSpPr txBox="1"/>
          <p:nvPr/>
        </p:nvSpPr>
        <p:spPr>
          <a:xfrm>
            <a:off x="22475635" y="12461394"/>
            <a:ext cx="1885951"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chemeClr val="accent1">
                    <a:hueOff val="-372297"/>
                    <a:satOff val="10436"/>
                    <a:lumOff val="13831"/>
                  </a:schemeClr>
                </a:solidFill>
              </a:defRPr>
            </a:lvl1pPr>
          </a:lstStyle>
          <a:p>
            <a:r>
              <a:t>Sept 2017</a:t>
            </a:r>
          </a:p>
        </p:txBody>
      </p:sp>
      <p:sp>
        <p:nvSpPr>
          <p:cNvPr id="336" name="Comprised 50 publications…"/>
          <p:cNvSpPr txBox="1">
            <a:spLocks noGrp="1"/>
          </p:cNvSpPr>
          <p:nvPr>
            <p:ph type="body" idx="1"/>
          </p:nvPr>
        </p:nvSpPr>
        <p:spPr>
          <a:xfrm>
            <a:off x="1147053" y="5191492"/>
            <a:ext cx="20055735" cy="7583594"/>
          </a:xfrm>
          <a:prstGeom prst="rect">
            <a:avLst/>
          </a:prstGeom>
        </p:spPr>
        <p:txBody>
          <a:bodyPr/>
          <a:lstStyle/>
          <a:p>
            <a:pPr>
              <a:defRPr>
                <a:effectLst/>
              </a:defRPr>
            </a:pPr>
            <a:r>
              <a:t>Comprised 50 publications</a:t>
            </a:r>
          </a:p>
          <a:p>
            <a:pPr>
              <a:defRPr>
                <a:effectLst/>
              </a:defRPr>
            </a:pPr>
            <a:r>
              <a:t>Patients: 8969</a:t>
            </a:r>
          </a:p>
          <a:p>
            <a:pPr>
              <a:defRPr>
                <a:effectLst/>
              </a:defRPr>
            </a:pPr>
            <a:r>
              <a:t>RTAD Incidence: 2.5%</a:t>
            </a:r>
          </a:p>
          <a:p>
            <a:pPr>
              <a:defRPr>
                <a:effectLst/>
              </a:defRPr>
            </a:pPr>
            <a:r>
              <a:t>Associated Mortality: 37.1%</a:t>
            </a:r>
          </a:p>
          <a:p>
            <a:pPr>
              <a:defRPr>
                <a:effectLst/>
              </a:defRPr>
            </a:pPr>
            <a:r>
              <a:t>Associated Characteristics</a:t>
            </a:r>
          </a:p>
          <a:p>
            <a:pPr lvl="1">
              <a:defRPr>
                <a:effectLst/>
              </a:defRPr>
            </a:pPr>
            <a:r>
              <a:t>Acute Diss.&gt;&gt; Chronic Diss. &gt;&gt; TAA</a:t>
            </a:r>
          </a:p>
          <a:p>
            <a:pPr lvl="1">
              <a:defRPr>
                <a:solidFill>
                  <a:schemeClr val="accent4">
                    <a:hueOff val="481991"/>
                    <a:satOff val="11971"/>
                    <a:lumOff val="19007"/>
                  </a:schemeClr>
                </a:solidFill>
                <a:effectLst/>
              </a:defRPr>
            </a:pPr>
            <a:r>
              <a:t>Proximal Bare Stent &gt;&gt; NBS   </a:t>
            </a:r>
          </a:p>
        </p:txBody>
      </p:sp>
      <p:sp>
        <p:nvSpPr>
          <p:cNvPr id="337" name="Bare Stent versus Non Bare Stent RR 2.26"/>
          <p:cNvSpPr txBox="1"/>
          <p:nvPr/>
        </p:nvSpPr>
        <p:spPr>
          <a:xfrm>
            <a:off x="12000610" y="12355210"/>
            <a:ext cx="8251546"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a:solidFill>
                  <a:schemeClr val="accent4"/>
                </a:solidFill>
              </a:defRPr>
            </a:lvl1pPr>
          </a:lstStyle>
          <a:p>
            <a:r>
              <a:t>Bare Stent versus Non Bare Stent RR 2.26</a:t>
            </a:r>
          </a:p>
        </p:txBody>
      </p:sp>
      <p:pic>
        <p:nvPicPr>
          <p:cNvPr id="2" name="Audio 1">
            <a:hlinkClick r:id="" action="ppaction://media"/>
            <a:extLst>
              <a:ext uri="{FF2B5EF4-FFF2-40B4-BE49-F238E27FC236}">
                <a16:creationId xmlns:a16="http://schemas.microsoft.com/office/drawing/2014/main" id="{84AB3D4E-177B-2441-93A7-35C616086E5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3418800" y="12750800"/>
            <a:ext cx="812800" cy="812800"/>
          </a:xfrm>
          <a:prstGeom prst="rect">
            <a:avLst/>
          </a:prstGeom>
        </p:spPr>
      </p:pic>
    </p:spTree>
  </p:cSld>
  <p:clrMapOvr>
    <a:masterClrMapping/>
  </p:clrMapOvr>
  <p:transition spd="med" advTm="163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Double-click to edit"/>
          <p:cNvSpPr txBox="1">
            <a:spLocks noGrp="1"/>
          </p:cNvSpPr>
          <p:nvPr>
            <p:ph type="title"/>
          </p:nvPr>
        </p:nvSpPr>
        <p:spPr>
          <a:prstGeom prst="rect">
            <a:avLst/>
          </a:prstGeom>
        </p:spPr>
        <p:txBody>
          <a:bodyPr/>
          <a:lstStyle/>
          <a:p>
            <a:pPr>
              <a:defRPr>
                <a:effectLst/>
              </a:defRPr>
            </a:pPr>
            <a:endParaRPr/>
          </a:p>
        </p:txBody>
      </p:sp>
      <p:sp>
        <p:nvSpPr>
          <p:cNvPr id="346" name="Series from 2012 - 2017…"/>
          <p:cNvSpPr txBox="1">
            <a:spLocks noGrp="1"/>
          </p:cNvSpPr>
          <p:nvPr>
            <p:ph type="body" idx="1"/>
          </p:nvPr>
        </p:nvSpPr>
        <p:spPr>
          <a:xfrm>
            <a:off x="1212326" y="5191492"/>
            <a:ext cx="20055735" cy="7583594"/>
          </a:xfrm>
          <a:prstGeom prst="rect">
            <a:avLst/>
          </a:prstGeom>
        </p:spPr>
        <p:txBody>
          <a:bodyPr/>
          <a:lstStyle/>
          <a:p>
            <a:pPr>
              <a:defRPr>
                <a:effectLst/>
              </a:defRPr>
            </a:pPr>
            <a:r>
              <a:t>Series from 2012 - 2017</a:t>
            </a:r>
          </a:p>
          <a:p>
            <a:pPr>
              <a:defRPr>
                <a:effectLst/>
              </a:defRPr>
            </a:pPr>
            <a:r>
              <a:t>Patients: 187</a:t>
            </a:r>
          </a:p>
          <a:p>
            <a:pPr>
              <a:defRPr>
                <a:effectLst/>
              </a:defRPr>
            </a:pPr>
            <a:r>
              <a:t>RTAD 8% (15 pts)</a:t>
            </a:r>
          </a:p>
          <a:p>
            <a:pPr>
              <a:defRPr>
                <a:effectLst/>
              </a:defRPr>
            </a:pPr>
            <a:endParaRPr/>
          </a:p>
          <a:p>
            <a:pPr>
              <a:defRPr>
                <a:effectLst/>
              </a:defRPr>
            </a:pPr>
            <a:r>
              <a:t>Analysis:</a:t>
            </a:r>
          </a:p>
          <a:p>
            <a:pPr lvl="1">
              <a:defRPr>
                <a:solidFill>
                  <a:schemeClr val="accent4">
                    <a:hueOff val="481991"/>
                    <a:satOff val="11971"/>
                    <a:lumOff val="19007"/>
                  </a:schemeClr>
                </a:solidFill>
                <a:effectLst/>
              </a:defRPr>
            </a:pPr>
            <a:r>
              <a:t>Proximal Landing Zone 1 and 2</a:t>
            </a:r>
          </a:p>
          <a:p>
            <a:pPr lvl="1">
              <a:defRPr>
                <a:solidFill>
                  <a:schemeClr val="accent4">
                    <a:hueOff val="481991"/>
                    <a:satOff val="11971"/>
                    <a:lumOff val="19007"/>
                  </a:schemeClr>
                </a:solidFill>
                <a:effectLst/>
              </a:defRPr>
            </a:pPr>
            <a:r>
              <a:t>Ascending Aorta  4 cm</a:t>
            </a:r>
          </a:p>
        </p:txBody>
      </p:sp>
      <p:sp>
        <p:nvSpPr>
          <p:cNvPr id="34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12</a:t>
            </a:fld>
            <a:endParaRPr/>
          </a:p>
        </p:txBody>
      </p:sp>
      <p:pic>
        <p:nvPicPr>
          <p:cNvPr id="348" name="Picture 3" descr="Picture 3"/>
          <p:cNvPicPr>
            <a:picLocks noChangeAspect="1"/>
          </p:cNvPicPr>
          <p:nvPr/>
        </p:nvPicPr>
        <p:blipFill>
          <a:blip r:embed="rId5"/>
          <a:stretch>
            <a:fillRect/>
          </a:stretch>
        </p:blipFill>
        <p:spPr>
          <a:xfrm>
            <a:off x="4082615" y="1508661"/>
            <a:ext cx="14184611" cy="3452137"/>
          </a:xfrm>
          <a:prstGeom prst="rect">
            <a:avLst/>
          </a:prstGeom>
          <a:ln w="12700">
            <a:miter lim="400000"/>
          </a:ln>
        </p:spPr>
      </p:pic>
      <p:pic>
        <p:nvPicPr>
          <p:cNvPr id="349" name="Screen Shot 2021-12-08 at 10.20.37 PM.png" descr="Screen Shot 2021-12-08 at 10.20.37 PM.png"/>
          <p:cNvPicPr>
            <a:picLocks noChangeAspect="1"/>
          </p:cNvPicPr>
          <p:nvPr/>
        </p:nvPicPr>
        <p:blipFill>
          <a:blip r:embed="rId6"/>
          <a:stretch>
            <a:fillRect/>
          </a:stretch>
        </p:blipFill>
        <p:spPr>
          <a:xfrm>
            <a:off x="6022678" y="1773513"/>
            <a:ext cx="9918701" cy="2540001"/>
          </a:xfrm>
          <a:prstGeom prst="rect">
            <a:avLst/>
          </a:prstGeom>
          <a:ln w="12700">
            <a:miter lim="400000"/>
          </a:ln>
        </p:spPr>
      </p:pic>
      <p:pic>
        <p:nvPicPr>
          <p:cNvPr id="350" name="Image" descr="Image"/>
          <p:cNvPicPr>
            <a:picLocks noChangeAspect="1"/>
          </p:cNvPicPr>
          <p:nvPr/>
        </p:nvPicPr>
        <p:blipFill>
          <a:blip r:embed="rId7"/>
          <a:stretch>
            <a:fillRect/>
          </a:stretch>
        </p:blipFill>
        <p:spPr>
          <a:xfrm>
            <a:off x="22483977" y="9826125"/>
            <a:ext cx="1892301" cy="2540001"/>
          </a:xfrm>
          <a:prstGeom prst="rect">
            <a:avLst/>
          </a:prstGeom>
          <a:ln w="12700">
            <a:miter lim="400000"/>
          </a:ln>
        </p:spPr>
      </p:pic>
      <p:sp>
        <p:nvSpPr>
          <p:cNvPr id="351" name="Jan 2019"/>
          <p:cNvSpPr txBox="1"/>
          <p:nvPr/>
        </p:nvSpPr>
        <p:spPr>
          <a:xfrm>
            <a:off x="22578783" y="12387990"/>
            <a:ext cx="1702690"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chemeClr val="accent1">
                    <a:hueOff val="-372297"/>
                    <a:satOff val="10436"/>
                    <a:lumOff val="13831"/>
                  </a:schemeClr>
                </a:solidFill>
              </a:defRPr>
            </a:lvl1pPr>
          </a:lstStyle>
          <a:p>
            <a:r>
              <a:t>Jan 2019</a:t>
            </a:r>
          </a:p>
        </p:txBody>
      </p:sp>
      <p:pic>
        <p:nvPicPr>
          <p:cNvPr id="2" name="Audio 1">
            <a:hlinkClick r:id="" action="ppaction://media"/>
            <a:extLst>
              <a:ext uri="{FF2B5EF4-FFF2-40B4-BE49-F238E27FC236}">
                <a16:creationId xmlns:a16="http://schemas.microsoft.com/office/drawing/2014/main" id="{825BCAAA-F5F2-7C4B-A785-212E2BC053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418800" y="12750800"/>
            <a:ext cx="812800" cy="812800"/>
          </a:xfrm>
          <a:prstGeom prst="rect">
            <a:avLst/>
          </a:prstGeom>
        </p:spPr>
      </p:pic>
    </p:spTree>
  </p:cSld>
  <p:clrMapOvr>
    <a:masterClrMapping/>
  </p:clrMapOvr>
  <p:transition spd="med" advTm="170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Techniques to reduce RTAD"/>
          <p:cNvSpPr txBox="1">
            <a:spLocks noGrp="1"/>
          </p:cNvSpPr>
          <p:nvPr>
            <p:ph type="title"/>
          </p:nvPr>
        </p:nvSpPr>
        <p:spPr>
          <a:prstGeom prst="rect">
            <a:avLst/>
          </a:prstGeom>
        </p:spPr>
        <p:txBody>
          <a:bodyPr/>
          <a:lstStyle/>
          <a:p>
            <a:pPr>
              <a:defRPr>
                <a:effectLst/>
              </a:defRPr>
            </a:pPr>
            <a:r>
              <a:t>Techniques to reduce RTAD</a:t>
            </a:r>
          </a:p>
        </p:txBody>
      </p:sp>
      <p:sp>
        <p:nvSpPr>
          <p:cNvPr id="379" name="IVUS utilization (for dissection treatments)…"/>
          <p:cNvSpPr txBox="1">
            <a:spLocks noGrp="1"/>
          </p:cNvSpPr>
          <p:nvPr>
            <p:ph type="body" idx="1"/>
          </p:nvPr>
        </p:nvSpPr>
        <p:spPr>
          <a:xfrm>
            <a:off x="1212326" y="3942339"/>
            <a:ext cx="20055735" cy="7583594"/>
          </a:xfrm>
          <a:prstGeom prst="rect">
            <a:avLst/>
          </a:prstGeom>
        </p:spPr>
        <p:txBody>
          <a:bodyPr/>
          <a:lstStyle/>
          <a:p>
            <a:pPr>
              <a:defRPr>
                <a:effectLst/>
              </a:defRPr>
            </a:pPr>
            <a:r>
              <a:t>IVUS utilization (for dissection treatments)</a:t>
            </a:r>
          </a:p>
          <a:p>
            <a:pPr>
              <a:defRPr>
                <a:effectLst/>
              </a:defRPr>
            </a:pPr>
            <a:r>
              <a:t>Precise deployment</a:t>
            </a:r>
          </a:p>
          <a:p>
            <a:pPr>
              <a:defRPr>
                <a:effectLst/>
              </a:defRPr>
            </a:pPr>
            <a:r>
              <a:t>Implantation in non-dissected aorta (IMH and dissections)</a:t>
            </a:r>
          </a:p>
          <a:p>
            <a:pPr>
              <a:defRPr>
                <a:effectLst/>
              </a:defRPr>
            </a:pPr>
            <a:r>
              <a:t>Careful device size planning to avoid excessive oversizing</a:t>
            </a:r>
          </a:p>
          <a:p>
            <a:pPr>
              <a:defRPr>
                <a:effectLst/>
              </a:defRPr>
            </a:pPr>
            <a:r>
              <a:t>NO proximal ballooning</a:t>
            </a:r>
          </a:p>
          <a:p>
            <a:pPr>
              <a:defRPr>
                <a:effectLst/>
              </a:defRPr>
            </a:pPr>
            <a:r>
              <a:t>No blood pressure control maneuvers when working distal tot the L CCA</a:t>
            </a:r>
          </a:p>
          <a:p>
            <a:pPr>
              <a:defRPr>
                <a:effectLst/>
              </a:defRPr>
            </a:pPr>
            <a:r>
              <a:t>Do not exclude distal entry site prior to proximal exclusion</a:t>
            </a:r>
          </a:p>
          <a:p>
            <a:pPr>
              <a:defRPr>
                <a:effectLst/>
              </a:defRPr>
            </a:pPr>
            <a:r>
              <a:t>Delay repair if not symptomatic and treat in subacute phase</a:t>
            </a:r>
          </a:p>
        </p:txBody>
      </p:sp>
      <p:sp>
        <p:nvSpPr>
          <p:cNvPr id="38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13</a:t>
            </a:fld>
            <a:endParaRPr/>
          </a:p>
        </p:txBody>
      </p:sp>
      <p:pic>
        <p:nvPicPr>
          <p:cNvPr id="2" name="Audio 1">
            <a:hlinkClick r:id="" action="ppaction://media"/>
            <a:extLst>
              <a:ext uri="{FF2B5EF4-FFF2-40B4-BE49-F238E27FC236}">
                <a16:creationId xmlns:a16="http://schemas.microsoft.com/office/drawing/2014/main" id="{D8BFAEE5-F627-B54D-AB00-CB820E4D0D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418800" y="12750800"/>
            <a:ext cx="812800" cy="812800"/>
          </a:xfrm>
          <a:prstGeom prst="rect">
            <a:avLst/>
          </a:prstGeom>
        </p:spPr>
      </p:pic>
    </p:spTree>
  </p:cSld>
  <p:clrMapOvr>
    <a:masterClrMapping/>
  </p:clrMapOvr>
  <p:transition spd="med" advTm="376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1. IVUS confirmation of TL access"/>
          <p:cNvSpPr txBox="1">
            <a:spLocks noGrp="1"/>
          </p:cNvSpPr>
          <p:nvPr>
            <p:ph type="title"/>
          </p:nvPr>
        </p:nvSpPr>
        <p:spPr>
          <a:xfrm>
            <a:off x="175744" y="1510670"/>
            <a:ext cx="24130490" cy="2414483"/>
          </a:xfrm>
          <a:prstGeom prst="rect">
            <a:avLst/>
          </a:prstGeom>
        </p:spPr>
        <p:txBody>
          <a:bodyPr/>
          <a:lstStyle>
            <a:lvl1pPr algn="ctr"/>
          </a:lstStyle>
          <a:p>
            <a:pPr>
              <a:defRPr>
                <a:effectLst/>
              </a:defRPr>
            </a:pPr>
            <a:r>
              <a:t>1. IVUS confirmation of TL access</a:t>
            </a:r>
          </a:p>
        </p:txBody>
      </p:sp>
      <p:sp>
        <p:nvSpPr>
          <p:cNvPr id="38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14</a:t>
            </a:fld>
            <a:endParaRPr/>
          </a:p>
        </p:txBody>
      </p:sp>
      <p:pic>
        <p:nvPicPr>
          <p:cNvPr id="386" name="Pre ivus1 (Converted).mov" descr="Pre ivus1 (Converted).mov"/>
          <p:cNvPicPr>
            <a:picLocks/>
          </p:cNvPicPr>
          <p:nvPr>
            <a:videoFile r:link="rId3"/>
            <p:extLst>
              <p:ext uri="{DAA4B4D4-6D71-4841-9C94-3DE7FCFB9230}">
                <p14:media xmlns:p14="http://schemas.microsoft.com/office/powerpoint/2010/main" r:embed="rId2"/>
              </p:ext>
            </p:extLst>
          </p:nvPr>
        </p:nvPicPr>
        <p:blipFill>
          <a:blip r:embed="rId8"/>
          <a:stretch>
            <a:fillRect/>
          </a:stretch>
        </p:blipFill>
        <p:spPr>
          <a:xfrm>
            <a:off x="8206847" y="2872847"/>
            <a:ext cx="7970306" cy="7970306"/>
          </a:xfrm>
          <a:prstGeom prst="rect">
            <a:avLst/>
          </a:prstGeom>
          <a:ln w="12700">
            <a:miter lim="400000"/>
          </a:ln>
        </p:spPr>
      </p:pic>
      <p:sp>
        <p:nvSpPr>
          <p:cNvPr id="387" name="Assessment of wire position prior to device insertion…"/>
          <p:cNvSpPr txBox="1"/>
          <p:nvPr/>
        </p:nvSpPr>
        <p:spPr>
          <a:xfrm>
            <a:off x="4193990" y="11093911"/>
            <a:ext cx="16093999" cy="1708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4">
                    <a:hueOff val="481991"/>
                    <a:satOff val="11971"/>
                    <a:lumOff val="19007"/>
                  </a:schemeClr>
                </a:solidFill>
              </a:defRPr>
            </a:pPr>
            <a:r>
              <a:t>Assessment of wire position prior to device insertion</a:t>
            </a:r>
          </a:p>
          <a:p>
            <a:pPr>
              <a:defRPr>
                <a:solidFill>
                  <a:schemeClr val="accent4">
                    <a:hueOff val="481991"/>
                    <a:satOff val="11971"/>
                    <a:lumOff val="19007"/>
                  </a:schemeClr>
                </a:solidFill>
              </a:defRPr>
            </a:pPr>
            <a:r>
              <a:t>Ascending/Arch assessment after TEVAR for RTAD</a:t>
            </a:r>
          </a:p>
        </p:txBody>
      </p:sp>
      <p:pic>
        <p:nvPicPr>
          <p:cNvPr id="2" name="Audio 1">
            <a:hlinkClick r:id="" action="ppaction://media"/>
            <a:extLst>
              <a:ext uri="{FF2B5EF4-FFF2-40B4-BE49-F238E27FC236}">
                <a16:creationId xmlns:a16="http://schemas.microsoft.com/office/drawing/2014/main" id="{B0CDA466-64E5-8E4A-BB4F-D323F39A2E0A}"/>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23418800" y="12750800"/>
            <a:ext cx="812800" cy="812800"/>
          </a:xfrm>
          <a:prstGeom prst="rect">
            <a:avLst/>
          </a:prstGeom>
        </p:spPr>
      </p:pic>
    </p:spTree>
    <p:custDataLst>
      <p:tags r:id="rId1"/>
    </p:custDataLst>
  </p:cSld>
  <p:clrMapOvr>
    <a:masterClrMapping/>
  </p:clrMapOvr>
  <p:transition spd="med" advTm="23751"/>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7090" fill="hold"/>
                                        <p:tgtEl>
                                          <p:spTgt spid="386"/>
                                        </p:tgtEl>
                                      </p:cBhvr>
                                    </p:cmd>
                                  </p:childTnLst>
                                </p:cTn>
                              </p:par>
                            </p:childTnLst>
                          </p:cTn>
                        </p:par>
                      </p:childTnLst>
                    </p:cTn>
                  </p:par>
                  <p:par>
                    <p:cTn id="10" fill="hold">
                      <p:stCondLst>
                        <p:cond delay="indefinite"/>
                      </p:stCondLst>
                      <p:childTnLst>
                        <p:par>
                          <p:cTn id="11" fill="hold">
                            <p:stCondLst>
                              <p:cond delay="0"/>
                            </p:stCondLst>
                            <p:childTnLst>
                              <p:par>
                                <p:cTn id="12" presetID="3" presetClass="mediacall" presetSubtype="0" fill="hold" nodeType="clickEffect">
                                  <p:stCondLst>
                                    <p:cond delay="0"/>
                                  </p:stCondLst>
                                  <p:childTnLst>
                                    <p:cmd type="call" cmd="stop">
                                      <p:cBhvr>
                                        <p:cTn id="13" dur="1000" fill="hold"/>
                                        <p:tgtEl>
                                          <p:spTgt spid="38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4" fill="hold" display="0">
                  <p:stCondLst>
                    <p:cond delay="indefinite"/>
                  </p:stCondLst>
                </p:cTn>
                <p:tgtEl>
                  <p:spTgt spid="386"/>
                </p:tgtEl>
              </p:cMediaNode>
            </p:video>
            <p:seq concurrent="1" prevAc="none" nextAc="seek">
              <p:cTn id="15" restart="whenNotActive" fill="hold" evtFilter="cancelBubble" nodeType="interactiveSeq">
                <p:stCondLst>
                  <p:cond evt="onClick" delay="0">
                    <p:tgtEl>
                      <p:spTgt spid="38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86"/>
                                        </p:tgtEl>
                                      </p:cBhvr>
                                    </p:cmd>
                                  </p:childTnLst>
                                </p:cTn>
                              </p:par>
                            </p:childTnLst>
                          </p:cTn>
                        </p:par>
                      </p:childTnLst>
                    </p:cTn>
                  </p:par>
                </p:childTnLst>
              </p:cTn>
              <p:nextCondLst>
                <p:cond evt="onClick" delay="0">
                  <p:tgtEl>
                    <p:spTgt spid="386"/>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 objId="386"/>
        <p14:stopEvt time="22462" objId="386"/>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2. TEVAR - Proximal Device…"/>
          <p:cNvSpPr txBox="1">
            <a:spLocks noGrp="1"/>
          </p:cNvSpPr>
          <p:nvPr>
            <p:ph type="title"/>
          </p:nvPr>
        </p:nvSpPr>
        <p:spPr>
          <a:prstGeom prst="rect">
            <a:avLst/>
          </a:prstGeom>
        </p:spPr>
        <p:txBody>
          <a:bodyPr/>
          <a:lstStyle/>
          <a:p>
            <a:pPr defTabSz="363220">
              <a:defRPr sz="5192">
                <a:effectLst/>
              </a:defRPr>
            </a:pPr>
            <a:r>
              <a:t>2. TEVAR - Proximal Device</a:t>
            </a:r>
          </a:p>
          <a:p>
            <a:pPr defTabSz="363220">
              <a:defRPr sz="4532">
                <a:solidFill>
                  <a:schemeClr val="accent4">
                    <a:hueOff val="481991"/>
                    <a:satOff val="11971"/>
                    <a:lumOff val="19007"/>
                  </a:schemeClr>
                </a:solidFill>
                <a:effectLst/>
              </a:defRPr>
            </a:pPr>
            <a:r>
              <a:t>Precise Deployment - Selective catheterization</a:t>
            </a:r>
          </a:p>
        </p:txBody>
      </p:sp>
      <p:sp>
        <p:nvSpPr>
          <p:cNvPr id="392" name="Implantation into non-dissected aorta…"/>
          <p:cNvSpPr txBox="1">
            <a:spLocks noGrp="1"/>
          </p:cNvSpPr>
          <p:nvPr>
            <p:ph type="body" sz="half" idx="1"/>
          </p:nvPr>
        </p:nvSpPr>
        <p:spPr>
          <a:xfrm>
            <a:off x="1212326" y="3815265"/>
            <a:ext cx="11176657" cy="7583594"/>
          </a:xfrm>
          <a:prstGeom prst="rect">
            <a:avLst/>
          </a:prstGeom>
        </p:spPr>
        <p:txBody>
          <a:bodyPr/>
          <a:lstStyle/>
          <a:p>
            <a:pPr>
              <a:defRPr>
                <a:effectLst/>
              </a:defRPr>
            </a:pPr>
            <a:r>
              <a:t>Implantation into non-dissected aorta</a:t>
            </a:r>
          </a:p>
          <a:p>
            <a:pPr>
              <a:defRPr>
                <a:effectLst/>
              </a:defRPr>
            </a:pPr>
            <a:r>
              <a:t>Secondary access for precise deployment with need for manipulation</a:t>
            </a:r>
          </a:p>
          <a:p>
            <a:pPr>
              <a:defRPr>
                <a:effectLst/>
              </a:defRPr>
            </a:pPr>
            <a:r>
              <a:t>Maintain double curved Lunderquist  on aortic valve and along greater curve</a:t>
            </a:r>
          </a:p>
        </p:txBody>
      </p:sp>
      <p:sp>
        <p:nvSpPr>
          <p:cNvPr id="39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15</a:t>
            </a:fld>
            <a:endParaRPr/>
          </a:p>
        </p:txBody>
      </p:sp>
      <p:grpSp>
        <p:nvGrpSpPr>
          <p:cNvPr id="404" name="Group"/>
          <p:cNvGrpSpPr/>
          <p:nvPr/>
        </p:nvGrpSpPr>
        <p:grpSpPr>
          <a:xfrm>
            <a:off x="13393024" y="2214062"/>
            <a:ext cx="10643743" cy="10643744"/>
            <a:chOff x="0" y="0"/>
            <a:chExt cx="10643742" cy="10643742"/>
          </a:xfrm>
        </p:grpSpPr>
        <p:grpSp>
          <p:nvGrpSpPr>
            <p:cNvPr id="398" name="Group"/>
            <p:cNvGrpSpPr/>
            <p:nvPr/>
          </p:nvGrpSpPr>
          <p:grpSpPr>
            <a:xfrm>
              <a:off x="0" y="0"/>
              <a:ext cx="10643743" cy="10643743"/>
              <a:chOff x="0" y="0"/>
              <a:chExt cx="10643742" cy="10643742"/>
            </a:xfrm>
          </p:grpSpPr>
          <p:pic>
            <p:nvPicPr>
              <p:cNvPr id="394" name="mcphatter-1.jpg" descr="mcphatter-1.jpg"/>
              <p:cNvPicPr>
                <a:picLocks noChangeAspect="1"/>
              </p:cNvPicPr>
              <p:nvPr/>
            </p:nvPicPr>
            <p:blipFill>
              <a:blip r:embed="rId5"/>
              <a:stretch>
                <a:fillRect/>
              </a:stretch>
            </p:blipFill>
            <p:spPr>
              <a:xfrm>
                <a:off x="0" y="0"/>
                <a:ext cx="10643743" cy="10643743"/>
              </a:xfrm>
              <a:prstGeom prst="rect">
                <a:avLst/>
              </a:prstGeom>
              <a:ln w="12700" cap="flat">
                <a:noFill/>
                <a:miter lim="400000"/>
              </a:ln>
              <a:effectLst/>
            </p:spPr>
          </p:pic>
          <p:sp>
            <p:nvSpPr>
              <p:cNvPr id="395" name="Catheter with 0.014 Sparticore in L SCA"/>
              <p:cNvSpPr txBox="1"/>
              <p:nvPr/>
            </p:nvSpPr>
            <p:spPr>
              <a:xfrm>
                <a:off x="801638" y="1503584"/>
                <a:ext cx="4657370" cy="1055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100">
                    <a:solidFill>
                      <a:srgbClr val="000000"/>
                    </a:solidFill>
                  </a:defRPr>
                </a:lvl1pPr>
              </a:lstStyle>
              <a:p>
                <a:r>
                  <a:t>Catheter with 0.014 Sparticore in L SCA</a:t>
                </a:r>
              </a:p>
            </p:txBody>
          </p:sp>
          <p:sp>
            <p:nvSpPr>
              <p:cNvPr id="396" name="Line"/>
              <p:cNvSpPr/>
              <p:nvPr/>
            </p:nvSpPr>
            <p:spPr>
              <a:xfrm>
                <a:off x="3909514" y="2626889"/>
                <a:ext cx="1440756" cy="862656"/>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sp>
            <p:nvSpPr>
              <p:cNvPr id="397" name="Line"/>
              <p:cNvSpPr/>
              <p:nvPr/>
            </p:nvSpPr>
            <p:spPr>
              <a:xfrm flipV="1">
                <a:off x="5170850" y="1756644"/>
                <a:ext cx="3706940" cy="252469"/>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grpSp>
        <p:sp>
          <p:nvSpPr>
            <p:cNvPr id="399" name="DC Lund"/>
            <p:cNvSpPr txBox="1"/>
            <p:nvPr/>
          </p:nvSpPr>
          <p:spPr>
            <a:xfrm>
              <a:off x="2310511" y="6379754"/>
              <a:ext cx="2975815" cy="8952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chemeClr val="accent4"/>
                  </a:solidFill>
                </a:defRPr>
              </a:lvl1pPr>
            </a:lstStyle>
            <a:p>
              <a:r>
                <a:t>DC Lund </a:t>
              </a:r>
            </a:p>
          </p:txBody>
        </p:sp>
        <p:sp>
          <p:nvSpPr>
            <p:cNvPr id="400" name="Line"/>
            <p:cNvSpPr/>
            <p:nvPr/>
          </p:nvSpPr>
          <p:spPr>
            <a:xfrm flipH="1">
              <a:off x="3151666" y="7544637"/>
              <a:ext cx="414234" cy="2229549"/>
            </a:xfrm>
            <a:prstGeom prst="line">
              <a:avLst/>
            </a:prstGeom>
            <a:noFill/>
            <a:ln w="50800" cap="flat">
              <a:solidFill>
                <a:schemeClr val="accent5"/>
              </a:solidFill>
              <a:prstDash val="solid"/>
              <a:miter lim="400000"/>
              <a:tailEnd type="triangle" w="med" len="med"/>
            </a:ln>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sp>
          <p:nvSpPr>
            <p:cNvPr id="401" name="Line"/>
            <p:cNvSpPr/>
            <p:nvPr/>
          </p:nvSpPr>
          <p:spPr>
            <a:xfrm flipV="1">
              <a:off x="4647777" y="3945136"/>
              <a:ext cx="1" cy="2414482"/>
            </a:xfrm>
            <a:prstGeom prst="line">
              <a:avLst/>
            </a:prstGeom>
            <a:noFill/>
            <a:ln w="50800" cap="flat">
              <a:solidFill>
                <a:schemeClr val="accent5"/>
              </a:solidFill>
              <a:prstDash val="solid"/>
              <a:miter lim="400000"/>
              <a:tailEnd type="triangle" w="med" len="med"/>
            </a:ln>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sp>
          <p:nvSpPr>
            <p:cNvPr id="402" name="Aortic Valve"/>
            <p:cNvSpPr txBox="1"/>
            <p:nvPr/>
          </p:nvSpPr>
          <p:spPr>
            <a:xfrm>
              <a:off x="3656567" y="8643306"/>
              <a:ext cx="1982421" cy="5107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700">
                  <a:solidFill>
                    <a:schemeClr val="accent6">
                      <a:hueOff val="-262787"/>
                      <a:satOff val="7307"/>
                      <a:lumOff val="-30820"/>
                    </a:schemeClr>
                  </a:solidFill>
                </a:defRPr>
              </a:lvl1pPr>
            </a:lstStyle>
            <a:p>
              <a:r>
                <a:t>Aortic Valve</a:t>
              </a:r>
            </a:p>
          </p:txBody>
        </p:sp>
        <p:sp>
          <p:nvSpPr>
            <p:cNvPr id="403" name="Along greater curve"/>
            <p:cNvSpPr txBox="1"/>
            <p:nvPr/>
          </p:nvSpPr>
          <p:spPr>
            <a:xfrm>
              <a:off x="2178243" y="4534504"/>
              <a:ext cx="2320142" cy="9298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700">
                  <a:solidFill>
                    <a:schemeClr val="accent6">
                      <a:hueOff val="-262787"/>
                      <a:satOff val="7307"/>
                      <a:lumOff val="-30820"/>
                    </a:schemeClr>
                  </a:solidFill>
                </a:defRPr>
              </a:lvl1pPr>
            </a:lstStyle>
            <a:p>
              <a:r>
                <a:t>Along greater curve</a:t>
              </a:r>
            </a:p>
          </p:txBody>
        </p:sp>
      </p:grpSp>
      <p:pic>
        <p:nvPicPr>
          <p:cNvPr id="2" name="Audio 1">
            <a:hlinkClick r:id="" action="ppaction://media"/>
            <a:extLst>
              <a:ext uri="{FF2B5EF4-FFF2-40B4-BE49-F238E27FC236}">
                <a16:creationId xmlns:a16="http://schemas.microsoft.com/office/drawing/2014/main" id="{5EE0FC23-6FAB-CA42-BBD4-E804DBC50C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418800" y="12750800"/>
            <a:ext cx="812800" cy="812800"/>
          </a:xfrm>
          <a:prstGeom prst="rect">
            <a:avLst/>
          </a:prstGeom>
        </p:spPr>
      </p:pic>
    </p:spTree>
  </p:cSld>
  <p:clrMapOvr>
    <a:masterClrMapping/>
  </p:clrMapOvr>
  <p:transition spd="med" advTm="267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3. Oversizing"/>
          <p:cNvSpPr txBox="1">
            <a:spLocks noGrp="1"/>
          </p:cNvSpPr>
          <p:nvPr>
            <p:ph type="title"/>
          </p:nvPr>
        </p:nvSpPr>
        <p:spPr>
          <a:prstGeom prst="rect">
            <a:avLst/>
          </a:prstGeom>
        </p:spPr>
        <p:txBody>
          <a:bodyPr/>
          <a:lstStyle/>
          <a:p>
            <a:pPr>
              <a:defRPr>
                <a:effectLst/>
              </a:defRPr>
            </a:pPr>
            <a:r>
              <a:t>3. Oversizing </a:t>
            </a:r>
          </a:p>
        </p:txBody>
      </p:sp>
      <p:sp>
        <p:nvSpPr>
          <p:cNvPr id="409" name="Oversizing based upon CPR imaging at area of proximal implantation zone…"/>
          <p:cNvSpPr txBox="1">
            <a:spLocks noGrp="1"/>
          </p:cNvSpPr>
          <p:nvPr>
            <p:ph type="body" sz="half" idx="1"/>
          </p:nvPr>
        </p:nvSpPr>
        <p:spPr>
          <a:xfrm>
            <a:off x="1212326" y="3815265"/>
            <a:ext cx="9827757" cy="7583594"/>
          </a:xfrm>
          <a:prstGeom prst="rect">
            <a:avLst/>
          </a:prstGeom>
        </p:spPr>
        <p:txBody>
          <a:bodyPr/>
          <a:lstStyle/>
          <a:p>
            <a:pPr>
              <a:defRPr>
                <a:effectLst/>
              </a:defRPr>
            </a:pPr>
            <a:r>
              <a:t>Oversizing based upon CPR imaging at area of proximal implantation zone</a:t>
            </a:r>
          </a:p>
          <a:p>
            <a:pPr lvl="1">
              <a:defRPr>
                <a:effectLst/>
              </a:defRPr>
            </a:pPr>
            <a:r>
              <a:t>Typically Zone 2</a:t>
            </a:r>
          </a:p>
          <a:p>
            <a:pPr lvl="1">
              <a:defRPr>
                <a:effectLst/>
              </a:defRPr>
            </a:pPr>
            <a:endParaRPr/>
          </a:p>
          <a:p>
            <a:pPr lvl="1">
              <a:defRPr>
                <a:effectLst/>
              </a:defRPr>
            </a:pPr>
            <a:r>
              <a:t>Dissection ~10%</a:t>
            </a:r>
          </a:p>
          <a:p>
            <a:pPr lvl="1">
              <a:defRPr>
                <a:effectLst/>
              </a:defRPr>
            </a:pPr>
            <a:r>
              <a:t>Aneurysms ~20%</a:t>
            </a:r>
          </a:p>
        </p:txBody>
      </p:sp>
      <p:sp>
        <p:nvSpPr>
          <p:cNvPr id="41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16</a:t>
            </a:fld>
            <a:endParaRPr/>
          </a:p>
        </p:txBody>
      </p:sp>
      <p:pic>
        <p:nvPicPr>
          <p:cNvPr id="411" name="Picture 6" descr="Picture 6"/>
          <p:cNvPicPr>
            <a:picLocks noChangeAspect="1"/>
          </p:cNvPicPr>
          <p:nvPr/>
        </p:nvPicPr>
        <p:blipFill>
          <a:blip r:embed="rId5"/>
          <a:stretch>
            <a:fillRect/>
          </a:stretch>
        </p:blipFill>
        <p:spPr>
          <a:xfrm>
            <a:off x="14141454" y="1904099"/>
            <a:ext cx="9827757" cy="8211919"/>
          </a:xfrm>
          <a:prstGeom prst="rect">
            <a:avLst/>
          </a:prstGeom>
          <a:ln w="12700">
            <a:miter lim="400000"/>
          </a:ln>
        </p:spPr>
      </p:pic>
      <p:grpSp>
        <p:nvGrpSpPr>
          <p:cNvPr id="415" name="Group"/>
          <p:cNvGrpSpPr/>
          <p:nvPr/>
        </p:nvGrpSpPr>
        <p:grpSpPr>
          <a:xfrm>
            <a:off x="12828495" y="4778632"/>
            <a:ext cx="2741763" cy="2093710"/>
            <a:chOff x="0" y="0"/>
            <a:chExt cx="2741762" cy="2093709"/>
          </a:xfrm>
        </p:grpSpPr>
        <p:sp>
          <p:nvSpPr>
            <p:cNvPr id="412" name="Rectangle"/>
            <p:cNvSpPr/>
            <p:nvPr/>
          </p:nvSpPr>
          <p:spPr>
            <a:xfrm>
              <a:off x="0" y="107949"/>
              <a:ext cx="2741763" cy="1976300"/>
            </a:xfrm>
            <a:prstGeom prst="rect">
              <a:avLst/>
            </a:prstGeom>
            <a:solidFill>
              <a:srgbClr val="000000"/>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sp>
          <p:nvSpPr>
            <p:cNvPr id="413" name="B3 9"/>
            <p:cNvSpPr txBox="1"/>
            <p:nvPr/>
          </p:nvSpPr>
          <p:spPr>
            <a:xfrm>
              <a:off x="612768" y="-1"/>
              <a:ext cx="1634915" cy="148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defRPr sz="8000">
                  <a:solidFill>
                    <a:srgbClr val="F5D328"/>
                  </a:solidFill>
                  <a:effectLst/>
                  <a:latin typeface="Avenir Light"/>
                  <a:ea typeface="Avenir Light"/>
                  <a:cs typeface="Avenir Light"/>
                  <a:sym typeface="Avenir Light"/>
                </a:defRPr>
              </a:pPr>
              <a:r>
                <a:t>B</a:t>
              </a:r>
              <a:r>
                <a:rPr baseline="-5999"/>
                <a:t>3 9</a:t>
              </a:r>
            </a:p>
          </p:txBody>
        </p:sp>
        <p:sp>
          <p:nvSpPr>
            <p:cNvPr id="414" name="Typical TBAD"/>
            <p:cNvSpPr txBox="1"/>
            <p:nvPr/>
          </p:nvSpPr>
          <p:spPr>
            <a:xfrm>
              <a:off x="172773" y="1433309"/>
              <a:ext cx="2514905" cy="660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3200">
                  <a:solidFill>
                    <a:schemeClr val="accent1"/>
                  </a:solidFill>
                  <a:latin typeface="Avenir Light"/>
                  <a:ea typeface="Avenir Light"/>
                  <a:cs typeface="Avenir Light"/>
                  <a:sym typeface="Avenir Light"/>
                </a:defRPr>
              </a:lvl1pPr>
            </a:lstStyle>
            <a:p>
              <a:pPr>
                <a:defRPr>
                  <a:effectLst/>
                </a:defRPr>
              </a:pPr>
              <a:r>
                <a:t>Typical TBAD</a:t>
              </a:r>
            </a:p>
          </p:txBody>
        </p:sp>
      </p:grpSp>
      <p:sp>
        <p:nvSpPr>
          <p:cNvPr id="416" name="Line"/>
          <p:cNvSpPr/>
          <p:nvPr/>
        </p:nvSpPr>
        <p:spPr>
          <a:xfrm flipV="1">
            <a:off x="6332477" y="3348825"/>
            <a:ext cx="9402518" cy="2323037"/>
          </a:xfrm>
          <a:prstGeom prst="line">
            <a:avLst/>
          </a:prstGeom>
          <a:ln w="63500">
            <a:solidFill>
              <a:schemeClr val="accent5"/>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pic>
        <p:nvPicPr>
          <p:cNvPr id="417" name="Screen Shot 2021-12-11 at 2.31.15 PM.png" descr="Screen Shot 2021-12-11 at 2.31.15 PM.png"/>
          <p:cNvPicPr>
            <a:picLocks noChangeAspect="1"/>
          </p:cNvPicPr>
          <p:nvPr/>
        </p:nvPicPr>
        <p:blipFill>
          <a:blip r:embed="rId6"/>
          <a:srcRect l="54464" r="10777"/>
          <a:stretch>
            <a:fillRect/>
          </a:stretch>
        </p:blipFill>
        <p:spPr>
          <a:xfrm>
            <a:off x="7694658" y="6178957"/>
            <a:ext cx="4576203" cy="7192397"/>
          </a:xfrm>
          <a:prstGeom prst="rect">
            <a:avLst/>
          </a:prstGeom>
          <a:ln w="12700">
            <a:miter lim="400000"/>
          </a:ln>
        </p:spPr>
      </p:pic>
      <p:pic>
        <p:nvPicPr>
          <p:cNvPr id="418" name="Screen Shot 2021-12-11 at 2.31.15 PM.png" descr="Screen Shot 2021-12-11 at 2.31.15 PM.png"/>
          <p:cNvPicPr>
            <a:picLocks noChangeAspect="1"/>
          </p:cNvPicPr>
          <p:nvPr/>
        </p:nvPicPr>
        <p:blipFill>
          <a:blip r:embed="rId6"/>
          <a:srcRect l="343" r="55011" b="49990"/>
          <a:stretch>
            <a:fillRect/>
          </a:stretch>
        </p:blipFill>
        <p:spPr>
          <a:xfrm>
            <a:off x="3736386" y="9906290"/>
            <a:ext cx="5744782" cy="3515373"/>
          </a:xfrm>
          <a:prstGeom prst="rect">
            <a:avLst/>
          </a:prstGeom>
          <a:ln w="12700">
            <a:miter lim="400000"/>
          </a:ln>
        </p:spPr>
      </p:pic>
      <p:sp>
        <p:nvSpPr>
          <p:cNvPr id="419" name="Landing Zone"/>
          <p:cNvSpPr txBox="1"/>
          <p:nvPr/>
        </p:nvSpPr>
        <p:spPr>
          <a:xfrm>
            <a:off x="12719422" y="10917488"/>
            <a:ext cx="3678621" cy="1708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chemeClr val="accent4"/>
                </a:solidFill>
              </a:defRPr>
            </a:lvl1pPr>
          </a:lstStyle>
          <a:p>
            <a:r>
              <a:t>Landing Zone</a:t>
            </a:r>
          </a:p>
        </p:txBody>
      </p:sp>
      <p:sp>
        <p:nvSpPr>
          <p:cNvPr id="420" name="Line"/>
          <p:cNvSpPr/>
          <p:nvPr/>
        </p:nvSpPr>
        <p:spPr>
          <a:xfrm flipH="1" flipV="1">
            <a:off x="11069989" y="9242605"/>
            <a:ext cx="1955417" cy="2076721"/>
          </a:xfrm>
          <a:prstGeom prst="line">
            <a:avLst/>
          </a:prstGeom>
          <a:ln w="50800">
            <a:solidFill>
              <a:schemeClr val="accent5"/>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pic>
        <p:nvPicPr>
          <p:cNvPr id="2" name="Audio 1">
            <a:hlinkClick r:id="" action="ppaction://media"/>
            <a:extLst>
              <a:ext uri="{FF2B5EF4-FFF2-40B4-BE49-F238E27FC236}">
                <a16:creationId xmlns:a16="http://schemas.microsoft.com/office/drawing/2014/main" id="{1395FF2B-9B3D-A940-BE62-A354F8FC51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418800" y="12750800"/>
            <a:ext cx="812800" cy="812800"/>
          </a:xfrm>
          <a:prstGeom prst="rect">
            <a:avLst/>
          </a:prstGeom>
        </p:spPr>
      </p:pic>
    </p:spTree>
  </p:cSld>
  <p:clrMapOvr>
    <a:masterClrMapping/>
  </p:clrMapOvr>
  <p:transition spd="med" advTm="290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4. Ballooning - Avoid"/>
          <p:cNvSpPr txBox="1">
            <a:spLocks noGrp="1"/>
          </p:cNvSpPr>
          <p:nvPr>
            <p:ph type="title"/>
          </p:nvPr>
        </p:nvSpPr>
        <p:spPr>
          <a:prstGeom prst="rect">
            <a:avLst/>
          </a:prstGeom>
        </p:spPr>
        <p:txBody>
          <a:bodyPr/>
          <a:lstStyle/>
          <a:p>
            <a:pPr>
              <a:defRPr>
                <a:effectLst/>
              </a:defRPr>
            </a:pPr>
            <a:r>
              <a:t>4. Ballooning - Avoid </a:t>
            </a:r>
          </a:p>
        </p:txBody>
      </p:sp>
      <p:sp>
        <p:nvSpPr>
          <p:cNvPr id="425" name="Avoid unless proximal device issue exists…"/>
          <p:cNvSpPr txBox="1">
            <a:spLocks noGrp="1"/>
          </p:cNvSpPr>
          <p:nvPr>
            <p:ph type="body" sz="half" idx="1"/>
          </p:nvPr>
        </p:nvSpPr>
        <p:spPr>
          <a:xfrm>
            <a:off x="1212326" y="3815265"/>
            <a:ext cx="9827757" cy="7583594"/>
          </a:xfrm>
          <a:prstGeom prst="rect">
            <a:avLst/>
          </a:prstGeom>
        </p:spPr>
        <p:txBody>
          <a:bodyPr/>
          <a:lstStyle/>
          <a:p>
            <a:pPr>
              <a:defRPr>
                <a:effectLst/>
              </a:defRPr>
            </a:pPr>
            <a:r>
              <a:t>Avoid unless proximal device issue exists</a:t>
            </a:r>
          </a:p>
          <a:p>
            <a:pPr lvl="1">
              <a:defRPr>
                <a:effectLst/>
              </a:defRPr>
            </a:pPr>
            <a:r>
              <a:t>Type Ia endoleak (rare)</a:t>
            </a:r>
          </a:p>
          <a:p>
            <a:pPr lvl="1">
              <a:defRPr>
                <a:effectLst/>
              </a:defRPr>
            </a:pPr>
            <a:r>
              <a:t>Severe device compression (rare)</a:t>
            </a:r>
          </a:p>
        </p:txBody>
      </p:sp>
      <p:sp>
        <p:nvSpPr>
          <p:cNvPr id="42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17</a:t>
            </a:fld>
            <a:endParaRPr/>
          </a:p>
        </p:txBody>
      </p:sp>
      <p:pic>
        <p:nvPicPr>
          <p:cNvPr id="427" name="Screen Shot 2021-12-11 at 3.27.40 PM.png" descr="Screen Shot 2021-12-11 at 3.27.40 PM.png"/>
          <p:cNvPicPr>
            <a:picLocks noChangeAspect="1"/>
          </p:cNvPicPr>
          <p:nvPr/>
        </p:nvPicPr>
        <p:blipFill>
          <a:blip r:embed="rId5"/>
          <a:srcRect l="1523" t="1095" b="1095"/>
          <a:stretch>
            <a:fillRect/>
          </a:stretch>
        </p:blipFill>
        <p:spPr>
          <a:xfrm>
            <a:off x="13730013" y="2173078"/>
            <a:ext cx="7333599" cy="10867969"/>
          </a:xfrm>
          <a:prstGeom prst="rect">
            <a:avLst/>
          </a:prstGeom>
          <a:ln w="12700">
            <a:miter lim="400000"/>
          </a:ln>
        </p:spPr>
      </p:pic>
      <p:pic>
        <p:nvPicPr>
          <p:cNvPr id="2" name="Audio 1">
            <a:hlinkClick r:id="" action="ppaction://media"/>
            <a:extLst>
              <a:ext uri="{FF2B5EF4-FFF2-40B4-BE49-F238E27FC236}">
                <a16:creationId xmlns:a16="http://schemas.microsoft.com/office/drawing/2014/main" id="{49B338DB-9847-F041-AA66-8B228FB12E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418800" y="12750800"/>
            <a:ext cx="812800" cy="812800"/>
          </a:xfrm>
          <a:prstGeom prst="rect">
            <a:avLst/>
          </a:prstGeom>
        </p:spPr>
      </p:pic>
    </p:spTree>
  </p:cSld>
  <p:clrMapOvr>
    <a:masterClrMapping/>
  </p:clrMapOvr>
  <p:transition spd="med" advTm="211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31" name="Title 1"/>
          <p:cNvSpPr txBox="1">
            <a:spLocks noGrp="1"/>
          </p:cNvSpPr>
          <p:nvPr>
            <p:ph type="title"/>
          </p:nvPr>
        </p:nvSpPr>
        <p:spPr>
          <a:xfrm>
            <a:off x="1212326" y="1103933"/>
            <a:ext cx="20055735" cy="2414482"/>
          </a:xfrm>
          <a:prstGeom prst="rect">
            <a:avLst/>
          </a:prstGeom>
        </p:spPr>
        <p:txBody>
          <a:bodyPr/>
          <a:lstStyle/>
          <a:p>
            <a:pPr>
              <a:defRPr>
                <a:effectLst/>
              </a:defRPr>
            </a:pPr>
            <a:r>
              <a:t>Classification</a:t>
            </a:r>
          </a:p>
        </p:txBody>
      </p:sp>
      <p:sp>
        <p:nvSpPr>
          <p:cNvPr id="432" name="Double-click to edit"/>
          <p:cNvSpPr txBox="1">
            <a:spLocks noGrp="1"/>
          </p:cNvSpPr>
          <p:nvPr>
            <p:ph type="body" idx="1"/>
          </p:nvPr>
        </p:nvSpPr>
        <p:spPr>
          <a:xfrm>
            <a:off x="1212326" y="4056565"/>
            <a:ext cx="20055735" cy="7583594"/>
          </a:xfrm>
          <a:prstGeom prst="rect">
            <a:avLst/>
          </a:prstGeom>
        </p:spPr>
        <p:txBody>
          <a:bodyPr/>
          <a:lstStyle/>
          <a:p>
            <a:pPr>
              <a:defRPr>
                <a:effectLst/>
              </a:defRPr>
            </a:pPr>
            <a:endParaRPr/>
          </a:p>
        </p:txBody>
      </p:sp>
      <p:sp>
        <p:nvSpPr>
          <p:cNvPr id="433" name="Slide Number"/>
          <p:cNvSpPr txBox="1">
            <a:spLocks noGrp="1"/>
          </p:cNvSpPr>
          <p:nvPr>
            <p:ph type="sldNum" sz="quarter" idx="2"/>
          </p:nvPr>
        </p:nvSpPr>
        <p:spPr>
          <a:xfrm>
            <a:off x="23509380" y="13211604"/>
            <a:ext cx="1371601" cy="7239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18</a:t>
            </a:fld>
            <a:endParaRPr/>
          </a:p>
        </p:txBody>
      </p:sp>
      <p:pic>
        <p:nvPicPr>
          <p:cNvPr id="434" name="Content Placeholder 3" descr="Content Placeholder 3"/>
          <p:cNvPicPr>
            <a:picLocks noChangeAspect="1"/>
          </p:cNvPicPr>
          <p:nvPr/>
        </p:nvPicPr>
        <p:blipFill>
          <a:blip r:embed="rId5"/>
          <a:stretch>
            <a:fillRect/>
          </a:stretch>
        </p:blipFill>
        <p:spPr>
          <a:xfrm>
            <a:off x="1676398" y="2648613"/>
            <a:ext cx="20336934" cy="11027252"/>
          </a:xfrm>
          <a:prstGeom prst="rect">
            <a:avLst/>
          </a:prstGeom>
          <a:ln w="12700">
            <a:miter lim="400000"/>
          </a:ln>
        </p:spPr>
      </p:pic>
      <p:pic>
        <p:nvPicPr>
          <p:cNvPr id="435" name="Content Placeholder 3" descr="Content Placeholder 3"/>
          <p:cNvPicPr>
            <a:picLocks noChangeAspect="1"/>
          </p:cNvPicPr>
          <p:nvPr/>
        </p:nvPicPr>
        <p:blipFill>
          <a:blip r:embed="rId5"/>
          <a:stretch>
            <a:fillRect/>
          </a:stretch>
        </p:blipFill>
        <p:spPr>
          <a:xfrm>
            <a:off x="1329264" y="2272164"/>
            <a:ext cx="21031201" cy="11403701"/>
          </a:xfrm>
          <a:prstGeom prst="rect">
            <a:avLst/>
          </a:prstGeom>
          <a:ln w="12700">
            <a:miter lim="400000"/>
          </a:ln>
        </p:spPr>
      </p:pic>
      <p:sp>
        <p:nvSpPr>
          <p:cNvPr id="436" name="Rounded Rectangle"/>
          <p:cNvSpPr/>
          <p:nvPr/>
        </p:nvSpPr>
        <p:spPr>
          <a:xfrm>
            <a:off x="14761573" y="7691060"/>
            <a:ext cx="7017327" cy="3876353"/>
          </a:xfrm>
          <a:prstGeom prst="roundRect">
            <a:avLst>
              <a:gd name="adj" fmla="val 17811"/>
            </a:avLst>
          </a:prstGeom>
          <a:ln w="63500">
            <a:solidFill>
              <a:srgbClr val="C82506"/>
            </a:solidFill>
            <a:miter lim="400000"/>
          </a:ln>
        </p:spPr>
        <p:txBody>
          <a:bodyPr lIns="50800" tIns="50800" rIns="50800" bIns="50800" anchor="ctr"/>
          <a:lstStyle/>
          <a:p>
            <a:pPr>
              <a:defRPr sz="3200">
                <a:solidFill>
                  <a:srgbClr val="FFFFFF"/>
                </a:solidFill>
                <a:effectLst/>
                <a:latin typeface="Avenir Light"/>
                <a:ea typeface="Avenir Light"/>
                <a:cs typeface="Avenir Light"/>
                <a:sym typeface="Avenir Light"/>
              </a:defRPr>
            </a:pPr>
            <a:endParaRPr/>
          </a:p>
        </p:txBody>
      </p:sp>
      <p:pic>
        <p:nvPicPr>
          <p:cNvPr id="2" name="Audio 1">
            <a:hlinkClick r:id="" action="ppaction://media"/>
            <a:extLst>
              <a:ext uri="{FF2B5EF4-FFF2-40B4-BE49-F238E27FC236}">
                <a16:creationId xmlns:a16="http://schemas.microsoft.com/office/drawing/2014/main" id="{E7B2903E-F07C-6D43-9DCF-7937F498B4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418800" y="12750800"/>
            <a:ext cx="812800" cy="812800"/>
          </a:xfrm>
          <a:prstGeom prst="rect">
            <a:avLst/>
          </a:prstGeom>
        </p:spPr>
      </p:pic>
    </p:spTree>
  </p:cSld>
  <p:clrMapOvr>
    <a:masterClrMapping/>
  </p:clrMapOvr>
  <p:transition spd="med" advTm="121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5. Avoid treatment until subacute phase if possible"/>
          <p:cNvSpPr txBox="1">
            <a:spLocks noGrp="1"/>
          </p:cNvSpPr>
          <p:nvPr>
            <p:ph type="title"/>
          </p:nvPr>
        </p:nvSpPr>
        <p:spPr>
          <a:prstGeom prst="rect">
            <a:avLst/>
          </a:prstGeom>
        </p:spPr>
        <p:txBody>
          <a:bodyPr/>
          <a:lstStyle>
            <a:lvl1pPr defTabSz="718184">
              <a:defRPr sz="6960"/>
            </a:lvl1pPr>
          </a:lstStyle>
          <a:p>
            <a:pPr>
              <a:defRPr>
                <a:effectLst/>
              </a:defRPr>
            </a:pPr>
            <a:r>
              <a:t>5. Avoid treatment until subacute phase if possible </a:t>
            </a:r>
          </a:p>
        </p:txBody>
      </p:sp>
      <p:sp>
        <p:nvSpPr>
          <p:cNvPr id="44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19</a:t>
            </a:fld>
            <a:endParaRPr/>
          </a:p>
        </p:txBody>
      </p:sp>
      <p:pic>
        <p:nvPicPr>
          <p:cNvPr id="442" name="Screen Shot 2021-12-11 at 1.04.45 PM.png" descr="Screen Shot 2021-12-11 at 1.04.45 PM.png"/>
          <p:cNvPicPr>
            <a:picLocks noChangeAspect="1"/>
          </p:cNvPicPr>
          <p:nvPr/>
        </p:nvPicPr>
        <p:blipFill>
          <a:blip r:embed="rId5"/>
          <a:srcRect r="602"/>
          <a:stretch>
            <a:fillRect/>
          </a:stretch>
        </p:blipFill>
        <p:spPr>
          <a:xfrm>
            <a:off x="4681140" y="3794857"/>
            <a:ext cx="15021884" cy="8470901"/>
          </a:xfrm>
          <a:prstGeom prst="rect">
            <a:avLst/>
          </a:prstGeom>
          <a:ln w="12700">
            <a:miter lim="400000"/>
          </a:ln>
        </p:spPr>
      </p:pic>
      <p:pic>
        <p:nvPicPr>
          <p:cNvPr id="2" name="Audio 1">
            <a:hlinkClick r:id="" action="ppaction://media"/>
            <a:extLst>
              <a:ext uri="{FF2B5EF4-FFF2-40B4-BE49-F238E27FC236}">
                <a16:creationId xmlns:a16="http://schemas.microsoft.com/office/drawing/2014/main" id="{3CE187E9-933B-AE44-89E5-61942C31BD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418800" y="12750800"/>
            <a:ext cx="812800" cy="812800"/>
          </a:xfrm>
          <a:prstGeom prst="rect">
            <a:avLst/>
          </a:prstGeom>
        </p:spPr>
      </p:pic>
    </p:spTree>
  </p:cSld>
  <p:clrMapOvr>
    <a:masterClrMapping/>
  </p:clrMapOvr>
  <p:transition spd="med" advTm="257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Disclosures"/>
          <p:cNvSpPr txBox="1">
            <a:spLocks noGrp="1"/>
          </p:cNvSpPr>
          <p:nvPr>
            <p:ph type="title"/>
          </p:nvPr>
        </p:nvSpPr>
        <p:spPr>
          <a:prstGeom prst="rect">
            <a:avLst/>
          </a:prstGeom>
        </p:spPr>
        <p:txBody>
          <a:bodyPr/>
          <a:lstStyle/>
          <a:p>
            <a:pPr>
              <a:defRPr>
                <a:effectLst/>
              </a:defRPr>
            </a:pPr>
            <a:r>
              <a:t>Disclosures</a:t>
            </a:r>
          </a:p>
        </p:txBody>
      </p:sp>
      <p:sp>
        <p:nvSpPr>
          <p:cNvPr id="218" name="Cook - Research Support, Consultant, Clinical Trials…"/>
          <p:cNvSpPr txBox="1">
            <a:spLocks noGrp="1"/>
          </p:cNvSpPr>
          <p:nvPr>
            <p:ph type="body" sz="quarter" idx="1"/>
          </p:nvPr>
        </p:nvSpPr>
        <p:spPr>
          <a:prstGeom prst="rect">
            <a:avLst/>
          </a:prstGeom>
        </p:spPr>
        <p:txBody>
          <a:bodyPr>
            <a:normAutofit lnSpcReduction="10000"/>
          </a:bodyPr>
          <a:lstStyle/>
          <a:p>
            <a:pPr indent="133350" defTabSz="345043">
              <a:spcBef>
                <a:spcPts val="1400"/>
              </a:spcBef>
              <a:defRPr sz="2184">
                <a:effectLst/>
                <a:latin typeface="Gill Sans"/>
                <a:ea typeface="Gill Sans"/>
                <a:cs typeface="Gill Sans"/>
                <a:sym typeface="Gill Sans"/>
              </a:defRPr>
            </a:pPr>
            <a:r>
              <a:t>Cook - Research Support, Consultant, Clinical Trials</a:t>
            </a:r>
          </a:p>
          <a:p>
            <a:pPr indent="133350" defTabSz="345043">
              <a:spcBef>
                <a:spcPts val="1400"/>
              </a:spcBef>
              <a:defRPr sz="2184">
                <a:effectLst/>
                <a:latin typeface="Gill Sans"/>
                <a:ea typeface="Gill Sans"/>
                <a:cs typeface="Gill Sans"/>
                <a:sym typeface="Gill Sans"/>
              </a:defRPr>
            </a:pPr>
            <a:r>
              <a:t>WL Gore - Consultant, Clinical Trials</a:t>
            </a:r>
          </a:p>
          <a:p>
            <a:pPr indent="133350" defTabSz="345043">
              <a:spcBef>
                <a:spcPts val="1400"/>
              </a:spcBef>
              <a:defRPr sz="2184">
                <a:effectLst/>
                <a:latin typeface="Gill Sans"/>
                <a:ea typeface="Gill Sans"/>
                <a:cs typeface="Gill Sans"/>
                <a:sym typeface="Gill Sans"/>
              </a:defRPr>
            </a:pPr>
            <a:r>
              <a:t>Medtronic - Clinical Trials, Consultant</a:t>
            </a:r>
          </a:p>
          <a:p>
            <a:pPr indent="133350" defTabSz="345043">
              <a:spcBef>
                <a:spcPts val="1400"/>
              </a:spcBef>
              <a:defRPr sz="2184">
                <a:effectLst/>
                <a:latin typeface="Gill Sans"/>
                <a:ea typeface="Gill Sans"/>
                <a:cs typeface="Gill Sans"/>
                <a:sym typeface="Gill Sans"/>
              </a:defRPr>
            </a:pPr>
            <a:r>
              <a:t>Endologix - Clinical Trials, Consultant</a:t>
            </a:r>
          </a:p>
          <a:p>
            <a:pPr indent="133350" defTabSz="345043">
              <a:spcBef>
                <a:spcPts val="1400"/>
              </a:spcBef>
              <a:defRPr sz="2184">
                <a:effectLst/>
                <a:latin typeface="Gill Sans"/>
                <a:ea typeface="Gill Sans"/>
                <a:cs typeface="Gill Sans"/>
                <a:sym typeface="Gill Sans"/>
              </a:defRPr>
            </a:pPr>
            <a:r>
              <a:t>Centerline biomedical - Shareholder, Consultant</a:t>
            </a:r>
          </a:p>
        </p:txBody>
      </p:sp>
      <p:sp>
        <p:nvSpPr>
          <p:cNvPr id="21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2</a:t>
            </a:fld>
            <a:endParaRPr/>
          </a:p>
        </p:txBody>
      </p:sp>
      <p:graphicFrame>
        <p:nvGraphicFramePr>
          <p:cNvPr id="220" name="Table"/>
          <p:cNvGraphicFramePr/>
          <p:nvPr/>
        </p:nvGraphicFramePr>
        <p:xfrm>
          <a:off x="1539420" y="4346038"/>
          <a:ext cx="20610534" cy="7597480"/>
        </p:xfrm>
        <a:graphic>
          <a:graphicData uri="http://schemas.openxmlformats.org/drawingml/2006/table">
            <a:tbl>
              <a:tblPr firstRow="1" firstCol="1">
                <a:tableStyleId>{33BA23B1-9221-436E-865A-0063620EA4FD}</a:tableStyleId>
              </a:tblPr>
              <a:tblGrid>
                <a:gridCol w="3435089">
                  <a:extLst>
                    <a:ext uri="{9D8B030D-6E8A-4147-A177-3AD203B41FA5}">
                      <a16:colId xmlns:a16="http://schemas.microsoft.com/office/drawing/2014/main" val="20000"/>
                    </a:ext>
                  </a:extLst>
                </a:gridCol>
                <a:gridCol w="3435089">
                  <a:extLst>
                    <a:ext uri="{9D8B030D-6E8A-4147-A177-3AD203B41FA5}">
                      <a16:colId xmlns:a16="http://schemas.microsoft.com/office/drawing/2014/main" val="20001"/>
                    </a:ext>
                  </a:extLst>
                </a:gridCol>
                <a:gridCol w="3435089">
                  <a:extLst>
                    <a:ext uri="{9D8B030D-6E8A-4147-A177-3AD203B41FA5}">
                      <a16:colId xmlns:a16="http://schemas.microsoft.com/office/drawing/2014/main" val="20002"/>
                    </a:ext>
                  </a:extLst>
                </a:gridCol>
                <a:gridCol w="3435089">
                  <a:extLst>
                    <a:ext uri="{9D8B030D-6E8A-4147-A177-3AD203B41FA5}">
                      <a16:colId xmlns:a16="http://schemas.microsoft.com/office/drawing/2014/main" val="20003"/>
                    </a:ext>
                  </a:extLst>
                </a:gridCol>
                <a:gridCol w="3435089">
                  <a:extLst>
                    <a:ext uri="{9D8B030D-6E8A-4147-A177-3AD203B41FA5}">
                      <a16:colId xmlns:a16="http://schemas.microsoft.com/office/drawing/2014/main" val="20004"/>
                    </a:ext>
                  </a:extLst>
                </a:gridCol>
                <a:gridCol w="3435089">
                  <a:extLst>
                    <a:ext uri="{9D8B030D-6E8A-4147-A177-3AD203B41FA5}">
                      <a16:colId xmlns:a16="http://schemas.microsoft.com/office/drawing/2014/main" val="20005"/>
                    </a:ext>
                  </a:extLst>
                </a:gridCol>
              </a:tblGrid>
              <a:tr h="2057349">
                <a:tc>
                  <a:txBody>
                    <a:bodyPr/>
                    <a:lstStyle/>
                    <a:p>
                      <a:pPr defTabSz="3095625">
                        <a:defRPr sz="4000" b="1">
                          <a:solidFill>
                            <a:srgbClr val="000000"/>
                          </a:solidFill>
                        </a:defRPr>
                      </a:pPr>
                      <a:endParaRPr/>
                    </a:p>
                  </a:txBody>
                  <a:tcPr marL="50800" marR="50800" marT="50800" marB="50800" anchor="ctr" horzOverflow="overflow">
                    <a:lnL w="25400">
                      <a:solidFill>
                        <a:srgbClr val="434343"/>
                      </a:solidFill>
                      <a:miter lim="400000"/>
                    </a:lnL>
                    <a:lnR w="25400">
                      <a:solidFill>
                        <a:srgbClr val="434343"/>
                      </a:solidFill>
                      <a:miter lim="400000"/>
                    </a:lnR>
                    <a:lnT w="25400">
                      <a:solidFill>
                        <a:srgbClr val="434343"/>
                      </a:solidFill>
                      <a:miter lim="400000"/>
                    </a:lnT>
                    <a:lnB w="25400">
                      <a:solidFill>
                        <a:srgbClr val="434343"/>
                      </a:solidFill>
                      <a:miter lim="400000"/>
                    </a:lnB>
                    <a:solidFill>
                      <a:srgbClr val="96A0AC"/>
                    </a:solidFill>
                  </a:tcPr>
                </a:tc>
                <a:tc>
                  <a:txBody>
                    <a:bodyPr/>
                    <a:lstStyle/>
                    <a:p>
                      <a:pPr defTabSz="3095625">
                        <a:defRPr sz="1800">
                          <a:solidFill>
                            <a:srgbClr val="000000"/>
                          </a:solidFill>
                        </a:defRPr>
                      </a:pPr>
                      <a:r>
                        <a:rPr sz="4000" b="1"/>
                        <a:t>Cook Medical</a:t>
                      </a:r>
                    </a:p>
                  </a:txBody>
                  <a:tcPr marL="50800" marR="50800" marT="50800" marB="50800" anchor="ctr" horzOverflow="overflow">
                    <a:lnL w="25400">
                      <a:solidFill>
                        <a:srgbClr val="434343"/>
                      </a:solidFill>
                      <a:miter lim="400000"/>
                    </a:lnL>
                    <a:lnR w="25400">
                      <a:solidFill>
                        <a:srgbClr val="434343"/>
                      </a:solidFill>
                      <a:miter lim="400000"/>
                    </a:lnR>
                    <a:lnT w="25400">
                      <a:solidFill>
                        <a:srgbClr val="434343"/>
                      </a:solidFill>
                      <a:miter lim="400000"/>
                    </a:lnT>
                    <a:lnB w="25400">
                      <a:solidFill>
                        <a:srgbClr val="FFFFFF"/>
                      </a:solidFill>
                      <a:miter lim="400000"/>
                    </a:lnB>
                    <a:solidFill>
                      <a:srgbClr val="96A0AC"/>
                    </a:solidFill>
                  </a:tcPr>
                </a:tc>
                <a:tc>
                  <a:txBody>
                    <a:bodyPr/>
                    <a:lstStyle/>
                    <a:p>
                      <a:pPr defTabSz="3095625">
                        <a:defRPr sz="1800">
                          <a:solidFill>
                            <a:srgbClr val="000000"/>
                          </a:solidFill>
                        </a:defRPr>
                      </a:pPr>
                      <a:r>
                        <a:rPr sz="4000" b="1"/>
                        <a:t>WL Gore</a:t>
                      </a:r>
                    </a:p>
                  </a:txBody>
                  <a:tcPr marL="50800" marR="50800" marT="50800" marB="50800" anchor="ctr" horzOverflow="overflow">
                    <a:lnL w="25400">
                      <a:solidFill>
                        <a:srgbClr val="434343"/>
                      </a:solidFill>
                      <a:miter lim="400000"/>
                    </a:lnL>
                    <a:lnR w="25400">
                      <a:solidFill>
                        <a:srgbClr val="434343"/>
                      </a:solidFill>
                      <a:miter lim="400000"/>
                    </a:lnR>
                    <a:lnT w="25400">
                      <a:solidFill>
                        <a:srgbClr val="434343"/>
                      </a:solidFill>
                      <a:miter lim="400000"/>
                    </a:lnT>
                    <a:lnB w="25400">
                      <a:solidFill>
                        <a:srgbClr val="FFFFFF"/>
                      </a:solidFill>
                      <a:miter lim="400000"/>
                    </a:lnB>
                    <a:solidFill>
                      <a:srgbClr val="96A0AC"/>
                    </a:solidFill>
                  </a:tcPr>
                </a:tc>
                <a:tc>
                  <a:txBody>
                    <a:bodyPr/>
                    <a:lstStyle/>
                    <a:p>
                      <a:pPr defTabSz="3095625">
                        <a:defRPr sz="1800">
                          <a:solidFill>
                            <a:srgbClr val="000000"/>
                          </a:solidFill>
                        </a:defRPr>
                      </a:pPr>
                      <a:r>
                        <a:rPr sz="4000" b="1"/>
                        <a:t>Getinge</a:t>
                      </a:r>
                    </a:p>
                  </a:txBody>
                  <a:tcPr marL="50800" marR="50800" marT="50800" marB="50800" anchor="ctr" horzOverflow="overflow">
                    <a:lnL w="25400">
                      <a:solidFill>
                        <a:srgbClr val="434343"/>
                      </a:solidFill>
                      <a:miter lim="400000"/>
                    </a:lnL>
                    <a:lnR w="25400">
                      <a:solidFill>
                        <a:srgbClr val="434343"/>
                      </a:solidFill>
                      <a:miter lim="400000"/>
                    </a:lnR>
                    <a:lnT w="25400">
                      <a:solidFill>
                        <a:srgbClr val="434343"/>
                      </a:solidFill>
                      <a:miter lim="400000"/>
                    </a:lnT>
                    <a:lnB w="25400">
                      <a:solidFill>
                        <a:srgbClr val="FFFFFF"/>
                      </a:solidFill>
                      <a:miter lim="400000"/>
                    </a:lnB>
                    <a:solidFill>
                      <a:srgbClr val="96A0AC"/>
                    </a:solidFill>
                  </a:tcPr>
                </a:tc>
                <a:tc>
                  <a:txBody>
                    <a:bodyPr/>
                    <a:lstStyle/>
                    <a:p>
                      <a:pPr defTabSz="3095625">
                        <a:defRPr sz="1800">
                          <a:solidFill>
                            <a:srgbClr val="000000"/>
                          </a:solidFill>
                        </a:defRPr>
                      </a:pPr>
                      <a:r>
                        <a:rPr sz="4000" b="1"/>
                        <a:t>Centerline Biomedical</a:t>
                      </a:r>
                    </a:p>
                  </a:txBody>
                  <a:tcPr marL="50800" marR="50800" marT="50800" marB="50800" anchor="ctr" horzOverflow="overflow">
                    <a:lnL w="25400">
                      <a:solidFill>
                        <a:srgbClr val="434343"/>
                      </a:solidFill>
                      <a:miter lim="400000"/>
                    </a:lnL>
                    <a:lnR w="25400">
                      <a:solidFill>
                        <a:srgbClr val="434343"/>
                      </a:solidFill>
                      <a:miter lim="400000"/>
                    </a:lnR>
                    <a:lnT w="25400">
                      <a:solidFill>
                        <a:srgbClr val="434343"/>
                      </a:solidFill>
                      <a:miter lim="400000"/>
                    </a:lnT>
                    <a:lnB w="25400">
                      <a:solidFill>
                        <a:srgbClr val="FFFFFF"/>
                      </a:solidFill>
                      <a:miter lim="400000"/>
                    </a:lnB>
                    <a:solidFill>
                      <a:srgbClr val="96A0AC"/>
                    </a:solidFill>
                  </a:tcPr>
                </a:tc>
                <a:tc>
                  <a:txBody>
                    <a:bodyPr/>
                    <a:lstStyle/>
                    <a:p>
                      <a:pPr defTabSz="3095625">
                        <a:defRPr sz="1800">
                          <a:solidFill>
                            <a:srgbClr val="000000"/>
                          </a:solidFill>
                        </a:defRPr>
                      </a:pPr>
                      <a:r>
                        <a:rPr sz="4000" b="1"/>
                        <a:t>ViTTA</a:t>
                      </a:r>
                    </a:p>
                  </a:txBody>
                  <a:tcPr marL="50800" marR="50800" marT="50800" marB="50800" anchor="ctr" horzOverflow="overflow">
                    <a:lnL w="25400">
                      <a:solidFill>
                        <a:srgbClr val="434343"/>
                      </a:solidFill>
                      <a:miter lim="400000"/>
                    </a:lnL>
                    <a:lnR w="25400">
                      <a:solidFill>
                        <a:srgbClr val="434343"/>
                      </a:solidFill>
                      <a:miter lim="400000"/>
                    </a:lnR>
                    <a:lnT w="25400">
                      <a:solidFill>
                        <a:srgbClr val="434343"/>
                      </a:solidFill>
                      <a:miter lim="400000"/>
                    </a:lnT>
                    <a:lnB w="25400">
                      <a:solidFill>
                        <a:srgbClr val="FFFFFF"/>
                      </a:solidFill>
                      <a:miter lim="400000"/>
                    </a:lnB>
                    <a:solidFill>
                      <a:srgbClr val="96A0AC"/>
                    </a:solidFill>
                  </a:tcPr>
                </a:tc>
                <a:extLst>
                  <a:ext uri="{0D108BD9-81ED-4DB2-BD59-A6C34878D82A}">
                    <a16:rowId xmlns:a16="http://schemas.microsoft.com/office/drawing/2014/main" val="10000"/>
                  </a:ext>
                </a:extLst>
              </a:tr>
              <a:tr h="3007638">
                <a:tc>
                  <a:txBody>
                    <a:bodyPr/>
                    <a:lstStyle/>
                    <a:p>
                      <a:pPr defTabSz="3095625">
                        <a:defRPr sz="1800">
                          <a:solidFill>
                            <a:srgbClr val="000000"/>
                          </a:solidFill>
                        </a:defRPr>
                      </a:pPr>
                      <a:r>
                        <a:rPr sz="4000" b="1"/>
                        <a:t>Relationship</a:t>
                      </a:r>
                    </a:p>
                  </a:txBody>
                  <a:tcPr marL="50800" marR="50800" marT="50800" marB="50800" anchor="ctr" horzOverflow="overflow">
                    <a:lnL w="25400">
                      <a:solidFill>
                        <a:srgbClr val="434343"/>
                      </a:solidFill>
                      <a:miter lim="400000"/>
                    </a:lnL>
                    <a:lnR w="25400">
                      <a:solidFill>
                        <a:srgbClr val="FFFFFF"/>
                      </a:solidFill>
                      <a:miter lim="400000"/>
                    </a:lnR>
                    <a:lnT w="25400">
                      <a:solidFill>
                        <a:srgbClr val="434343"/>
                      </a:solidFill>
                      <a:miter lim="400000"/>
                    </a:lnT>
                    <a:lnB w="25400">
                      <a:solidFill>
                        <a:srgbClr val="434343"/>
                      </a:solidFill>
                      <a:miter lim="400000"/>
                    </a:lnB>
                    <a:solidFill>
                      <a:srgbClr val="798089"/>
                    </a:solidFill>
                  </a:tcPr>
                </a:tc>
                <a:tc>
                  <a:txBody>
                    <a:bodyPr/>
                    <a:lstStyle/>
                    <a:p>
                      <a:pPr defTabSz="3095625">
                        <a:defRPr sz="1800">
                          <a:solidFill>
                            <a:srgbClr val="000000"/>
                          </a:solidFill>
                        </a:defRPr>
                      </a:pPr>
                      <a:r>
                        <a:rPr sz="4000">
                          <a:solidFill>
                            <a:srgbClr val="FFFFFF"/>
                          </a:solidFill>
                        </a:rPr>
                        <a:t>Research Support, Clinical Trials, Consulting</a:t>
                      </a:r>
                    </a:p>
                  </a:txBody>
                  <a:tcPr marL="50800" marR="50800" marT="50800" marB="50800" anchor="ctr" horzOverflow="overflow">
                    <a:lnL w="25400">
                      <a:solidFill>
                        <a:srgbClr val="FFFFFF"/>
                      </a:solidFill>
                      <a:miter lim="400000"/>
                    </a:lnL>
                    <a:lnR w="25400">
                      <a:solidFill>
                        <a:srgbClr val="434343"/>
                      </a:solidFill>
                      <a:miter lim="400000"/>
                    </a:lnR>
                    <a:lnT w="25400">
                      <a:solidFill>
                        <a:srgbClr val="FFFFFF"/>
                      </a:solidFill>
                      <a:miter lim="400000"/>
                    </a:lnT>
                    <a:lnB w="25400">
                      <a:solidFill>
                        <a:srgbClr val="434343"/>
                      </a:solidFill>
                      <a:miter lim="400000"/>
                    </a:lnB>
                    <a:solidFill>
                      <a:srgbClr val="000000"/>
                    </a:solidFill>
                  </a:tcPr>
                </a:tc>
                <a:tc>
                  <a:txBody>
                    <a:bodyPr/>
                    <a:lstStyle/>
                    <a:p>
                      <a:pPr defTabSz="3095625">
                        <a:defRPr sz="1800">
                          <a:solidFill>
                            <a:srgbClr val="000000"/>
                          </a:solidFill>
                        </a:defRPr>
                      </a:pPr>
                      <a:r>
                        <a:rPr sz="4000">
                          <a:solidFill>
                            <a:srgbClr val="FFFFFF"/>
                          </a:solidFill>
                        </a:rPr>
                        <a:t>Clinical Trials, Consulting</a:t>
                      </a:r>
                    </a:p>
                  </a:txBody>
                  <a:tcPr marL="50800" marR="50800" marT="50800" marB="50800" anchor="ctr" horzOverflow="overflow">
                    <a:lnL w="25400">
                      <a:solidFill>
                        <a:srgbClr val="434343"/>
                      </a:solidFill>
                      <a:miter lim="400000"/>
                    </a:lnL>
                    <a:lnR w="25400">
                      <a:solidFill>
                        <a:srgbClr val="434343"/>
                      </a:solidFill>
                      <a:miter lim="400000"/>
                    </a:lnR>
                    <a:lnT w="25400">
                      <a:solidFill>
                        <a:srgbClr val="FFFFFF"/>
                      </a:solidFill>
                      <a:miter lim="400000"/>
                    </a:lnT>
                    <a:lnB w="25400">
                      <a:solidFill>
                        <a:srgbClr val="434343"/>
                      </a:solidFill>
                      <a:miter lim="400000"/>
                    </a:lnB>
                    <a:solidFill>
                      <a:srgbClr val="000000"/>
                    </a:solidFill>
                  </a:tcPr>
                </a:tc>
                <a:tc>
                  <a:txBody>
                    <a:bodyPr/>
                    <a:lstStyle/>
                    <a:p>
                      <a:pPr defTabSz="3095625">
                        <a:defRPr sz="1800">
                          <a:solidFill>
                            <a:srgbClr val="000000"/>
                          </a:solidFill>
                        </a:defRPr>
                      </a:pPr>
                      <a:r>
                        <a:rPr sz="4000">
                          <a:solidFill>
                            <a:srgbClr val="FFFFFF"/>
                          </a:solidFill>
                        </a:rPr>
                        <a:t>Consulting</a:t>
                      </a:r>
                    </a:p>
                  </a:txBody>
                  <a:tcPr marL="50800" marR="50800" marT="50800" marB="50800" anchor="ctr" horzOverflow="overflow">
                    <a:lnL w="25400">
                      <a:solidFill>
                        <a:srgbClr val="434343"/>
                      </a:solidFill>
                      <a:miter lim="400000"/>
                    </a:lnL>
                    <a:lnR w="25400">
                      <a:solidFill>
                        <a:srgbClr val="434343"/>
                      </a:solidFill>
                      <a:miter lim="400000"/>
                    </a:lnR>
                    <a:lnT w="25400">
                      <a:solidFill>
                        <a:srgbClr val="FFFFFF"/>
                      </a:solidFill>
                      <a:miter lim="400000"/>
                    </a:lnT>
                    <a:lnB w="25400">
                      <a:solidFill>
                        <a:srgbClr val="434343"/>
                      </a:solidFill>
                      <a:miter lim="400000"/>
                    </a:lnB>
                    <a:solidFill>
                      <a:srgbClr val="000000"/>
                    </a:solidFill>
                  </a:tcPr>
                </a:tc>
                <a:tc>
                  <a:txBody>
                    <a:bodyPr/>
                    <a:lstStyle/>
                    <a:p>
                      <a:pPr defTabSz="3095625">
                        <a:defRPr sz="1800">
                          <a:solidFill>
                            <a:srgbClr val="000000"/>
                          </a:solidFill>
                        </a:defRPr>
                      </a:pPr>
                      <a:r>
                        <a:rPr sz="4000">
                          <a:solidFill>
                            <a:srgbClr val="FFFFFF"/>
                          </a:solidFill>
                        </a:rPr>
                        <a:t>Consulting</a:t>
                      </a:r>
                    </a:p>
                  </a:txBody>
                  <a:tcPr marL="50800" marR="50800" marT="50800" marB="50800" anchor="ctr" horzOverflow="overflow">
                    <a:lnL w="25400">
                      <a:solidFill>
                        <a:srgbClr val="434343"/>
                      </a:solidFill>
                      <a:miter lim="400000"/>
                    </a:lnL>
                    <a:lnR w="25400">
                      <a:solidFill>
                        <a:srgbClr val="434343"/>
                      </a:solidFill>
                      <a:miter lim="400000"/>
                    </a:lnR>
                    <a:lnT w="25400">
                      <a:solidFill>
                        <a:srgbClr val="FFFFFF"/>
                      </a:solidFill>
                      <a:miter lim="400000"/>
                    </a:lnT>
                    <a:lnB w="25400">
                      <a:solidFill>
                        <a:srgbClr val="434343"/>
                      </a:solidFill>
                      <a:miter lim="400000"/>
                    </a:lnB>
                    <a:solidFill>
                      <a:srgbClr val="000000"/>
                    </a:solidFill>
                  </a:tcPr>
                </a:tc>
                <a:tc>
                  <a:txBody>
                    <a:bodyPr/>
                    <a:lstStyle/>
                    <a:p>
                      <a:pPr defTabSz="3095625">
                        <a:defRPr sz="1800">
                          <a:solidFill>
                            <a:srgbClr val="000000"/>
                          </a:solidFill>
                        </a:defRPr>
                      </a:pPr>
                      <a:r>
                        <a:rPr sz="4000">
                          <a:solidFill>
                            <a:srgbClr val="FFFFFF"/>
                          </a:solidFill>
                        </a:rPr>
                        <a:t>Consulting, Clinical Trials</a:t>
                      </a:r>
                    </a:p>
                  </a:txBody>
                  <a:tcPr marL="50800" marR="50800" marT="50800" marB="50800" anchor="ctr" horzOverflow="overflow">
                    <a:lnL w="25400">
                      <a:solidFill>
                        <a:srgbClr val="434343"/>
                      </a:solidFill>
                      <a:miter lim="400000"/>
                    </a:lnL>
                    <a:lnR w="25400">
                      <a:solidFill>
                        <a:srgbClr val="FFFFFF"/>
                      </a:solidFill>
                      <a:miter lim="400000"/>
                    </a:lnR>
                    <a:lnT w="25400">
                      <a:solidFill>
                        <a:srgbClr val="FFFFFF"/>
                      </a:solidFill>
                      <a:miter lim="400000"/>
                    </a:lnT>
                    <a:lnB w="25400">
                      <a:solidFill>
                        <a:srgbClr val="434343"/>
                      </a:solidFill>
                      <a:miter lim="400000"/>
                    </a:lnB>
                    <a:solidFill>
                      <a:srgbClr val="000000"/>
                    </a:solidFill>
                  </a:tcPr>
                </a:tc>
                <a:extLst>
                  <a:ext uri="{0D108BD9-81ED-4DB2-BD59-A6C34878D82A}">
                    <a16:rowId xmlns:a16="http://schemas.microsoft.com/office/drawing/2014/main" val="10001"/>
                  </a:ext>
                </a:extLst>
              </a:tr>
              <a:tr h="2532493">
                <a:tc>
                  <a:txBody>
                    <a:bodyPr/>
                    <a:lstStyle/>
                    <a:p>
                      <a:pPr defTabSz="3095625">
                        <a:defRPr sz="1800">
                          <a:solidFill>
                            <a:srgbClr val="000000"/>
                          </a:solidFill>
                        </a:defRPr>
                      </a:pPr>
                      <a:r>
                        <a:rPr sz="4000" b="1"/>
                        <a:t>Received</a:t>
                      </a:r>
                    </a:p>
                  </a:txBody>
                  <a:tcPr marL="50800" marR="50800" marT="50800" marB="50800" anchor="ctr" horzOverflow="overflow">
                    <a:lnL w="25400">
                      <a:solidFill>
                        <a:srgbClr val="434343"/>
                      </a:solidFill>
                      <a:miter lim="400000"/>
                    </a:lnL>
                    <a:lnR w="25400">
                      <a:solidFill>
                        <a:srgbClr val="FFFFFF"/>
                      </a:solidFill>
                      <a:miter lim="400000"/>
                    </a:lnR>
                    <a:lnT w="25400">
                      <a:solidFill>
                        <a:srgbClr val="434343"/>
                      </a:solidFill>
                      <a:miter lim="400000"/>
                    </a:lnT>
                    <a:lnB w="25400">
                      <a:solidFill>
                        <a:srgbClr val="434343"/>
                      </a:solidFill>
                      <a:miter lim="400000"/>
                    </a:lnB>
                    <a:solidFill>
                      <a:srgbClr val="798089"/>
                    </a:solidFill>
                  </a:tcPr>
                </a:tc>
                <a:tc>
                  <a:txBody>
                    <a:bodyPr/>
                    <a:lstStyle/>
                    <a:p>
                      <a:pPr defTabSz="3095625">
                        <a:defRPr sz="1800">
                          <a:solidFill>
                            <a:srgbClr val="000000"/>
                          </a:solidFill>
                        </a:defRPr>
                      </a:pPr>
                      <a:r>
                        <a:rPr sz="4000">
                          <a:solidFill>
                            <a:srgbClr val="FFFFFF"/>
                          </a:solidFill>
                        </a:rPr>
                        <a:t>Grants, Honoraria</a:t>
                      </a:r>
                    </a:p>
                  </a:txBody>
                  <a:tcPr marL="50800" marR="50800" marT="50800" marB="50800" anchor="ctr" horzOverflow="overflow">
                    <a:lnL w="25400">
                      <a:solidFill>
                        <a:srgbClr val="FFFFFF"/>
                      </a:solidFill>
                      <a:miter lim="400000"/>
                    </a:lnL>
                    <a:lnR w="25400">
                      <a:solidFill>
                        <a:srgbClr val="434343"/>
                      </a:solidFill>
                      <a:miter lim="400000"/>
                    </a:lnR>
                    <a:lnT w="25400">
                      <a:solidFill>
                        <a:srgbClr val="434343"/>
                      </a:solidFill>
                      <a:miter lim="400000"/>
                    </a:lnT>
                    <a:lnB w="25400">
                      <a:solidFill>
                        <a:srgbClr val="FFFFFF"/>
                      </a:solidFill>
                      <a:miter lim="400000"/>
                    </a:lnB>
                    <a:solidFill>
                      <a:srgbClr val="000000"/>
                    </a:solidFill>
                  </a:tcPr>
                </a:tc>
                <a:tc>
                  <a:txBody>
                    <a:bodyPr/>
                    <a:lstStyle/>
                    <a:p>
                      <a:pPr defTabSz="3095625">
                        <a:defRPr sz="1800">
                          <a:solidFill>
                            <a:srgbClr val="000000"/>
                          </a:solidFill>
                        </a:defRPr>
                      </a:pPr>
                      <a:r>
                        <a:rPr sz="4000">
                          <a:solidFill>
                            <a:srgbClr val="FFFFFF"/>
                          </a:solidFill>
                        </a:rPr>
                        <a:t>Honoraria</a:t>
                      </a:r>
                    </a:p>
                  </a:txBody>
                  <a:tcPr marL="50800" marR="50800" marT="50800" marB="50800" anchor="ctr" horzOverflow="overflow">
                    <a:lnL w="25400">
                      <a:solidFill>
                        <a:srgbClr val="434343"/>
                      </a:solidFill>
                      <a:miter lim="400000"/>
                    </a:lnL>
                    <a:lnR w="25400">
                      <a:solidFill>
                        <a:srgbClr val="434343"/>
                      </a:solidFill>
                      <a:miter lim="400000"/>
                    </a:lnR>
                    <a:lnT w="25400">
                      <a:solidFill>
                        <a:srgbClr val="434343"/>
                      </a:solidFill>
                      <a:miter lim="400000"/>
                    </a:lnT>
                    <a:lnB w="25400">
                      <a:solidFill>
                        <a:srgbClr val="FFFFFF"/>
                      </a:solidFill>
                      <a:miter lim="400000"/>
                    </a:lnB>
                    <a:solidFill>
                      <a:srgbClr val="000000"/>
                    </a:solidFill>
                  </a:tcPr>
                </a:tc>
                <a:tc>
                  <a:txBody>
                    <a:bodyPr/>
                    <a:lstStyle/>
                    <a:p>
                      <a:pPr defTabSz="3095625">
                        <a:defRPr sz="1800">
                          <a:solidFill>
                            <a:srgbClr val="000000"/>
                          </a:solidFill>
                        </a:defRPr>
                      </a:pPr>
                      <a:r>
                        <a:rPr sz="4000">
                          <a:solidFill>
                            <a:srgbClr val="FFFFFF"/>
                          </a:solidFill>
                        </a:rPr>
                        <a:t>Honoraria</a:t>
                      </a:r>
                    </a:p>
                  </a:txBody>
                  <a:tcPr marL="50800" marR="50800" marT="50800" marB="50800" anchor="ctr" horzOverflow="overflow">
                    <a:lnL w="25400">
                      <a:solidFill>
                        <a:srgbClr val="434343"/>
                      </a:solidFill>
                      <a:miter lim="400000"/>
                    </a:lnL>
                    <a:lnR w="25400">
                      <a:solidFill>
                        <a:srgbClr val="434343"/>
                      </a:solidFill>
                      <a:miter lim="400000"/>
                    </a:lnR>
                    <a:lnT w="25400">
                      <a:solidFill>
                        <a:srgbClr val="434343"/>
                      </a:solidFill>
                      <a:miter lim="400000"/>
                    </a:lnT>
                    <a:lnB w="25400">
                      <a:solidFill>
                        <a:srgbClr val="FFFFFF"/>
                      </a:solidFill>
                      <a:miter lim="400000"/>
                    </a:lnB>
                    <a:solidFill>
                      <a:srgbClr val="000000"/>
                    </a:solidFill>
                  </a:tcPr>
                </a:tc>
                <a:tc>
                  <a:txBody>
                    <a:bodyPr/>
                    <a:lstStyle/>
                    <a:p>
                      <a:pPr defTabSz="3095625">
                        <a:defRPr sz="1800">
                          <a:solidFill>
                            <a:srgbClr val="000000"/>
                          </a:solidFill>
                        </a:defRPr>
                      </a:pPr>
                      <a:r>
                        <a:rPr sz="4000">
                          <a:solidFill>
                            <a:srgbClr val="FFFFFF"/>
                          </a:solidFill>
                        </a:rPr>
                        <a:t>Stock Options</a:t>
                      </a:r>
                    </a:p>
                  </a:txBody>
                  <a:tcPr marL="50800" marR="50800" marT="50800" marB="50800" anchor="ctr" horzOverflow="overflow">
                    <a:lnL w="25400">
                      <a:solidFill>
                        <a:srgbClr val="434343"/>
                      </a:solidFill>
                      <a:miter lim="400000"/>
                    </a:lnL>
                    <a:lnR w="25400">
                      <a:solidFill>
                        <a:srgbClr val="434343"/>
                      </a:solidFill>
                      <a:miter lim="400000"/>
                    </a:lnR>
                    <a:lnT w="25400">
                      <a:solidFill>
                        <a:srgbClr val="434343"/>
                      </a:solidFill>
                      <a:miter lim="400000"/>
                    </a:lnT>
                    <a:lnB w="25400">
                      <a:solidFill>
                        <a:srgbClr val="FFFFFF"/>
                      </a:solidFill>
                      <a:miter lim="400000"/>
                    </a:lnB>
                    <a:solidFill>
                      <a:srgbClr val="000000"/>
                    </a:solidFill>
                  </a:tcPr>
                </a:tc>
                <a:tc>
                  <a:txBody>
                    <a:bodyPr/>
                    <a:lstStyle/>
                    <a:p>
                      <a:pPr defTabSz="3095625">
                        <a:defRPr sz="1800">
                          <a:solidFill>
                            <a:srgbClr val="000000"/>
                          </a:solidFill>
                        </a:defRPr>
                      </a:pPr>
                      <a:r>
                        <a:rPr sz="4000">
                          <a:solidFill>
                            <a:srgbClr val="FFFFFF"/>
                          </a:solidFill>
                        </a:rPr>
                        <a:t>Honoraria</a:t>
                      </a:r>
                    </a:p>
                  </a:txBody>
                  <a:tcPr marL="50800" marR="50800" marT="50800" marB="50800" anchor="ctr" horzOverflow="overflow">
                    <a:lnL w="25400">
                      <a:solidFill>
                        <a:srgbClr val="434343"/>
                      </a:solidFill>
                      <a:miter lim="400000"/>
                    </a:lnL>
                    <a:lnR w="25400">
                      <a:solidFill>
                        <a:srgbClr val="FFFFFF"/>
                      </a:solidFill>
                      <a:miter lim="400000"/>
                    </a:lnR>
                    <a:lnT w="25400">
                      <a:solidFill>
                        <a:srgbClr val="434343"/>
                      </a:solidFill>
                      <a:miter lim="400000"/>
                    </a:lnT>
                    <a:lnB w="25400">
                      <a:solidFill>
                        <a:srgbClr val="FFFFFF"/>
                      </a:solidFill>
                      <a:miter lim="400000"/>
                    </a:lnB>
                    <a:solidFill>
                      <a:srgbClr val="000000"/>
                    </a:solidFill>
                  </a:tcPr>
                </a:tc>
                <a:extLst>
                  <a:ext uri="{0D108BD9-81ED-4DB2-BD59-A6C34878D82A}">
                    <a16:rowId xmlns:a16="http://schemas.microsoft.com/office/drawing/2014/main" val="10002"/>
                  </a:ext>
                </a:extLst>
              </a:tr>
            </a:tbl>
          </a:graphicData>
        </a:graphic>
      </p:graphicFrame>
      <p:sp>
        <p:nvSpPr>
          <p:cNvPr id="221" name="Disclosures"/>
          <p:cNvSpPr txBox="1"/>
          <p:nvPr/>
        </p:nvSpPr>
        <p:spPr>
          <a:xfrm>
            <a:off x="1487094" y="2407448"/>
            <a:ext cx="3663291" cy="895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Disclosures</a:t>
            </a:r>
          </a:p>
        </p:txBody>
      </p:sp>
      <p:pic>
        <p:nvPicPr>
          <p:cNvPr id="5" name="Audio 4">
            <a:hlinkClick r:id="" action="ppaction://media"/>
            <a:extLst>
              <a:ext uri="{FF2B5EF4-FFF2-40B4-BE49-F238E27FC236}">
                <a16:creationId xmlns:a16="http://schemas.microsoft.com/office/drawing/2014/main" id="{238DB968-078C-BE4F-87FB-7216E0BC4C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418800" y="12750800"/>
            <a:ext cx="812800" cy="812800"/>
          </a:xfrm>
          <a:prstGeom prst="rect">
            <a:avLst/>
          </a:prstGeom>
        </p:spPr>
      </p:pic>
    </p:spTree>
  </p:cSld>
  <p:clrMapOvr>
    <a:masterClrMapping/>
  </p:clrMapOvr>
  <p:transition spd="med" advTm="34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ummary"/>
          <p:cNvSpPr txBox="1">
            <a:spLocks noGrp="1"/>
          </p:cNvSpPr>
          <p:nvPr>
            <p:ph type="title"/>
          </p:nvPr>
        </p:nvSpPr>
        <p:spPr>
          <a:prstGeom prst="rect">
            <a:avLst/>
          </a:prstGeom>
        </p:spPr>
        <p:txBody>
          <a:bodyPr/>
          <a:lstStyle/>
          <a:p>
            <a:pPr>
              <a:defRPr>
                <a:effectLst/>
              </a:defRPr>
            </a:pPr>
            <a:r>
              <a:t>Summary</a:t>
            </a:r>
          </a:p>
        </p:txBody>
      </p:sp>
      <p:sp>
        <p:nvSpPr>
          <p:cNvPr id="447" name="Routine use of IVUS…"/>
          <p:cNvSpPr txBox="1">
            <a:spLocks noGrp="1"/>
          </p:cNvSpPr>
          <p:nvPr>
            <p:ph type="body" idx="1"/>
          </p:nvPr>
        </p:nvSpPr>
        <p:spPr>
          <a:prstGeom prst="rect">
            <a:avLst/>
          </a:prstGeom>
        </p:spPr>
        <p:txBody>
          <a:bodyPr/>
          <a:lstStyle/>
          <a:p>
            <a:pPr>
              <a:defRPr>
                <a:effectLst/>
              </a:defRPr>
            </a:pPr>
            <a:r>
              <a:t>Routine use of IVUS</a:t>
            </a:r>
          </a:p>
          <a:p>
            <a:pPr>
              <a:defRPr>
                <a:effectLst/>
              </a:defRPr>
            </a:pPr>
            <a:r>
              <a:t>Appropriate landing zone in non-diseased aorta</a:t>
            </a:r>
          </a:p>
          <a:p>
            <a:pPr>
              <a:defRPr>
                <a:effectLst/>
              </a:defRPr>
            </a:pPr>
            <a:r>
              <a:t>Device sizing related to pathology being treated</a:t>
            </a:r>
          </a:p>
          <a:p>
            <a:pPr>
              <a:defRPr>
                <a:effectLst/>
              </a:defRPr>
            </a:pPr>
            <a:r>
              <a:t>Precise deployment techniques</a:t>
            </a:r>
          </a:p>
          <a:p>
            <a:pPr>
              <a:defRPr>
                <a:effectLst/>
              </a:defRPr>
            </a:pPr>
            <a:r>
              <a:t>No proximal aortic ballooning</a:t>
            </a:r>
          </a:p>
          <a:p>
            <a:pPr>
              <a:defRPr>
                <a:effectLst/>
              </a:defRPr>
            </a:pPr>
            <a:r>
              <a:t>Treatment delay in the subacute phase for asymptomatic pts.</a:t>
            </a:r>
          </a:p>
        </p:txBody>
      </p:sp>
      <p:sp>
        <p:nvSpPr>
          <p:cNvPr id="44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20</a:t>
            </a:fld>
            <a:endParaRPr/>
          </a:p>
        </p:txBody>
      </p:sp>
      <p:pic>
        <p:nvPicPr>
          <p:cNvPr id="2" name="Audio 1">
            <a:hlinkClick r:id="" action="ppaction://media"/>
            <a:extLst>
              <a:ext uri="{FF2B5EF4-FFF2-40B4-BE49-F238E27FC236}">
                <a16:creationId xmlns:a16="http://schemas.microsoft.com/office/drawing/2014/main" id="{F6364377-4F6C-9E4C-96EC-28BBF7F5D4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418800" y="12750800"/>
            <a:ext cx="812800" cy="812800"/>
          </a:xfrm>
          <a:prstGeom prst="rect">
            <a:avLst/>
          </a:prstGeom>
        </p:spPr>
      </p:pic>
    </p:spTree>
  </p:cSld>
  <p:clrMapOvr>
    <a:masterClrMapping/>
  </p:clrMapOvr>
  <p:transition spd="med" advTm="293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002452"/>
            </a:gs>
          </a:gsLst>
          <a:lin ang="10800000" scaled="0"/>
        </a:gradFill>
        <a:effectLst/>
      </p:bgPr>
    </p:bg>
    <p:spTree>
      <p:nvGrpSpPr>
        <p:cNvPr id="1" name=""/>
        <p:cNvGrpSpPr/>
        <p:nvPr/>
      </p:nvGrpSpPr>
      <p:grpSpPr>
        <a:xfrm>
          <a:off x="0" y="0"/>
          <a:ext cx="0" cy="0"/>
          <a:chOff x="0" y="0"/>
          <a:chExt cx="0" cy="0"/>
        </a:xfrm>
      </p:grpSpPr>
      <p:sp>
        <p:nvSpPr>
          <p:cNvPr id="541" name="Conclusion"/>
          <p:cNvSpPr txBox="1">
            <a:spLocks noGrp="1"/>
          </p:cNvSpPr>
          <p:nvPr>
            <p:ph type="title"/>
          </p:nvPr>
        </p:nvSpPr>
        <p:spPr>
          <a:prstGeom prst="rect">
            <a:avLst/>
          </a:prstGeom>
        </p:spPr>
        <p:txBody>
          <a:bodyPr/>
          <a:lstStyle/>
          <a:p>
            <a:pPr>
              <a:defRPr>
                <a:effectLst/>
              </a:defRPr>
            </a:pPr>
            <a:r>
              <a:t>Conclusion</a:t>
            </a:r>
          </a:p>
        </p:txBody>
      </p:sp>
      <p:sp>
        <p:nvSpPr>
          <p:cNvPr id="542" name="RTAD is a serious complication of TEVAR…"/>
          <p:cNvSpPr txBox="1">
            <a:spLocks noGrp="1"/>
          </p:cNvSpPr>
          <p:nvPr>
            <p:ph type="body" idx="1"/>
          </p:nvPr>
        </p:nvSpPr>
        <p:spPr>
          <a:xfrm>
            <a:off x="1212326" y="3815265"/>
            <a:ext cx="20055735" cy="8503776"/>
          </a:xfrm>
          <a:prstGeom prst="rect">
            <a:avLst/>
          </a:prstGeom>
        </p:spPr>
        <p:txBody>
          <a:bodyPr/>
          <a:lstStyle/>
          <a:p>
            <a:pPr marL="832103" indent="-832103" defTabSz="751205">
              <a:spcBef>
                <a:spcPts val="2500"/>
              </a:spcBef>
              <a:defRPr sz="5278">
                <a:effectLst/>
              </a:defRPr>
            </a:pPr>
            <a:r>
              <a:t>RTAD is a serious complication of TEVAR</a:t>
            </a:r>
          </a:p>
          <a:p>
            <a:pPr marL="1409953" lvl="1" indent="-832103" defTabSz="751205">
              <a:spcBef>
                <a:spcPts val="2500"/>
              </a:spcBef>
              <a:defRPr sz="5278">
                <a:effectLst/>
              </a:defRPr>
            </a:pPr>
            <a:r>
              <a:t>Low incidence (&lt; 2%)</a:t>
            </a:r>
          </a:p>
          <a:p>
            <a:pPr marL="1409953" lvl="1" indent="-832103" defTabSz="751205">
              <a:spcBef>
                <a:spcPts val="2500"/>
              </a:spcBef>
              <a:defRPr sz="5278">
                <a:effectLst/>
              </a:defRPr>
            </a:pPr>
            <a:r>
              <a:t>Severe implications- mortality &gt; 30%</a:t>
            </a:r>
          </a:p>
          <a:p>
            <a:pPr marL="832104" indent="-832104" defTabSz="751205">
              <a:spcBef>
                <a:spcPts val="2500"/>
              </a:spcBef>
              <a:defRPr sz="5278">
                <a:solidFill>
                  <a:schemeClr val="accent4">
                    <a:hueOff val="481991"/>
                    <a:satOff val="11971"/>
                    <a:lumOff val="19007"/>
                  </a:schemeClr>
                </a:solidFill>
                <a:effectLst/>
              </a:defRPr>
            </a:pPr>
            <a:r>
              <a:t>Prevention involves appropriate</a:t>
            </a:r>
          </a:p>
          <a:p>
            <a:pPr marL="1409954" lvl="1" indent="-832104" defTabSz="751205">
              <a:spcBef>
                <a:spcPts val="2500"/>
              </a:spcBef>
              <a:defRPr sz="5278">
                <a:effectLst/>
              </a:defRPr>
            </a:pPr>
            <a:r>
              <a:t>Patient selection (timing)</a:t>
            </a:r>
          </a:p>
          <a:p>
            <a:pPr marL="1409953" lvl="1" indent="-832103" defTabSz="751205">
              <a:spcBef>
                <a:spcPts val="2500"/>
              </a:spcBef>
              <a:defRPr sz="5278">
                <a:effectLst/>
              </a:defRPr>
            </a:pPr>
            <a:r>
              <a:t>Device selection (device size and implantation location)</a:t>
            </a:r>
          </a:p>
          <a:p>
            <a:pPr marL="1409953" lvl="1" indent="-832103" defTabSz="751205">
              <a:spcBef>
                <a:spcPts val="2500"/>
              </a:spcBef>
              <a:defRPr sz="5278">
                <a:effectLst/>
              </a:defRPr>
            </a:pPr>
            <a:r>
              <a:t>Careful procedural technique</a:t>
            </a:r>
          </a:p>
        </p:txBody>
      </p:sp>
      <p:sp>
        <p:nvSpPr>
          <p:cNvPr id="54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21</a:t>
            </a:fld>
            <a:endParaRPr/>
          </a:p>
        </p:txBody>
      </p:sp>
      <p:pic>
        <p:nvPicPr>
          <p:cNvPr id="2" name="Audio 1">
            <a:hlinkClick r:id="" action="ppaction://media"/>
            <a:extLst>
              <a:ext uri="{FF2B5EF4-FFF2-40B4-BE49-F238E27FC236}">
                <a16:creationId xmlns:a16="http://schemas.microsoft.com/office/drawing/2014/main" id="{6003FC6F-9C95-6F4A-BD02-55B99DDB89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418800" y="12750800"/>
            <a:ext cx="812800" cy="812800"/>
          </a:xfrm>
          <a:prstGeom prst="rect">
            <a:avLst/>
          </a:prstGeom>
        </p:spPr>
      </p:pic>
    </p:spTree>
  </p:cSld>
  <p:clrMapOvr>
    <a:masterClrMapping/>
  </p:clrMapOvr>
  <p:transition spd="med" advTm="236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Rectangle 4"/>
          <p:cNvSpPr txBox="1">
            <a:spLocks noGrp="1"/>
          </p:cNvSpPr>
          <p:nvPr>
            <p:ph type="title"/>
          </p:nvPr>
        </p:nvSpPr>
        <p:spPr>
          <a:prstGeom prst="rect">
            <a:avLst/>
          </a:prstGeom>
        </p:spPr>
        <p:txBody>
          <a:bodyPr/>
          <a:lstStyle/>
          <a:p>
            <a:pPr>
              <a:defRPr>
                <a:effectLst/>
              </a:defRPr>
            </a:pPr>
            <a:r>
              <a:t>Title of Slide</a:t>
            </a:r>
          </a:p>
        </p:txBody>
      </p:sp>
      <p:sp>
        <p:nvSpPr>
          <p:cNvPr id="548" name="Date Placeholder 3"/>
          <p:cNvSpPr txBox="1"/>
          <p:nvPr/>
        </p:nvSpPr>
        <p:spPr>
          <a:xfrm>
            <a:off x="3962399" y="12808585"/>
            <a:ext cx="4267201" cy="538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nchor="ctr">
            <a:spAutoFit/>
          </a:bodyPr>
          <a:lstStyle>
            <a:lvl1pPr algn="l" defTabSz="1828800">
              <a:defRPr sz="2400">
                <a:solidFill>
                  <a:srgbClr val="FFFFFF"/>
                </a:solidFill>
                <a:latin typeface="Calibri"/>
                <a:ea typeface="Calibri"/>
                <a:cs typeface="Calibri"/>
                <a:sym typeface="Calibri"/>
              </a:defRPr>
            </a:lvl1pPr>
          </a:lstStyle>
          <a:p>
            <a:pPr>
              <a:defRPr>
                <a:effectLst/>
              </a:defRPr>
            </a:pPr>
            <a:r>
              <a:t>5/4/17</a:t>
            </a:r>
          </a:p>
        </p:txBody>
      </p:sp>
      <p:sp>
        <p:nvSpPr>
          <p:cNvPr id="549" name="Slide Number Placeholder 5"/>
          <p:cNvSpPr txBox="1">
            <a:spLocks noGrp="1"/>
          </p:cNvSpPr>
          <p:nvPr>
            <p:ph type="sldNum" sz="quarter" idx="4294967295"/>
          </p:nvPr>
        </p:nvSpPr>
        <p:spPr>
          <a:xfrm>
            <a:off x="19906337" y="12808585"/>
            <a:ext cx="515264" cy="5384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lstStyle>
            <a:lvl1pPr algn="r" defTabSz="1828800">
              <a:defRPr>
                <a:solidFill>
                  <a:srgbClr val="FFFFFF"/>
                </a:solidFill>
                <a:latin typeface="Calibri"/>
                <a:ea typeface="Calibri"/>
                <a:cs typeface="Calibri"/>
                <a:sym typeface="Calibri"/>
              </a:defRPr>
            </a:lvl1pPr>
          </a:lstStyle>
          <a:p>
            <a:pPr>
              <a:defRPr>
                <a:effectLst/>
              </a:defRPr>
            </a:pPr>
            <a:fld id="{86CB4B4D-7CA3-9044-876B-883B54F8677D}" type="slidenum">
              <a:t>22</a:t>
            </a:fld>
            <a:endParaRPr/>
          </a:p>
        </p:txBody>
      </p:sp>
      <p:pic>
        <p:nvPicPr>
          <p:cNvPr id="550" name="Picture 7" descr="Picture 7"/>
          <p:cNvPicPr>
            <a:picLocks noChangeAspect="1"/>
          </p:cNvPicPr>
          <p:nvPr/>
        </p:nvPicPr>
        <p:blipFill>
          <a:blip r:embed="rId5"/>
          <a:stretch>
            <a:fillRect/>
          </a:stretch>
        </p:blipFill>
        <p:spPr>
          <a:xfrm>
            <a:off x="5333999" y="3200399"/>
            <a:ext cx="13868401" cy="8721728"/>
          </a:xfrm>
          <a:prstGeom prst="rect">
            <a:avLst/>
          </a:prstGeom>
          <a:ln w="12700">
            <a:miter lim="400000"/>
          </a:ln>
        </p:spPr>
      </p:pic>
      <p:pic>
        <p:nvPicPr>
          <p:cNvPr id="551" name="image50.jpg" descr="image50.jpg"/>
          <p:cNvPicPr>
            <a:picLocks noChangeAspect="1"/>
          </p:cNvPicPr>
          <p:nvPr/>
        </p:nvPicPr>
        <p:blipFill>
          <a:blip r:embed="rId6"/>
          <a:stretch>
            <a:fillRect/>
          </a:stretch>
        </p:blipFill>
        <p:spPr>
          <a:xfrm>
            <a:off x="3134473" y="-65171"/>
            <a:ext cx="18267454" cy="13846342"/>
          </a:xfrm>
          <a:prstGeom prst="rect">
            <a:avLst/>
          </a:prstGeom>
          <a:ln w="12700">
            <a:miter lim="400000"/>
          </a:ln>
        </p:spPr>
      </p:pic>
      <p:pic>
        <p:nvPicPr>
          <p:cNvPr id="2" name="Audio 1">
            <a:hlinkClick r:id="" action="ppaction://media"/>
            <a:extLst>
              <a:ext uri="{FF2B5EF4-FFF2-40B4-BE49-F238E27FC236}">
                <a16:creationId xmlns:a16="http://schemas.microsoft.com/office/drawing/2014/main" id="{6D0FA1C8-41CD-B540-91FD-B97FB67B0C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418800" y="12750800"/>
            <a:ext cx="812800" cy="812800"/>
          </a:xfrm>
          <a:prstGeom prst="rect">
            <a:avLst/>
          </a:prstGeom>
        </p:spPr>
      </p:pic>
    </p:spTree>
  </p:cSld>
  <p:clrMapOvr>
    <a:masterClrMapping/>
  </p:clrMapOvr>
  <p:transition spd="med" advTm="23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ort Answer…."/>
          <p:cNvSpPr txBox="1">
            <a:spLocks noGrp="1"/>
          </p:cNvSpPr>
          <p:nvPr>
            <p:ph type="title"/>
          </p:nvPr>
        </p:nvSpPr>
        <p:spPr>
          <a:prstGeom prst="rect">
            <a:avLst/>
          </a:prstGeom>
        </p:spPr>
        <p:txBody>
          <a:bodyPr/>
          <a:lstStyle/>
          <a:p>
            <a:pPr>
              <a:defRPr>
                <a:effectLst/>
              </a:defRPr>
            </a:pPr>
            <a:r>
              <a:t>Short Answer….</a:t>
            </a:r>
          </a:p>
        </p:txBody>
      </p:sp>
      <p:sp>
        <p:nvSpPr>
          <p:cNvPr id="226" name="Prevention depends upon two critical factors….."/>
          <p:cNvSpPr txBox="1">
            <a:spLocks noGrp="1"/>
          </p:cNvSpPr>
          <p:nvPr>
            <p:ph type="body" idx="1"/>
          </p:nvPr>
        </p:nvSpPr>
        <p:spPr>
          <a:prstGeom prst="rect">
            <a:avLst/>
          </a:prstGeom>
        </p:spPr>
        <p:txBody>
          <a:bodyPr/>
          <a:lstStyle/>
          <a:p>
            <a:pPr>
              <a:defRPr>
                <a:effectLst/>
              </a:defRPr>
            </a:pPr>
            <a:r>
              <a:t>Prevention depends upon two critical factors…..</a:t>
            </a:r>
          </a:p>
        </p:txBody>
      </p:sp>
      <p:sp>
        <p:nvSpPr>
          <p:cNvPr id="22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3</a:t>
            </a:fld>
            <a:endParaRPr/>
          </a:p>
        </p:txBody>
      </p:sp>
      <p:pic>
        <p:nvPicPr>
          <p:cNvPr id="228" name="Image" descr="Image"/>
          <p:cNvPicPr>
            <a:picLocks noChangeAspect="1"/>
          </p:cNvPicPr>
          <p:nvPr/>
        </p:nvPicPr>
        <p:blipFill>
          <a:blip r:embed="rId5"/>
          <a:stretch>
            <a:fillRect/>
          </a:stretch>
        </p:blipFill>
        <p:spPr>
          <a:xfrm>
            <a:off x="2295130" y="4878522"/>
            <a:ext cx="9263641" cy="6175762"/>
          </a:xfrm>
          <a:prstGeom prst="rect">
            <a:avLst/>
          </a:prstGeom>
          <a:ln w="12700">
            <a:miter lim="400000"/>
          </a:ln>
        </p:spPr>
      </p:pic>
      <p:sp>
        <p:nvSpPr>
          <p:cNvPr id="229" name="Patient Selection"/>
          <p:cNvSpPr txBox="1"/>
          <p:nvPr/>
        </p:nvSpPr>
        <p:spPr>
          <a:xfrm>
            <a:off x="4282352" y="11206741"/>
            <a:ext cx="5289196" cy="895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4">
                    <a:hueOff val="481991"/>
                    <a:satOff val="11971"/>
                    <a:lumOff val="19007"/>
                  </a:schemeClr>
                </a:solidFill>
              </a:defRPr>
            </a:lvl1pPr>
          </a:lstStyle>
          <a:p>
            <a:r>
              <a:t>Patient Selection</a:t>
            </a:r>
          </a:p>
        </p:txBody>
      </p:sp>
      <p:grpSp>
        <p:nvGrpSpPr>
          <p:cNvPr id="241" name="Group"/>
          <p:cNvGrpSpPr/>
          <p:nvPr/>
        </p:nvGrpSpPr>
        <p:grpSpPr>
          <a:xfrm>
            <a:off x="13035026" y="4900107"/>
            <a:ext cx="8191903" cy="6175762"/>
            <a:chOff x="0" y="0"/>
            <a:chExt cx="8191902" cy="6175760"/>
          </a:xfrm>
        </p:grpSpPr>
        <p:pic>
          <p:nvPicPr>
            <p:cNvPr id="230" name="Image" descr="Image"/>
            <p:cNvPicPr>
              <a:picLocks noChangeAspect="1"/>
            </p:cNvPicPr>
            <p:nvPr/>
          </p:nvPicPr>
          <p:blipFill>
            <a:blip r:embed="rId6"/>
            <a:stretch>
              <a:fillRect/>
            </a:stretch>
          </p:blipFill>
          <p:spPr>
            <a:xfrm>
              <a:off x="0" y="0"/>
              <a:ext cx="8191903" cy="6175761"/>
            </a:xfrm>
            <a:prstGeom prst="rect">
              <a:avLst/>
            </a:prstGeom>
            <a:ln w="12700" cap="flat">
              <a:noFill/>
              <a:miter lim="400000"/>
            </a:ln>
            <a:effectLst/>
          </p:spPr>
        </p:pic>
        <p:pic>
          <p:nvPicPr>
            <p:cNvPr id="231" name="Image" descr="Image"/>
            <p:cNvPicPr>
              <a:picLocks noChangeAspect="1"/>
            </p:cNvPicPr>
            <p:nvPr/>
          </p:nvPicPr>
          <p:blipFill>
            <a:blip r:embed="rId7"/>
            <a:srcRect l="59039"/>
            <a:stretch>
              <a:fillRect/>
            </a:stretch>
          </p:blipFill>
          <p:spPr>
            <a:xfrm>
              <a:off x="3281929" y="75381"/>
              <a:ext cx="855830" cy="2089421"/>
            </a:xfrm>
            <a:prstGeom prst="rect">
              <a:avLst/>
            </a:prstGeom>
            <a:ln w="12700" cap="flat">
              <a:noFill/>
              <a:miter lim="400000"/>
            </a:ln>
            <a:effectLst/>
          </p:spPr>
        </p:pic>
        <p:sp>
          <p:nvSpPr>
            <p:cNvPr id="232" name="Rectangle"/>
            <p:cNvSpPr/>
            <p:nvPr/>
          </p:nvSpPr>
          <p:spPr>
            <a:xfrm>
              <a:off x="2365023" y="369577"/>
              <a:ext cx="508001" cy="208954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pic>
          <p:nvPicPr>
            <p:cNvPr id="233" name="Image" descr="Image"/>
            <p:cNvPicPr>
              <a:picLocks noChangeAspect="1"/>
            </p:cNvPicPr>
            <p:nvPr/>
          </p:nvPicPr>
          <p:blipFill>
            <a:blip r:embed="rId7"/>
            <a:srcRect l="14583" r="38282"/>
            <a:stretch>
              <a:fillRect/>
            </a:stretch>
          </p:blipFill>
          <p:spPr>
            <a:xfrm>
              <a:off x="2191192" y="15732"/>
              <a:ext cx="855542" cy="1815132"/>
            </a:xfrm>
            <a:prstGeom prst="rect">
              <a:avLst/>
            </a:prstGeom>
            <a:ln w="12700" cap="flat">
              <a:noFill/>
              <a:miter lim="400000"/>
            </a:ln>
            <a:effectLst/>
          </p:spPr>
        </p:pic>
        <p:sp>
          <p:nvSpPr>
            <p:cNvPr id="234" name="Rectangle"/>
            <p:cNvSpPr/>
            <p:nvPr/>
          </p:nvSpPr>
          <p:spPr>
            <a:xfrm>
              <a:off x="6669834" y="3122453"/>
              <a:ext cx="1270001" cy="1815307"/>
            </a:xfrm>
            <a:prstGeom prst="rect">
              <a:avLst/>
            </a:prstGeom>
            <a:blipFill rotWithShape="1">
              <a:blip r:embed="rId8"/>
              <a:srcRect/>
              <a:tile tx="0" ty="0" sx="100000" sy="100000" flip="none" algn="tl"/>
            </a:blipFill>
            <a:ln w="12700" cap="flat">
              <a:noFill/>
              <a:miter lim="400000"/>
            </a:ln>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sp>
          <p:nvSpPr>
            <p:cNvPr id="235" name="Rectangle"/>
            <p:cNvSpPr/>
            <p:nvPr/>
          </p:nvSpPr>
          <p:spPr>
            <a:xfrm>
              <a:off x="6335072" y="980010"/>
              <a:ext cx="1270001" cy="2089548"/>
            </a:xfrm>
            <a:prstGeom prst="rect">
              <a:avLst/>
            </a:prstGeom>
            <a:blipFill rotWithShape="1">
              <a:blip r:embed="rId8"/>
              <a:srcRect/>
              <a:tile tx="0" ty="0" sx="100000" sy="100000" flip="none" algn="tl"/>
            </a:blipFill>
            <a:ln w="12700" cap="flat">
              <a:noFill/>
              <a:miter lim="400000"/>
            </a:ln>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sp>
          <p:nvSpPr>
            <p:cNvPr id="236" name="Rectangle"/>
            <p:cNvSpPr/>
            <p:nvPr/>
          </p:nvSpPr>
          <p:spPr>
            <a:xfrm>
              <a:off x="4887473" y="254127"/>
              <a:ext cx="697719" cy="2089548"/>
            </a:xfrm>
            <a:prstGeom prst="rect">
              <a:avLst/>
            </a:prstGeom>
            <a:blipFill rotWithShape="1">
              <a:blip r:embed="rId8"/>
              <a:srcRect/>
              <a:tile tx="0" ty="0" sx="100000" sy="100000" flip="none" algn="tl"/>
            </a:blipFill>
            <a:ln w="12700" cap="flat">
              <a:noFill/>
              <a:miter lim="400000"/>
            </a:ln>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sp>
          <p:nvSpPr>
            <p:cNvPr id="237" name="Rectangle"/>
            <p:cNvSpPr/>
            <p:nvPr/>
          </p:nvSpPr>
          <p:spPr>
            <a:xfrm>
              <a:off x="4372666" y="272150"/>
              <a:ext cx="1584391" cy="1696010"/>
            </a:xfrm>
            <a:prstGeom prst="rect">
              <a:avLst/>
            </a:prstGeom>
            <a:blipFill rotWithShape="1">
              <a:blip r:embed="rId8"/>
              <a:srcRect/>
              <a:tile tx="0" ty="0" sx="100000" sy="100000" flip="none" algn="tl"/>
            </a:blipFill>
            <a:ln w="12700" cap="flat">
              <a:noFill/>
              <a:miter lim="400000"/>
            </a:ln>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pic>
          <p:nvPicPr>
            <p:cNvPr id="238" name="Image" descr="Image"/>
            <p:cNvPicPr>
              <a:picLocks noChangeAspect="1"/>
            </p:cNvPicPr>
            <p:nvPr/>
          </p:nvPicPr>
          <p:blipFill>
            <a:blip r:embed="rId9"/>
            <a:srcRect l="18253" t="22165" r="19902" b="31021"/>
            <a:stretch>
              <a:fillRect/>
            </a:stretch>
          </p:blipFill>
          <p:spPr>
            <a:xfrm>
              <a:off x="6480959" y="3020852"/>
              <a:ext cx="1666164" cy="1127332"/>
            </a:xfrm>
            <a:custGeom>
              <a:avLst/>
              <a:gdLst/>
              <a:ahLst/>
              <a:cxnLst>
                <a:cxn ang="0">
                  <a:pos x="wd2" y="hd2"/>
                </a:cxn>
                <a:cxn ang="5400000">
                  <a:pos x="wd2" y="hd2"/>
                </a:cxn>
                <a:cxn ang="10800000">
                  <a:pos x="wd2" y="hd2"/>
                </a:cxn>
                <a:cxn ang="16200000">
                  <a:pos x="wd2" y="hd2"/>
                </a:cxn>
              </a:cxnLst>
              <a:rect l="0" t="0" r="r" b="b"/>
              <a:pathLst>
                <a:path w="21575" h="21501" extrusionOk="0">
                  <a:moveTo>
                    <a:pt x="8845" y="0"/>
                  </a:moveTo>
                  <a:cubicBezTo>
                    <a:pt x="8776" y="-3"/>
                    <a:pt x="8736" y="27"/>
                    <a:pt x="8681" y="91"/>
                  </a:cubicBezTo>
                  <a:cubicBezTo>
                    <a:pt x="8633" y="147"/>
                    <a:pt x="8546" y="190"/>
                    <a:pt x="8480" y="190"/>
                  </a:cubicBezTo>
                  <a:cubicBezTo>
                    <a:pt x="8409" y="190"/>
                    <a:pt x="8341" y="230"/>
                    <a:pt x="8306" y="288"/>
                  </a:cubicBezTo>
                  <a:cubicBezTo>
                    <a:pt x="8246" y="385"/>
                    <a:pt x="8111" y="413"/>
                    <a:pt x="7376" y="470"/>
                  </a:cubicBezTo>
                  <a:cubicBezTo>
                    <a:pt x="7189" y="484"/>
                    <a:pt x="7073" y="511"/>
                    <a:pt x="7036" y="560"/>
                  </a:cubicBezTo>
                  <a:cubicBezTo>
                    <a:pt x="6996" y="615"/>
                    <a:pt x="6905" y="633"/>
                    <a:pt x="6707" y="629"/>
                  </a:cubicBezTo>
                  <a:cubicBezTo>
                    <a:pt x="6551" y="625"/>
                    <a:pt x="6403" y="654"/>
                    <a:pt x="6358" y="689"/>
                  </a:cubicBezTo>
                  <a:cubicBezTo>
                    <a:pt x="6316" y="723"/>
                    <a:pt x="6260" y="734"/>
                    <a:pt x="6235" y="719"/>
                  </a:cubicBezTo>
                  <a:cubicBezTo>
                    <a:pt x="6210" y="705"/>
                    <a:pt x="6175" y="733"/>
                    <a:pt x="6152" y="772"/>
                  </a:cubicBezTo>
                  <a:cubicBezTo>
                    <a:pt x="6130" y="812"/>
                    <a:pt x="6086" y="840"/>
                    <a:pt x="6055" y="840"/>
                  </a:cubicBezTo>
                  <a:cubicBezTo>
                    <a:pt x="6024" y="840"/>
                    <a:pt x="5941" y="885"/>
                    <a:pt x="5870" y="939"/>
                  </a:cubicBezTo>
                  <a:cubicBezTo>
                    <a:pt x="5783" y="1004"/>
                    <a:pt x="5656" y="1038"/>
                    <a:pt x="5495" y="1045"/>
                  </a:cubicBezTo>
                  <a:cubicBezTo>
                    <a:pt x="5303" y="1053"/>
                    <a:pt x="5247" y="1077"/>
                    <a:pt x="5212" y="1151"/>
                  </a:cubicBezTo>
                  <a:cubicBezTo>
                    <a:pt x="5187" y="1202"/>
                    <a:pt x="5155" y="1233"/>
                    <a:pt x="5140" y="1219"/>
                  </a:cubicBezTo>
                  <a:cubicBezTo>
                    <a:pt x="5125" y="1205"/>
                    <a:pt x="5069" y="1281"/>
                    <a:pt x="5017" y="1393"/>
                  </a:cubicBezTo>
                  <a:cubicBezTo>
                    <a:pt x="4964" y="1505"/>
                    <a:pt x="4890" y="1617"/>
                    <a:pt x="4852" y="1643"/>
                  </a:cubicBezTo>
                  <a:cubicBezTo>
                    <a:pt x="4814" y="1669"/>
                    <a:pt x="4721" y="1741"/>
                    <a:pt x="4647" y="1802"/>
                  </a:cubicBezTo>
                  <a:cubicBezTo>
                    <a:pt x="4348" y="2048"/>
                    <a:pt x="4273" y="2110"/>
                    <a:pt x="4241" y="2112"/>
                  </a:cubicBezTo>
                  <a:cubicBezTo>
                    <a:pt x="4222" y="2114"/>
                    <a:pt x="4163" y="2153"/>
                    <a:pt x="4112" y="2203"/>
                  </a:cubicBezTo>
                  <a:cubicBezTo>
                    <a:pt x="4062" y="2253"/>
                    <a:pt x="4007" y="2280"/>
                    <a:pt x="3989" y="2264"/>
                  </a:cubicBezTo>
                  <a:cubicBezTo>
                    <a:pt x="3970" y="2247"/>
                    <a:pt x="3941" y="2279"/>
                    <a:pt x="3922" y="2332"/>
                  </a:cubicBezTo>
                  <a:cubicBezTo>
                    <a:pt x="3879" y="2450"/>
                    <a:pt x="3769" y="2490"/>
                    <a:pt x="3711" y="2415"/>
                  </a:cubicBezTo>
                  <a:cubicBezTo>
                    <a:pt x="3676" y="2369"/>
                    <a:pt x="3677" y="2378"/>
                    <a:pt x="3711" y="2445"/>
                  </a:cubicBezTo>
                  <a:cubicBezTo>
                    <a:pt x="3748" y="2516"/>
                    <a:pt x="3727" y="2558"/>
                    <a:pt x="3588" y="2756"/>
                  </a:cubicBezTo>
                  <a:cubicBezTo>
                    <a:pt x="3499" y="2882"/>
                    <a:pt x="3394" y="3005"/>
                    <a:pt x="3352" y="3021"/>
                  </a:cubicBezTo>
                  <a:cubicBezTo>
                    <a:pt x="3284" y="3046"/>
                    <a:pt x="3260" y="3093"/>
                    <a:pt x="3269" y="3195"/>
                  </a:cubicBezTo>
                  <a:cubicBezTo>
                    <a:pt x="3276" y="3260"/>
                    <a:pt x="2862" y="3785"/>
                    <a:pt x="2781" y="3815"/>
                  </a:cubicBezTo>
                  <a:cubicBezTo>
                    <a:pt x="2736" y="3832"/>
                    <a:pt x="2699" y="3877"/>
                    <a:pt x="2699" y="3914"/>
                  </a:cubicBezTo>
                  <a:cubicBezTo>
                    <a:pt x="2699" y="3986"/>
                    <a:pt x="2590" y="4096"/>
                    <a:pt x="2555" y="4058"/>
                  </a:cubicBezTo>
                  <a:cubicBezTo>
                    <a:pt x="2543" y="4045"/>
                    <a:pt x="2540" y="4046"/>
                    <a:pt x="2550" y="4065"/>
                  </a:cubicBezTo>
                  <a:cubicBezTo>
                    <a:pt x="2574" y="4112"/>
                    <a:pt x="2394" y="4384"/>
                    <a:pt x="2360" y="4353"/>
                  </a:cubicBezTo>
                  <a:cubicBezTo>
                    <a:pt x="2345" y="4339"/>
                    <a:pt x="2291" y="4366"/>
                    <a:pt x="2242" y="4413"/>
                  </a:cubicBezTo>
                  <a:cubicBezTo>
                    <a:pt x="2192" y="4461"/>
                    <a:pt x="2123" y="4500"/>
                    <a:pt x="2087" y="4504"/>
                  </a:cubicBezTo>
                  <a:cubicBezTo>
                    <a:pt x="2052" y="4508"/>
                    <a:pt x="1986" y="4566"/>
                    <a:pt x="1944" y="4625"/>
                  </a:cubicBezTo>
                  <a:cubicBezTo>
                    <a:pt x="1901" y="4685"/>
                    <a:pt x="1847" y="4731"/>
                    <a:pt x="1820" y="4731"/>
                  </a:cubicBezTo>
                  <a:cubicBezTo>
                    <a:pt x="1793" y="4731"/>
                    <a:pt x="1756" y="4784"/>
                    <a:pt x="1738" y="4845"/>
                  </a:cubicBezTo>
                  <a:cubicBezTo>
                    <a:pt x="1720" y="4906"/>
                    <a:pt x="1649" y="5008"/>
                    <a:pt x="1584" y="5072"/>
                  </a:cubicBezTo>
                  <a:cubicBezTo>
                    <a:pt x="1519" y="5136"/>
                    <a:pt x="1453" y="5231"/>
                    <a:pt x="1440" y="5284"/>
                  </a:cubicBezTo>
                  <a:cubicBezTo>
                    <a:pt x="1427" y="5337"/>
                    <a:pt x="1391" y="5382"/>
                    <a:pt x="1363" y="5382"/>
                  </a:cubicBezTo>
                  <a:cubicBezTo>
                    <a:pt x="1335" y="5382"/>
                    <a:pt x="1273" y="5470"/>
                    <a:pt x="1224" y="5579"/>
                  </a:cubicBezTo>
                  <a:cubicBezTo>
                    <a:pt x="1175" y="5688"/>
                    <a:pt x="1110" y="5790"/>
                    <a:pt x="1075" y="5806"/>
                  </a:cubicBezTo>
                  <a:cubicBezTo>
                    <a:pt x="1040" y="5822"/>
                    <a:pt x="1015" y="5848"/>
                    <a:pt x="1019" y="5867"/>
                  </a:cubicBezTo>
                  <a:cubicBezTo>
                    <a:pt x="1032" y="5941"/>
                    <a:pt x="725" y="6412"/>
                    <a:pt x="263" y="7032"/>
                  </a:cubicBezTo>
                  <a:cubicBezTo>
                    <a:pt x="106" y="7243"/>
                    <a:pt x="-12" y="7437"/>
                    <a:pt x="1" y="7456"/>
                  </a:cubicBezTo>
                  <a:cubicBezTo>
                    <a:pt x="14" y="7475"/>
                    <a:pt x="47" y="7465"/>
                    <a:pt x="73" y="7434"/>
                  </a:cubicBezTo>
                  <a:cubicBezTo>
                    <a:pt x="109" y="7389"/>
                    <a:pt x="129" y="7392"/>
                    <a:pt x="160" y="7449"/>
                  </a:cubicBezTo>
                  <a:cubicBezTo>
                    <a:pt x="183" y="7489"/>
                    <a:pt x="193" y="7542"/>
                    <a:pt x="181" y="7570"/>
                  </a:cubicBezTo>
                  <a:cubicBezTo>
                    <a:pt x="162" y="7614"/>
                    <a:pt x="266" y="7539"/>
                    <a:pt x="587" y="7282"/>
                  </a:cubicBezTo>
                  <a:cubicBezTo>
                    <a:pt x="674" y="7212"/>
                    <a:pt x="751" y="7246"/>
                    <a:pt x="726" y="7343"/>
                  </a:cubicBezTo>
                  <a:cubicBezTo>
                    <a:pt x="703" y="7431"/>
                    <a:pt x="762" y="7898"/>
                    <a:pt x="818" y="8085"/>
                  </a:cubicBezTo>
                  <a:cubicBezTo>
                    <a:pt x="916" y="8408"/>
                    <a:pt x="911" y="8409"/>
                    <a:pt x="715" y="8842"/>
                  </a:cubicBezTo>
                  <a:cubicBezTo>
                    <a:pt x="542" y="9225"/>
                    <a:pt x="503" y="9406"/>
                    <a:pt x="582" y="9432"/>
                  </a:cubicBezTo>
                  <a:cubicBezTo>
                    <a:pt x="598" y="9437"/>
                    <a:pt x="655" y="9318"/>
                    <a:pt x="710" y="9167"/>
                  </a:cubicBezTo>
                  <a:cubicBezTo>
                    <a:pt x="885" y="8687"/>
                    <a:pt x="969" y="8633"/>
                    <a:pt x="1024" y="8955"/>
                  </a:cubicBezTo>
                  <a:cubicBezTo>
                    <a:pt x="1036" y="9027"/>
                    <a:pt x="1092" y="9178"/>
                    <a:pt x="1147" y="9296"/>
                  </a:cubicBezTo>
                  <a:cubicBezTo>
                    <a:pt x="1272" y="9563"/>
                    <a:pt x="1270" y="9608"/>
                    <a:pt x="1142" y="9674"/>
                  </a:cubicBezTo>
                  <a:cubicBezTo>
                    <a:pt x="1085" y="9703"/>
                    <a:pt x="1047" y="9739"/>
                    <a:pt x="1055" y="9750"/>
                  </a:cubicBezTo>
                  <a:cubicBezTo>
                    <a:pt x="1062" y="9761"/>
                    <a:pt x="1105" y="9746"/>
                    <a:pt x="1152" y="9720"/>
                  </a:cubicBezTo>
                  <a:cubicBezTo>
                    <a:pt x="1275" y="9651"/>
                    <a:pt x="1348" y="9742"/>
                    <a:pt x="1584" y="10280"/>
                  </a:cubicBezTo>
                  <a:cubicBezTo>
                    <a:pt x="1696" y="10534"/>
                    <a:pt x="1820" y="10799"/>
                    <a:pt x="1866" y="10863"/>
                  </a:cubicBezTo>
                  <a:cubicBezTo>
                    <a:pt x="1961" y="10994"/>
                    <a:pt x="1961" y="11172"/>
                    <a:pt x="1856" y="11438"/>
                  </a:cubicBezTo>
                  <a:cubicBezTo>
                    <a:pt x="1794" y="11596"/>
                    <a:pt x="1766" y="12165"/>
                    <a:pt x="1820" y="12165"/>
                  </a:cubicBezTo>
                  <a:cubicBezTo>
                    <a:pt x="1859" y="12165"/>
                    <a:pt x="1954" y="11871"/>
                    <a:pt x="1954" y="11756"/>
                  </a:cubicBezTo>
                  <a:cubicBezTo>
                    <a:pt x="1954" y="11707"/>
                    <a:pt x="1971" y="11652"/>
                    <a:pt x="1990" y="11635"/>
                  </a:cubicBezTo>
                  <a:cubicBezTo>
                    <a:pt x="2008" y="11618"/>
                    <a:pt x="2026" y="11569"/>
                    <a:pt x="2026" y="11521"/>
                  </a:cubicBezTo>
                  <a:cubicBezTo>
                    <a:pt x="2026" y="11473"/>
                    <a:pt x="2044" y="11393"/>
                    <a:pt x="2067" y="11347"/>
                  </a:cubicBezTo>
                  <a:cubicBezTo>
                    <a:pt x="2104" y="11272"/>
                    <a:pt x="2137" y="11309"/>
                    <a:pt x="2355" y="11665"/>
                  </a:cubicBezTo>
                  <a:cubicBezTo>
                    <a:pt x="2490" y="11885"/>
                    <a:pt x="2601" y="12086"/>
                    <a:pt x="2601" y="12112"/>
                  </a:cubicBezTo>
                  <a:cubicBezTo>
                    <a:pt x="2601" y="12186"/>
                    <a:pt x="2448" y="12313"/>
                    <a:pt x="2272" y="12384"/>
                  </a:cubicBezTo>
                  <a:cubicBezTo>
                    <a:pt x="2166" y="12427"/>
                    <a:pt x="2135" y="12449"/>
                    <a:pt x="2190" y="12452"/>
                  </a:cubicBezTo>
                  <a:cubicBezTo>
                    <a:pt x="2236" y="12455"/>
                    <a:pt x="2337" y="12421"/>
                    <a:pt x="2416" y="12376"/>
                  </a:cubicBezTo>
                  <a:cubicBezTo>
                    <a:pt x="2495" y="12332"/>
                    <a:pt x="2589" y="12312"/>
                    <a:pt x="2622" y="12331"/>
                  </a:cubicBezTo>
                  <a:cubicBezTo>
                    <a:pt x="2679" y="12364"/>
                    <a:pt x="2679" y="12370"/>
                    <a:pt x="2617" y="12437"/>
                  </a:cubicBezTo>
                  <a:cubicBezTo>
                    <a:pt x="2554" y="12505"/>
                    <a:pt x="2557" y="12513"/>
                    <a:pt x="2642" y="12513"/>
                  </a:cubicBezTo>
                  <a:cubicBezTo>
                    <a:pt x="2691" y="12513"/>
                    <a:pt x="2738" y="12490"/>
                    <a:pt x="2750" y="12460"/>
                  </a:cubicBezTo>
                  <a:cubicBezTo>
                    <a:pt x="2767" y="12421"/>
                    <a:pt x="2786" y="12421"/>
                    <a:pt x="2812" y="12460"/>
                  </a:cubicBezTo>
                  <a:cubicBezTo>
                    <a:pt x="2832" y="12490"/>
                    <a:pt x="2878" y="12513"/>
                    <a:pt x="2915" y="12513"/>
                  </a:cubicBezTo>
                  <a:cubicBezTo>
                    <a:pt x="2951" y="12513"/>
                    <a:pt x="3038" y="12574"/>
                    <a:pt x="3105" y="12649"/>
                  </a:cubicBezTo>
                  <a:cubicBezTo>
                    <a:pt x="3172" y="12724"/>
                    <a:pt x="3311" y="12861"/>
                    <a:pt x="3413" y="12959"/>
                  </a:cubicBezTo>
                  <a:cubicBezTo>
                    <a:pt x="3670" y="13206"/>
                    <a:pt x="3705" y="13283"/>
                    <a:pt x="3634" y="13398"/>
                  </a:cubicBezTo>
                  <a:cubicBezTo>
                    <a:pt x="3604" y="13448"/>
                    <a:pt x="3578" y="13514"/>
                    <a:pt x="3578" y="13542"/>
                  </a:cubicBezTo>
                  <a:cubicBezTo>
                    <a:pt x="3578" y="13570"/>
                    <a:pt x="3550" y="13716"/>
                    <a:pt x="3516" y="13868"/>
                  </a:cubicBezTo>
                  <a:cubicBezTo>
                    <a:pt x="3451" y="14158"/>
                    <a:pt x="3474" y="14430"/>
                    <a:pt x="3552" y="14314"/>
                  </a:cubicBezTo>
                  <a:cubicBezTo>
                    <a:pt x="3573" y="14284"/>
                    <a:pt x="3632" y="14270"/>
                    <a:pt x="3681" y="14284"/>
                  </a:cubicBezTo>
                  <a:cubicBezTo>
                    <a:pt x="3743" y="14303"/>
                    <a:pt x="3785" y="14282"/>
                    <a:pt x="3830" y="14208"/>
                  </a:cubicBezTo>
                  <a:cubicBezTo>
                    <a:pt x="3865" y="14151"/>
                    <a:pt x="3915" y="14102"/>
                    <a:pt x="3938" y="14102"/>
                  </a:cubicBezTo>
                  <a:cubicBezTo>
                    <a:pt x="3960" y="14102"/>
                    <a:pt x="4082" y="14037"/>
                    <a:pt x="4210" y="13951"/>
                  </a:cubicBezTo>
                  <a:lnTo>
                    <a:pt x="4441" y="13792"/>
                  </a:lnTo>
                  <a:lnTo>
                    <a:pt x="4672" y="13906"/>
                  </a:lnTo>
                  <a:cubicBezTo>
                    <a:pt x="4799" y="13966"/>
                    <a:pt x="4946" y="14004"/>
                    <a:pt x="4996" y="13996"/>
                  </a:cubicBezTo>
                  <a:cubicBezTo>
                    <a:pt x="5167" y="13970"/>
                    <a:pt x="5176" y="14034"/>
                    <a:pt x="5053" y="14337"/>
                  </a:cubicBezTo>
                  <a:cubicBezTo>
                    <a:pt x="4989" y="14492"/>
                    <a:pt x="4947" y="14642"/>
                    <a:pt x="4955" y="14662"/>
                  </a:cubicBezTo>
                  <a:cubicBezTo>
                    <a:pt x="4975" y="14709"/>
                    <a:pt x="5171" y="14564"/>
                    <a:pt x="5171" y="14504"/>
                  </a:cubicBezTo>
                  <a:cubicBezTo>
                    <a:pt x="5171" y="14377"/>
                    <a:pt x="5716" y="13689"/>
                    <a:pt x="5854" y="13641"/>
                  </a:cubicBezTo>
                  <a:cubicBezTo>
                    <a:pt x="5912" y="13620"/>
                    <a:pt x="6143" y="13315"/>
                    <a:pt x="6466" y="12838"/>
                  </a:cubicBezTo>
                  <a:cubicBezTo>
                    <a:pt x="7090" y="11916"/>
                    <a:pt x="7336" y="11510"/>
                    <a:pt x="7447" y="11211"/>
                  </a:cubicBezTo>
                  <a:cubicBezTo>
                    <a:pt x="7548" y="10941"/>
                    <a:pt x="7810" y="10699"/>
                    <a:pt x="7946" y="10749"/>
                  </a:cubicBezTo>
                  <a:cubicBezTo>
                    <a:pt x="8020" y="10776"/>
                    <a:pt x="8026" y="10774"/>
                    <a:pt x="7987" y="10704"/>
                  </a:cubicBezTo>
                  <a:cubicBezTo>
                    <a:pt x="7950" y="10637"/>
                    <a:pt x="7950" y="10599"/>
                    <a:pt x="7997" y="10492"/>
                  </a:cubicBezTo>
                  <a:cubicBezTo>
                    <a:pt x="8029" y="10421"/>
                    <a:pt x="8072" y="10363"/>
                    <a:pt x="8090" y="10363"/>
                  </a:cubicBezTo>
                  <a:cubicBezTo>
                    <a:pt x="8108" y="10363"/>
                    <a:pt x="8161" y="10319"/>
                    <a:pt x="8208" y="10265"/>
                  </a:cubicBezTo>
                  <a:cubicBezTo>
                    <a:pt x="8255" y="10210"/>
                    <a:pt x="8308" y="10180"/>
                    <a:pt x="8326" y="10196"/>
                  </a:cubicBezTo>
                  <a:cubicBezTo>
                    <a:pt x="8344" y="10213"/>
                    <a:pt x="8472" y="10231"/>
                    <a:pt x="8614" y="10234"/>
                  </a:cubicBezTo>
                  <a:cubicBezTo>
                    <a:pt x="8814" y="10239"/>
                    <a:pt x="8873" y="10257"/>
                    <a:pt x="8866" y="10310"/>
                  </a:cubicBezTo>
                  <a:cubicBezTo>
                    <a:pt x="8859" y="10361"/>
                    <a:pt x="8877" y="10367"/>
                    <a:pt x="8948" y="10340"/>
                  </a:cubicBezTo>
                  <a:cubicBezTo>
                    <a:pt x="9000" y="10321"/>
                    <a:pt x="9182" y="10286"/>
                    <a:pt x="9349" y="10265"/>
                  </a:cubicBezTo>
                  <a:cubicBezTo>
                    <a:pt x="9587" y="10235"/>
                    <a:pt x="9667" y="10248"/>
                    <a:pt x="9724" y="10302"/>
                  </a:cubicBezTo>
                  <a:cubicBezTo>
                    <a:pt x="9764" y="10341"/>
                    <a:pt x="9811" y="10368"/>
                    <a:pt x="9827" y="10363"/>
                  </a:cubicBezTo>
                  <a:cubicBezTo>
                    <a:pt x="9843" y="10358"/>
                    <a:pt x="9887" y="10365"/>
                    <a:pt x="9925" y="10386"/>
                  </a:cubicBezTo>
                  <a:cubicBezTo>
                    <a:pt x="10293" y="10591"/>
                    <a:pt x="10306" y="10594"/>
                    <a:pt x="10248" y="10492"/>
                  </a:cubicBezTo>
                  <a:cubicBezTo>
                    <a:pt x="10222" y="10445"/>
                    <a:pt x="10220" y="10414"/>
                    <a:pt x="10243" y="10393"/>
                  </a:cubicBezTo>
                  <a:cubicBezTo>
                    <a:pt x="10285" y="10355"/>
                    <a:pt x="10419" y="10454"/>
                    <a:pt x="10408" y="10514"/>
                  </a:cubicBezTo>
                  <a:cubicBezTo>
                    <a:pt x="10400" y="10557"/>
                    <a:pt x="10693" y="10916"/>
                    <a:pt x="10736" y="10916"/>
                  </a:cubicBezTo>
                  <a:cubicBezTo>
                    <a:pt x="10749" y="10916"/>
                    <a:pt x="10805" y="10968"/>
                    <a:pt x="10860" y="11037"/>
                  </a:cubicBezTo>
                  <a:cubicBezTo>
                    <a:pt x="10915" y="11105"/>
                    <a:pt x="10981" y="11165"/>
                    <a:pt x="11004" y="11165"/>
                  </a:cubicBezTo>
                  <a:cubicBezTo>
                    <a:pt x="11070" y="11165"/>
                    <a:pt x="11272" y="11402"/>
                    <a:pt x="11286" y="11498"/>
                  </a:cubicBezTo>
                  <a:cubicBezTo>
                    <a:pt x="11294" y="11546"/>
                    <a:pt x="11302" y="11641"/>
                    <a:pt x="11307" y="11703"/>
                  </a:cubicBezTo>
                  <a:cubicBezTo>
                    <a:pt x="11311" y="11765"/>
                    <a:pt x="11348" y="11844"/>
                    <a:pt x="11384" y="11884"/>
                  </a:cubicBezTo>
                  <a:cubicBezTo>
                    <a:pt x="11446" y="11955"/>
                    <a:pt x="11447" y="11962"/>
                    <a:pt x="11389" y="12028"/>
                  </a:cubicBezTo>
                  <a:cubicBezTo>
                    <a:pt x="11333" y="12092"/>
                    <a:pt x="11333" y="12105"/>
                    <a:pt x="11446" y="12202"/>
                  </a:cubicBezTo>
                  <a:cubicBezTo>
                    <a:pt x="11518" y="12266"/>
                    <a:pt x="11589" y="12380"/>
                    <a:pt x="11620" y="12490"/>
                  </a:cubicBezTo>
                  <a:cubicBezTo>
                    <a:pt x="11695" y="12752"/>
                    <a:pt x="11990" y="13395"/>
                    <a:pt x="12150" y="13641"/>
                  </a:cubicBezTo>
                  <a:cubicBezTo>
                    <a:pt x="12271" y="13828"/>
                    <a:pt x="12280" y="13859"/>
                    <a:pt x="12237" y="13936"/>
                  </a:cubicBezTo>
                  <a:cubicBezTo>
                    <a:pt x="12195" y="14012"/>
                    <a:pt x="12200" y="14022"/>
                    <a:pt x="12247" y="13996"/>
                  </a:cubicBezTo>
                  <a:cubicBezTo>
                    <a:pt x="12310" y="13962"/>
                    <a:pt x="12479" y="14206"/>
                    <a:pt x="12479" y="14329"/>
                  </a:cubicBezTo>
                  <a:cubicBezTo>
                    <a:pt x="12479" y="14374"/>
                    <a:pt x="12531" y="14548"/>
                    <a:pt x="12592" y="14715"/>
                  </a:cubicBezTo>
                  <a:cubicBezTo>
                    <a:pt x="12652" y="14883"/>
                    <a:pt x="12735" y="15123"/>
                    <a:pt x="12782" y="15253"/>
                  </a:cubicBezTo>
                  <a:cubicBezTo>
                    <a:pt x="12828" y="15383"/>
                    <a:pt x="12916" y="15566"/>
                    <a:pt x="12977" y="15654"/>
                  </a:cubicBezTo>
                  <a:cubicBezTo>
                    <a:pt x="13066" y="15783"/>
                    <a:pt x="13081" y="15825"/>
                    <a:pt x="13049" y="15881"/>
                  </a:cubicBezTo>
                  <a:cubicBezTo>
                    <a:pt x="13002" y="15965"/>
                    <a:pt x="13005" y="15970"/>
                    <a:pt x="13136" y="16033"/>
                  </a:cubicBezTo>
                  <a:cubicBezTo>
                    <a:pt x="13192" y="16059"/>
                    <a:pt x="13239" y="16115"/>
                    <a:pt x="13239" y="16154"/>
                  </a:cubicBezTo>
                  <a:cubicBezTo>
                    <a:pt x="13241" y="16288"/>
                    <a:pt x="13303" y="16477"/>
                    <a:pt x="13501" y="16986"/>
                  </a:cubicBezTo>
                  <a:cubicBezTo>
                    <a:pt x="13611" y="17267"/>
                    <a:pt x="13712" y="17599"/>
                    <a:pt x="13727" y="17721"/>
                  </a:cubicBezTo>
                  <a:cubicBezTo>
                    <a:pt x="13747" y="17874"/>
                    <a:pt x="13855" y="18157"/>
                    <a:pt x="14077" y="18652"/>
                  </a:cubicBezTo>
                  <a:cubicBezTo>
                    <a:pt x="14253" y="19044"/>
                    <a:pt x="14445" y="19492"/>
                    <a:pt x="14503" y="19643"/>
                  </a:cubicBezTo>
                  <a:cubicBezTo>
                    <a:pt x="14621" y="19948"/>
                    <a:pt x="15220" y="20889"/>
                    <a:pt x="15454" y="21134"/>
                  </a:cubicBezTo>
                  <a:cubicBezTo>
                    <a:pt x="15640" y="21329"/>
                    <a:pt x="15897" y="21439"/>
                    <a:pt x="16251" y="21483"/>
                  </a:cubicBezTo>
                  <a:cubicBezTo>
                    <a:pt x="17172" y="21597"/>
                    <a:pt x="18160" y="21190"/>
                    <a:pt x="19195" y="20264"/>
                  </a:cubicBezTo>
                  <a:cubicBezTo>
                    <a:pt x="19379" y="20100"/>
                    <a:pt x="19455" y="20054"/>
                    <a:pt x="19529" y="20075"/>
                  </a:cubicBezTo>
                  <a:cubicBezTo>
                    <a:pt x="19598" y="20094"/>
                    <a:pt x="19636" y="20080"/>
                    <a:pt x="19658" y="20022"/>
                  </a:cubicBezTo>
                  <a:cubicBezTo>
                    <a:pt x="19675" y="19977"/>
                    <a:pt x="19719" y="19938"/>
                    <a:pt x="19756" y="19938"/>
                  </a:cubicBezTo>
                  <a:cubicBezTo>
                    <a:pt x="19792" y="19938"/>
                    <a:pt x="19822" y="19920"/>
                    <a:pt x="19822" y="19893"/>
                  </a:cubicBezTo>
                  <a:cubicBezTo>
                    <a:pt x="19822" y="19866"/>
                    <a:pt x="19802" y="19856"/>
                    <a:pt x="19776" y="19870"/>
                  </a:cubicBezTo>
                  <a:cubicBezTo>
                    <a:pt x="19750" y="19885"/>
                    <a:pt x="19716" y="19875"/>
                    <a:pt x="19704" y="19848"/>
                  </a:cubicBezTo>
                  <a:cubicBezTo>
                    <a:pt x="19693" y="19820"/>
                    <a:pt x="19836" y="19611"/>
                    <a:pt x="20018" y="19378"/>
                  </a:cubicBezTo>
                  <a:cubicBezTo>
                    <a:pt x="20481" y="18785"/>
                    <a:pt x="20868" y="18127"/>
                    <a:pt x="21117" y="17524"/>
                  </a:cubicBezTo>
                  <a:cubicBezTo>
                    <a:pt x="21322" y="17027"/>
                    <a:pt x="21513" y="16317"/>
                    <a:pt x="21554" y="15904"/>
                  </a:cubicBezTo>
                  <a:cubicBezTo>
                    <a:pt x="21588" y="15562"/>
                    <a:pt x="21584" y="15482"/>
                    <a:pt x="21513" y="15079"/>
                  </a:cubicBezTo>
                  <a:cubicBezTo>
                    <a:pt x="21470" y="14833"/>
                    <a:pt x="21434" y="14581"/>
                    <a:pt x="21431" y="14526"/>
                  </a:cubicBezTo>
                  <a:cubicBezTo>
                    <a:pt x="21428" y="14471"/>
                    <a:pt x="21365" y="14271"/>
                    <a:pt x="21292" y="14080"/>
                  </a:cubicBezTo>
                  <a:cubicBezTo>
                    <a:pt x="21219" y="13888"/>
                    <a:pt x="21163" y="13691"/>
                    <a:pt x="21169" y="13641"/>
                  </a:cubicBezTo>
                  <a:cubicBezTo>
                    <a:pt x="21175" y="13582"/>
                    <a:pt x="21153" y="13537"/>
                    <a:pt x="21107" y="13519"/>
                  </a:cubicBezTo>
                  <a:cubicBezTo>
                    <a:pt x="21048" y="13497"/>
                    <a:pt x="20917" y="13238"/>
                    <a:pt x="20943" y="13194"/>
                  </a:cubicBezTo>
                  <a:cubicBezTo>
                    <a:pt x="20947" y="13187"/>
                    <a:pt x="20911" y="13124"/>
                    <a:pt x="20860" y="13050"/>
                  </a:cubicBezTo>
                  <a:cubicBezTo>
                    <a:pt x="20810" y="12976"/>
                    <a:pt x="20768" y="12875"/>
                    <a:pt x="20768" y="12831"/>
                  </a:cubicBezTo>
                  <a:cubicBezTo>
                    <a:pt x="20768" y="12787"/>
                    <a:pt x="20754" y="12763"/>
                    <a:pt x="20737" y="12778"/>
                  </a:cubicBezTo>
                  <a:cubicBezTo>
                    <a:pt x="20692" y="12819"/>
                    <a:pt x="20520" y="12455"/>
                    <a:pt x="20506" y="12293"/>
                  </a:cubicBezTo>
                  <a:cubicBezTo>
                    <a:pt x="20504" y="12272"/>
                    <a:pt x="20456" y="12194"/>
                    <a:pt x="20403" y="12119"/>
                  </a:cubicBezTo>
                  <a:cubicBezTo>
                    <a:pt x="20226" y="11869"/>
                    <a:pt x="19786" y="11059"/>
                    <a:pt x="19786" y="10984"/>
                  </a:cubicBezTo>
                  <a:cubicBezTo>
                    <a:pt x="19786" y="10964"/>
                    <a:pt x="19756" y="10899"/>
                    <a:pt x="19714" y="10840"/>
                  </a:cubicBezTo>
                  <a:cubicBezTo>
                    <a:pt x="19602" y="10680"/>
                    <a:pt x="19226" y="9908"/>
                    <a:pt x="19236" y="9856"/>
                  </a:cubicBezTo>
                  <a:cubicBezTo>
                    <a:pt x="19242" y="9831"/>
                    <a:pt x="19234" y="9824"/>
                    <a:pt x="19216" y="9841"/>
                  </a:cubicBezTo>
                  <a:cubicBezTo>
                    <a:pt x="19198" y="9857"/>
                    <a:pt x="19166" y="9820"/>
                    <a:pt x="19144" y="9757"/>
                  </a:cubicBezTo>
                  <a:cubicBezTo>
                    <a:pt x="19122" y="9695"/>
                    <a:pt x="19063" y="9583"/>
                    <a:pt x="19015" y="9508"/>
                  </a:cubicBezTo>
                  <a:cubicBezTo>
                    <a:pt x="18968" y="9432"/>
                    <a:pt x="18938" y="9371"/>
                    <a:pt x="18949" y="9371"/>
                  </a:cubicBezTo>
                  <a:cubicBezTo>
                    <a:pt x="18968" y="9371"/>
                    <a:pt x="18944" y="9324"/>
                    <a:pt x="18620" y="8773"/>
                  </a:cubicBezTo>
                  <a:cubicBezTo>
                    <a:pt x="18517" y="8598"/>
                    <a:pt x="18435" y="8427"/>
                    <a:pt x="18435" y="8387"/>
                  </a:cubicBezTo>
                  <a:cubicBezTo>
                    <a:pt x="18435" y="8348"/>
                    <a:pt x="18375" y="8235"/>
                    <a:pt x="18301" y="8138"/>
                  </a:cubicBezTo>
                  <a:cubicBezTo>
                    <a:pt x="18227" y="8040"/>
                    <a:pt x="18174" y="7940"/>
                    <a:pt x="18183" y="7918"/>
                  </a:cubicBezTo>
                  <a:cubicBezTo>
                    <a:pt x="18192" y="7896"/>
                    <a:pt x="18122" y="7760"/>
                    <a:pt x="18029" y="7615"/>
                  </a:cubicBezTo>
                  <a:cubicBezTo>
                    <a:pt x="17929" y="7461"/>
                    <a:pt x="17859" y="7309"/>
                    <a:pt x="17859" y="7244"/>
                  </a:cubicBezTo>
                  <a:cubicBezTo>
                    <a:pt x="17859" y="7183"/>
                    <a:pt x="17846" y="7117"/>
                    <a:pt x="17828" y="7101"/>
                  </a:cubicBezTo>
                  <a:cubicBezTo>
                    <a:pt x="17811" y="7084"/>
                    <a:pt x="17806" y="7032"/>
                    <a:pt x="17818" y="6987"/>
                  </a:cubicBezTo>
                  <a:cubicBezTo>
                    <a:pt x="17832" y="6932"/>
                    <a:pt x="17825" y="6917"/>
                    <a:pt x="17798" y="6942"/>
                  </a:cubicBezTo>
                  <a:cubicBezTo>
                    <a:pt x="17774" y="6963"/>
                    <a:pt x="17724" y="6929"/>
                    <a:pt x="17679" y="6851"/>
                  </a:cubicBezTo>
                  <a:cubicBezTo>
                    <a:pt x="17638" y="6777"/>
                    <a:pt x="17557" y="6633"/>
                    <a:pt x="17499" y="6533"/>
                  </a:cubicBezTo>
                  <a:cubicBezTo>
                    <a:pt x="17442" y="6433"/>
                    <a:pt x="17383" y="6314"/>
                    <a:pt x="17366" y="6268"/>
                  </a:cubicBezTo>
                  <a:cubicBezTo>
                    <a:pt x="17349" y="6221"/>
                    <a:pt x="17241" y="6039"/>
                    <a:pt x="17129" y="5867"/>
                  </a:cubicBezTo>
                  <a:cubicBezTo>
                    <a:pt x="16863" y="5454"/>
                    <a:pt x="16667" y="5083"/>
                    <a:pt x="16687" y="5034"/>
                  </a:cubicBezTo>
                  <a:cubicBezTo>
                    <a:pt x="16697" y="5012"/>
                    <a:pt x="16657" y="4955"/>
                    <a:pt x="16600" y="4905"/>
                  </a:cubicBezTo>
                  <a:cubicBezTo>
                    <a:pt x="16526" y="4840"/>
                    <a:pt x="16488" y="4835"/>
                    <a:pt x="16461" y="4875"/>
                  </a:cubicBezTo>
                  <a:cubicBezTo>
                    <a:pt x="16418" y="4939"/>
                    <a:pt x="16302" y="4812"/>
                    <a:pt x="16302" y="4701"/>
                  </a:cubicBezTo>
                  <a:cubicBezTo>
                    <a:pt x="16302" y="4664"/>
                    <a:pt x="16292" y="4633"/>
                    <a:pt x="16276" y="4633"/>
                  </a:cubicBezTo>
                  <a:cubicBezTo>
                    <a:pt x="16261" y="4633"/>
                    <a:pt x="16185" y="4549"/>
                    <a:pt x="16107" y="4451"/>
                  </a:cubicBezTo>
                  <a:cubicBezTo>
                    <a:pt x="16029" y="4353"/>
                    <a:pt x="15963" y="4290"/>
                    <a:pt x="15963" y="4307"/>
                  </a:cubicBezTo>
                  <a:cubicBezTo>
                    <a:pt x="15963" y="4396"/>
                    <a:pt x="15755" y="4098"/>
                    <a:pt x="15665" y="3883"/>
                  </a:cubicBezTo>
                  <a:cubicBezTo>
                    <a:pt x="15543" y="3592"/>
                    <a:pt x="15442" y="3487"/>
                    <a:pt x="15408" y="3619"/>
                  </a:cubicBezTo>
                  <a:cubicBezTo>
                    <a:pt x="15386" y="3700"/>
                    <a:pt x="15383" y="3702"/>
                    <a:pt x="15341" y="3619"/>
                  </a:cubicBezTo>
                  <a:cubicBezTo>
                    <a:pt x="15300" y="3536"/>
                    <a:pt x="15295" y="3535"/>
                    <a:pt x="15274" y="3641"/>
                  </a:cubicBezTo>
                  <a:lnTo>
                    <a:pt x="15254" y="3755"/>
                  </a:lnTo>
                  <a:lnTo>
                    <a:pt x="15187" y="3641"/>
                  </a:lnTo>
                  <a:cubicBezTo>
                    <a:pt x="15150" y="3576"/>
                    <a:pt x="15120" y="3542"/>
                    <a:pt x="15120" y="3566"/>
                  </a:cubicBezTo>
                  <a:cubicBezTo>
                    <a:pt x="15120" y="3589"/>
                    <a:pt x="15055" y="3509"/>
                    <a:pt x="14976" y="3391"/>
                  </a:cubicBezTo>
                  <a:cubicBezTo>
                    <a:pt x="14688" y="2962"/>
                    <a:pt x="14319" y="2536"/>
                    <a:pt x="14241" y="2536"/>
                  </a:cubicBezTo>
                  <a:cubicBezTo>
                    <a:pt x="14222" y="2536"/>
                    <a:pt x="14195" y="2505"/>
                    <a:pt x="14180" y="2468"/>
                  </a:cubicBezTo>
                  <a:cubicBezTo>
                    <a:pt x="14165" y="2431"/>
                    <a:pt x="14112" y="2365"/>
                    <a:pt x="14061" y="2317"/>
                  </a:cubicBezTo>
                  <a:cubicBezTo>
                    <a:pt x="14010" y="2268"/>
                    <a:pt x="13976" y="2207"/>
                    <a:pt x="13984" y="2188"/>
                  </a:cubicBezTo>
                  <a:cubicBezTo>
                    <a:pt x="13992" y="2169"/>
                    <a:pt x="13948" y="2075"/>
                    <a:pt x="13887" y="1976"/>
                  </a:cubicBezTo>
                  <a:cubicBezTo>
                    <a:pt x="13798" y="1832"/>
                    <a:pt x="13750" y="1802"/>
                    <a:pt x="13650" y="1802"/>
                  </a:cubicBezTo>
                  <a:cubicBezTo>
                    <a:pt x="13582" y="1802"/>
                    <a:pt x="13505" y="1771"/>
                    <a:pt x="13481" y="1741"/>
                  </a:cubicBezTo>
                  <a:cubicBezTo>
                    <a:pt x="13456" y="1711"/>
                    <a:pt x="13428" y="1697"/>
                    <a:pt x="13419" y="1711"/>
                  </a:cubicBezTo>
                  <a:cubicBezTo>
                    <a:pt x="13369" y="1785"/>
                    <a:pt x="12751" y="1372"/>
                    <a:pt x="12751" y="1264"/>
                  </a:cubicBezTo>
                  <a:cubicBezTo>
                    <a:pt x="12751" y="1224"/>
                    <a:pt x="12730" y="1189"/>
                    <a:pt x="12705" y="1189"/>
                  </a:cubicBezTo>
                  <a:cubicBezTo>
                    <a:pt x="12679" y="1189"/>
                    <a:pt x="12639" y="1160"/>
                    <a:pt x="12617" y="1121"/>
                  </a:cubicBezTo>
                  <a:cubicBezTo>
                    <a:pt x="12595" y="1082"/>
                    <a:pt x="12516" y="1033"/>
                    <a:pt x="12438" y="1015"/>
                  </a:cubicBezTo>
                  <a:cubicBezTo>
                    <a:pt x="12359" y="996"/>
                    <a:pt x="12258" y="947"/>
                    <a:pt x="12217" y="909"/>
                  </a:cubicBezTo>
                  <a:cubicBezTo>
                    <a:pt x="12176" y="870"/>
                    <a:pt x="11993" y="806"/>
                    <a:pt x="11805" y="765"/>
                  </a:cubicBezTo>
                  <a:cubicBezTo>
                    <a:pt x="11618" y="723"/>
                    <a:pt x="11437" y="668"/>
                    <a:pt x="11405" y="644"/>
                  </a:cubicBezTo>
                  <a:cubicBezTo>
                    <a:pt x="11232" y="514"/>
                    <a:pt x="11156" y="480"/>
                    <a:pt x="11137" y="507"/>
                  </a:cubicBezTo>
                  <a:cubicBezTo>
                    <a:pt x="11126" y="524"/>
                    <a:pt x="11061" y="491"/>
                    <a:pt x="10993" y="439"/>
                  </a:cubicBezTo>
                  <a:cubicBezTo>
                    <a:pt x="10882" y="354"/>
                    <a:pt x="10743" y="335"/>
                    <a:pt x="10346" y="341"/>
                  </a:cubicBezTo>
                  <a:cubicBezTo>
                    <a:pt x="10082" y="345"/>
                    <a:pt x="9428" y="214"/>
                    <a:pt x="9190" y="114"/>
                  </a:cubicBezTo>
                  <a:cubicBezTo>
                    <a:pt x="9012" y="39"/>
                    <a:pt x="8915" y="4"/>
                    <a:pt x="8845" y="0"/>
                  </a:cubicBezTo>
                  <a:close/>
                  <a:moveTo>
                    <a:pt x="798" y="9833"/>
                  </a:moveTo>
                  <a:cubicBezTo>
                    <a:pt x="774" y="9847"/>
                    <a:pt x="792" y="9856"/>
                    <a:pt x="839" y="9856"/>
                  </a:cubicBezTo>
                  <a:cubicBezTo>
                    <a:pt x="885" y="9856"/>
                    <a:pt x="903" y="9847"/>
                    <a:pt x="880" y="9833"/>
                  </a:cubicBezTo>
                  <a:cubicBezTo>
                    <a:pt x="857" y="9819"/>
                    <a:pt x="821" y="9819"/>
                    <a:pt x="798" y="9833"/>
                  </a:cubicBezTo>
                  <a:close/>
                  <a:moveTo>
                    <a:pt x="1974" y="12361"/>
                  </a:moveTo>
                  <a:cubicBezTo>
                    <a:pt x="1945" y="12361"/>
                    <a:pt x="1923" y="12379"/>
                    <a:pt x="1923" y="12407"/>
                  </a:cubicBezTo>
                  <a:cubicBezTo>
                    <a:pt x="1923" y="12434"/>
                    <a:pt x="1936" y="12460"/>
                    <a:pt x="1954" y="12460"/>
                  </a:cubicBezTo>
                  <a:cubicBezTo>
                    <a:pt x="1971" y="12460"/>
                    <a:pt x="1994" y="12434"/>
                    <a:pt x="2005" y="12407"/>
                  </a:cubicBezTo>
                  <a:cubicBezTo>
                    <a:pt x="2017" y="12379"/>
                    <a:pt x="2003" y="12361"/>
                    <a:pt x="1974" y="12361"/>
                  </a:cubicBezTo>
                  <a:close/>
                </a:path>
              </a:pathLst>
            </a:custGeom>
            <a:ln w="12700" cap="flat">
              <a:noFill/>
              <a:miter lim="400000"/>
            </a:ln>
            <a:effectLst/>
          </p:spPr>
        </p:pic>
        <p:pic>
          <p:nvPicPr>
            <p:cNvPr id="239" name="Image" descr="Image"/>
            <p:cNvPicPr>
              <a:picLocks noChangeAspect="1"/>
            </p:cNvPicPr>
            <p:nvPr/>
          </p:nvPicPr>
          <p:blipFill>
            <a:blip r:embed="rId10"/>
            <a:stretch>
              <a:fillRect/>
            </a:stretch>
          </p:blipFill>
          <p:spPr>
            <a:xfrm>
              <a:off x="5958859" y="515865"/>
              <a:ext cx="611362" cy="2340641"/>
            </a:xfrm>
            <a:prstGeom prst="rect">
              <a:avLst/>
            </a:prstGeom>
            <a:ln w="12700" cap="flat">
              <a:noFill/>
              <a:miter lim="400000"/>
            </a:ln>
            <a:effectLst/>
          </p:spPr>
        </p:pic>
        <p:pic>
          <p:nvPicPr>
            <p:cNvPr id="240" name="Image" descr="Image"/>
            <p:cNvPicPr>
              <a:picLocks noChangeAspect="1"/>
            </p:cNvPicPr>
            <p:nvPr/>
          </p:nvPicPr>
          <p:blipFill>
            <a:blip r:embed="rId11"/>
            <a:srcRect l="15636" t="14987" r="14176" b="21293"/>
            <a:stretch>
              <a:fillRect/>
            </a:stretch>
          </p:blipFill>
          <p:spPr>
            <a:xfrm>
              <a:off x="4286217" y="722569"/>
              <a:ext cx="1524018" cy="1383565"/>
            </a:xfrm>
            <a:custGeom>
              <a:avLst/>
              <a:gdLst/>
              <a:ahLst/>
              <a:cxnLst>
                <a:cxn ang="0">
                  <a:pos x="wd2" y="hd2"/>
                </a:cxn>
                <a:cxn ang="5400000">
                  <a:pos x="wd2" y="hd2"/>
                </a:cxn>
                <a:cxn ang="10800000">
                  <a:pos x="wd2" y="hd2"/>
                </a:cxn>
                <a:cxn ang="16200000">
                  <a:pos x="wd2" y="hd2"/>
                </a:cxn>
              </a:cxnLst>
              <a:rect l="0" t="0" r="r" b="b"/>
              <a:pathLst>
                <a:path w="21597" h="21595" extrusionOk="0">
                  <a:moveTo>
                    <a:pt x="19550" y="0"/>
                  </a:moveTo>
                  <a:lnTo>
                    <a:pt x="19179" y="353"/>
                  </a:lnTo>
                  <a:cubicBezTo>
                    <a:pt x="18973" y="546"/>
                    <a:pt x="18761" y="700"/>
                    <a:pt x="18712" y="700"/>
                  </a:cubicBezTo>
                  <a:cubicBezTo>
                    <a:pt x="18663" y="700"/>
                    <a:pt x="18622" y="727"/>
                    <a:pt x="18622" y="762"/>
                  </a:cubicBezTo>
                  <a:cubicBezTo>
                    <a:pt x="18622" y="840"/>
                    <a:pt x="17831" y="1555"/>
                    <a:pt x="17744" y="1555"/>
                  </a:cubicBezTo>
                  <a:cubicBezTo>
                    <a:pt x="17710" y="1555"/>
                    <a:pt x="17589" y="1669"/>
                    <a:pt x="17480" y="1809"/>
                  </a:cubicBezTo>
                  <a:cubicBezTo>
                    <a:pt x="17371" y="1949"/>
                    <a:pt x="17115" y="2155"/>
                    <a:pt x="16912" y="2267"/>
                  </a:cubicBezTo>
                  <a:cubicBezTo>
                    <a:pt x="16710" y="2379"/>
                    <a:pt x="16528" y="2502"/>
                    <a:pt x="16507" y="2540"/>
                  </a:cubicBezTo>
                  <a:cubicBezTo>
                    <a:pt x="16486" y="2577"/>
                    <a:pt x="16346" y="2682"/>
                    <a:pt x="16192" y="2769"/>
                  </a:cubicBezTo>
                  <a:cubicBezTo>
                    <a:pt x="16039" y="2856"/>
                    <a:pt x="15707" y="3138"/>
                    <a:pt x="15461" y="3401"/>
                  </a:cubicBezTo>
                  <a:cubicBezTo>
                    <a:pt x="15215" y="3663"/>
                    <a:pt x="14982" y="3869"/>
                    <a:pt x="14938" y="3859"/>
                  </a:cubicBezTo>
                  <a:cubicBezTo>
                    <a:pt x="14894" y="3849"/>
                    <a:pt x="14873" y="3873"/>
                    <a:pt x="14893" y="3909"/>
                  </a:cubicBezTo>
                  <a:cubicBezTo>
                    <a:pt x="14913" y="3945"/>
                    <a:pt x="14900" y="3997"/>
                    <a:pt x="14865" y="4020"/>
                  </a:cubicBezTo>
                  <a:cubicBezTo>
                    <a:pt x="14830" y="4044"/>
                    <a:pt x="14737" y="4177"/>
                    <a:pt x="14657" y="4318"/>
                  </a:cubicBezTo>
                  <a:cubicBezTo>
                    <a:pt x="14493" y="4603"/>
                    <a:pt x="14206" y="4806"/>
                    <a:pt x="14111" y="4702"/>
                  </a:cubicBezTo>
                  <a:cubicBezTo>
                    <a:pt x="14072" y="4659"/>
                    <a:pt x="13971" y="4723"/>
                    <a:pt x="13813" y="4887"/>
                  </a:cubicBezTo>
                  <a:cubicBezTo>
                    <a:pt x="13404" y="5314"/>
                    <a:pt x="13144" y="5563"/>
                    <a:pt x="13105" y="5563"/>
                  </a:cubicBezTo>
                  <a:cubicBezTo>
                    <a:pt x="13084" y="5563"/>
                    <a:pt x="12877" y="5784"/>
                    <a:pt x="12643" y="6058"/>
                  </a:cubicBezTo>
                  <a:cubicBezTo>
                    <a:pt x="12232" y="6542"/>
                    <a:pt x="11947" y="6746"/>
                    <a:pt x="11682" y="6746"/>
                  </a:cubicBezTo>
                  <a:cubicBezTo>
                    <a:pt x="11601" y="6746"/>
                    <a:pt x="11513" y="6818"/>
                    <a:pt x="11445" y="6944"/>
                  </a:cubicBezTo>
                  <a:cubicBezTo>
                    <a:pt x="11382" y="7061"/>
                    <a:pt x="11307" y="7131"/>
                    <a:pt x="11260" y="7111"/>
                  </a:cubicBezTo>
                  <a:cubicBezTo>
                    <a:pt x="11216" y="7093"/>
                    <a:pt x="11116" y="7147"/>
                    <a:pt x="11041" y="7235"/>
                  </a:cubicBezTo>
                  <a:cubicBezTo>
                    <a:pt x="10965" y="7323"/>
                    <a:pt x="10872" y="7396"/>
                    <a:pt x="10838" y="7396"/>
                  </a:cubicBezTo>
                  <a:cubicBezTo>
                    <a:pt x="10781" y="7397"/>
                    <a:pt x="10243" y="8022"/>
                    <a:pt x="9876" y="8505"/>
                  </a:cubicBezTo>
                  <a:cubicBezTo>
                    <a:pt x="9716" y="8716"/>
                    <a:pt x="9614" y="8761"/>
                    <a:pt x="9331" y="8771"/>
                  </a:cubicBezTo>
                  <a:cubicBezTo>
                    <a:pt x="9252" y="8774"/>
                    <a:pt x="9214" y="8807"/>
                    <a:pt x="9235" y="8846"/>
                  </a:cubicBezTo>
                  <a:cubicBezTo>
                    <a:pt x="9285" y="8934"/>
                    <a:pt x="9019" y="9232"/>
                    <a:pt x="8926" y="9193"/>
                  </a:cubicBezTo>
                  <a:cubicBezTo>
                    <a:pt x="8830" y="9152"/>
                    <a:pt x="8362" y="9554"/>
                    <a:pt x="7914" y="10060"/>
                  </a:cubicBezTo>
                  <a:cubicBezTo>
                    <a:pt x="7690" y="10312"/>
                    <a:pt x="7479" y="10491"/>
                    <a:pt x="7368" y="10518"/>
                  </a:cubicBezTo>
                  <a:cubicBezTo>
                    <a:pt x="7269" y="10542"/>
                    <a:pt x="7139" y="10615"/>
                    <a:pt x="7081" y="10685"/>
                  </a:cubicBezTo>
                  <a:cubicBezTo>
                    <a:pt x="7023" y="10756"/>
                    <a:pt x="6938" y="10815"/>
                    <a:pt x="6890" y="10815"/>
                  </a:cubicBezTo>
                  <a:cubicBezTo>
                    <a:pt x="6838" y="10815"/>
                    <a:pt x="6819" y="10851"/>
                    <a:pt x="6839" y="10908"/>
                  </a:cubicBezTo>
                  <a:cubicBezTo>
                    <a:pt x="6878" y="11020"/>
                    <a:pt x="6818" y="11075"/>
                    <a:pt x="6598" y="11119"/>
                  </a:cubicBezTo>
                  <a:cubicBezTo>
                    <a:pt x="6510" y="11136"/>
                    <a:pt x="6408" y="11190"/>
                    <a:pt x="6373" y="11237"/>
                  </a:cubicBezTo>
                  <a:cubicBezTo>
                    <a:pt x="6337" y="11284"/>
                    <a:pt x="6204" y="11404"/>
                    <a:pt x="6074" y="11509"/>
                  </a:cubicBezTo>
                  <a:cubicBezTo>
                    <a:pt x="5803" y="11728"/>
                    <a:pt x="5452" y="12146"/>
                    <a:pt x="5360" y="12352"/>
                  </a:cubicBezTo>
                  <a:cubicBezTo>
                    <a:pt x="5325" y="12429"/>
                    <a:pt x="5235" y="12515"/>
                    <a:pt x="5163" y="12550"/>
                  </a:cubicBezTo>
                  <a:cubicBezTo>
                    <a:pt x="5092" y="12585"/>
                    <a:pt x="5023" y="12675"/>
                    <a:pt x="5006" y="12748"/>
                  </a:cubicBezTo>
                  <a:cubicBezTo>
                    <a:pt x="4982" y="12847"/>
                    <a:pt x="4955" y="12865"/>
                    <a:pt x="4905" y="12810"/>
                  </a:cubicBezTo>
                  <a:cubicBezTo>
                    <a:pt x="4854" y="12755"/>
                    <a:pt x="4805" y="12765"/>
                    <a:pt x="4719" y="12860"/>
                  </a:cubicBezTo>
                  <a:cubicBezTo>
                    <a:pt x="4656" y="12930"/>
                    <a:pt x="4580" y="12973"/>
                    <a:pt x="4550" y="12953"/>
                  </a:cubicBezTo>
                  <a:cubicBezTo>
                    <a:pt x="4521" y="12932"/>
                    <a:pt x="4432" y="12982"/>
                    <a:pt x="4353" y="13064"/>
                  </a:cubicBezTo>
                  <a:cubicBezTo>
                    <a:pt x="4275" y="13146"/>
                    <a:pt x="4029" y="13354"/>
                    <a:pt x="3802" y="13529"/>
                  </a:cubicBezTo>
                  <a:cubicBezTo>
                    <a:pt x="3576" y="13703"/>
                    <a:pt x="3310" y="13970"/>
                    <a:pt x="3212" y="14117"/>
                  </a:cubicBezTo>
                  <a:cubicBezTo>
                    <a:pt x="2878" y="14617"/>
                    <a:pt x="2540" y="14948"/>
                    <a:pt x="2408" y="14910"/>
                  </a:cubicBezTo>
                  <a:cubicBezTo>
                    <a:pt x="2195" y="14849"/>
                    <a:pt x="2022" y="14935"/>
                    <a:pt x="1266" y="15498"/>
                  </a:cubicBezTo>
                  <a:cubicBezTo>
                    <a:pt x="860" y="15801"/>
                    <a:pt x="442" y="16096"/>
                    <a:pt x="338" y="16155"/>
                  </a:cubicBezTo>
                  <a:cubicBezTo>
                    <a:pt x="212" y="16226"/>
                    <a:pt x="125" y="16350"/>
                    <a:pt x="74" y="16514"/>
                  </a:cubicBezTo>
                  <a:cubicBezTo>
                    <a:pt x="31" y="16650"/>
                    <a:pt x="-3" y="16775"/>
                    <a:pt x="0" y="16793"/>
                  </a:cubicBezTo>
                  <a:cubicBezTo>
                    <a:pt x="52" y="17064"/>
                    <a:pt x="68" y="17437"/>
                    <a:pt x="29" y="17505"/>
                  </a:cubicBezTo>
                  <a:cubicBezTo>
                    <a:pt x="-2" y="17559"/>
                    <a:pt x="15" y="17687"/>
                    <a:pt x="79" y="17834"/>
                  </a:cubicBezTo>
                  <a:cubicBezTo>
                    <a:pt x="137" y="17966"/>
                    <a:pt x="216" y="18196"/>
                    <a:pt x="254" y="18348"/>
                  </a:cubicBezTo>
                  <a:cubicBezTo>
                    <a:pt x="291" y="18500"/>
                    <a:pt x="345" y="18642"/>
                    <a:pt x="377" y="18664"/>
                  </a:cubicBezTo>
                  <a:cubicBezTo>
                    <a:pt x="409" y="18685"/>
                    <a:pt x="439" y="18790"/>
                    <a:pt x="439" y="18899"/>
                  </a:cubicBezTo>
                  <a:cubicBezTo>
                    <a:pt x="439" y="19008"/>
                    <a:pt x="525" y="19328"/>
                    <a:pt x="630" y="19605"/>
                  </a:cubicBezTo>
                  <a:cubicBezTo>
                    <a:pt x="736" y="19883"/>
                    <a:pt x="817" y="20127"/>
                    <a:pt x="810" y="20150"/>
                  </a:cubicBezTo>
                  <a:cubicBezTo>
                    <a:pt x="804" y="20174"/>
                    <a:pt x="835" y="20230"/>
                    <a:pt x="883" y="20274"/>
                  </a:cubicBezTo>
                  <a:cubicBezTo>
                    <a:pt x="932" y="20318"/>
                    <a:pt x="973" y="20398"/>
                    <a:pt x="973" y="20454"/>
                  </a:cubicBezTo>
                  <a:cubicBezTo>
                    <a:pt x="973" y="20510"/>
                    <a:pt x="1035" y="20678"/>
                    <a:pt x="1114" y="20826"/>
                  </a:cubicBezTo>
                  <a:cubicBezTo>
                    <a:pt x="1255" y="21091"/>
                    <a:pt x="1271" y="21131"/>
                    <a:pt x="1271" y="21259"/>
                  </a:cubicBezTo>
                  <a:cubicBezTo>
                    <a:pt x="1271" y="21295"/>
                    <a:pt x="1304" y="21325"/>
                    <a:pt x="1345" y="21327"/>
                  </a:cubicBezTo>
                  <a:cubicBezTo>
                    <a:pt x="1386" y="21329"/>
                    <a:pt x="1512" y="21400"/>
                    <a:pt x="1626" y="21482"/>
                  </a:cubicBezTo>
                  <a:cubicBezTo>
                    <a:pt x="1722" y="21552"/>
                    <a:pt x="1779" y="21587"/>
                    <a:pt x="1828" y="21594"/>
                  </a:cubicBezTo>
                  <a:cubicBezTo>
                    <a:pt x="1877" y="21600"/>
                    <a:pt x="1921" y="21573"/>
                    <a:pt x="1997" y="21526"/>
                  </a:cubicBezTo>
                  <a:cubicBezTo>
                    <a:pt x="2086" y="21469"/>
                    <a:pt x="2146" y="21408"/>
                    <a:pt x="2132" y="21383"/>
                  </a:cubicBezTo>
                  <a:cubicBezTo>
                    <a:pt x="2118" y="21358"/>
                    <a:pt x="2372" y="21127"/>
                    <a:pt x="2700" y="20869"/>
                  </a:cubicBezTo>
                  <a:cubicBezTo>
                    <a:pt x="3028" y="20611"/>
                    <a:pt x="3370" y="20299"/>
                    <a:pt x="3459" y="20175"/>
                  </a:cubicBezTo>
                  <a:cubicBezTo>
                    <a:pt x="3568" y="20026"/>
                    <a:pt x="3646" y="19974"/>
                    <a:pt x="3690" y="20014"/>
                  </a:cubicBezTo>
                  <a:cubicBezTo>
                    <a:pt x="3735" y="20055"/>
                    <a:pt x="3815" y="19982"/>
                    <a:pt x="3937" y="19791"/>
                  </a:cubicBezTo>
                  <a:cubicBezTo>
                    <a:pt x="4077" y="19573"/>
                    <a:pt x="4253" y="19425"/>
                    <a:pt x="4708" y="19159"/>
                  </a:cubicBezTo>
                  <a:cubicBezTo>
                    <a:pt x="5032" y="18970"/>
                    <a:pt x="5374" y="18737"/>
                    <a:pt x="5473" y="18639"/>
                  </a:cubicBezTo>
                  <a:cubicBezTo>
                    <a:pt x="5571" y="18541"/>
                    <a:pt x="5763" y="18384"/>
                    <a:pt x="5894" y="18292"/>
                  </a:cubicBezTo>
                  <a:cubicBezTo>
                    <a:pt x="6026" y="18200"/>
                    <a:pt x="6274" y="17979"/>
                    <a:pt x="6451" y="17803"/>
                  </a:cubicBezTo>
                  <a:cubicBezTo>
                    <a:pt x="6629" y="17626"/>
                    <a:pt x="6914" y="17410"/>
                    <a:pt x="7081" y="17320"/>
                  </a:cubicBezTo>
                  <a:cubicBezTo>
                    <a:pt x="7248" y="17229"/>
                    <a:pt x="7379" y="17127"/>
                    <a:pt x="7374" y="17090"/>
                  </a:cubicBezTo>
                  <a:cubicBezTo>
                    <a:pt x="7358" y="16983"/>
                    <a:pt x="7478" y="16862"/>
                    <a:pt x="7565" y="16898"/>
                  </a:cubicBezTo>
                  <a:cubicBezTo>
                    <a:pt x="7609" y="16917"/>
                    <a:pt x="7708" y="16865"/>
                    <a:pt x="7784" y="16781"/>
                  </a:cubicBezTo>
                  <a:cubicBezTo>
                    <a:pt x="7861" y="16697"/>
                    <a:pt x="7941" y="16626"/>
                    <a:pt x="7964" y="16626"/>
                  </a:cubicBezTo>
                  <a:cubicBezTo>
                    <a:pt x="7987" y="16626"/>
                    <a:pt x="8191" y="16433"/>
                    <a:pt x="8420" y="16198"/>
                  </a:cubicBezTo>
                  <a:cubicBezTo>
                    <a:pt x="8941" y="15663"/>
                    <a:pt x="9669" y="14986"/>
                    <a:pt x="9725" y="14984"/>
                  </a:cubicBezTo>
                  <a:cubicBezTo>
                    <a:pt x="9800" y="14982"/>
                    <a:pt x="10248" y="14625"/>
                    <a:pt x="10236" y="14575"/>
                  </a:cubicBezTo>
                  <a:cubicBezTo>
                    <a:pt x="10230" y="14549"/>
                    <a:pt x="10259" y="14528"/>
                    <a:pt x="10304" y="14532"/>
                  </a:cubicBezTo>
                  <a:cubicBezTo>
                    <a:pt x="10348" y="14537"/>
                    <a:pt x="10607" y="14310"/>
                    <a:pt x="10877" y="14024"/>
                  </a:cubicBezTo>
                  <a:cubicBezTo>
                    <a:pt x="11148" y="13739"/>
                    <a:pt x="11440" y="13486"/>
                    <a:pt x="11524" y="13467"/>
                  </a:cubicBezTo>
                  <a:cubicBezTo>
                    <a:pt x="11609" y="13447"/>
                    <a:pt x="11746" y="13401"/>
                    <a:pt x="11828" y="13361"/>
                  </a:cubicBezTo>
                  <a:cubicBezTo>
                    <a:pt x="11910" y="13321"/>
                    <a:pt x="11991" y="13284"/>
                    <a:pt x="12008" y="13281"/>
                  </a:cubicBezTo>
                  <a:cubicBezTo>
                    <a:pt x="12024" y="13277"/>
                    <a:pt x="12158" y="13179"/>
                    <a:pt x="12306" y="13064"/>
                  </a:cubicBezTo>
                  <a:cubicBezTo>
                    <a:pt x="12863" y="12631"/>
                    <a:pt x="13138" y="12376"/>
                    <a:pt x="13110" y="12327"/>
                  </a:cubicBezTo>
                  <a:cubicBezTo>
                    <a:pt x="13094" y="12299"/>
                    <a:pt x="13208" y="12146"/>
                    <a:pt x="13363" y="11980"/>
                  </a:cubicBezTo>
                  <a:cubicBezTo>
                    <a:pt x="13518" y="11814"/>
                    <a:pt x="13693" y="11600"/>
                    <a:pt x="13751" y="11509"/>
                  </a:cubicBezTo>
                  <a:cubicBezTo>
                    <a:pt x="13809" y="11418"/>
                    <a:pt x="13984" y="11281"/>
                    <a:pt x="14139" y="11206"/>
                  </a:cubicBezTo>
                  <a:cubicBezTo>
                    <a:pt x="14295" y="11130"/>
                    <a:pt x="14485" y="11000"/>
                    <a:pt x="14567" y="10915"/>
                  </a:cubicBezTo>
                  <a:cubicBezTo>
                    <a:pt x="14649" y="10830"/>
                    <a:pt x="14812" y="10720"/>
                    <a:pt x="14927" y="10667"/>
                  </a:cubicBezTo>
                  <a:cubicBezTo>
                    <a:pt x="15206" y="10538"/>
                    <a:pt x="16361" y="9430"/>
                    <a:pt x="16361" y="9292"/>
                  </a:cubicBezTo>
                  <a:cubicBezTo>
                    <a:pt x="16361" y="9262"/>
                    <a:pt x="16589" y="9119"/>
                    <a:pt x="16867" y="8970"/>
                  </a:cubicBezTo>
                  <a:cubicBezTo>
                    <a:pt x="17145" y="8820"/>
                    <a:pt x="17355" y="8675"/>
                    <a:pt x="17340" y="8647"/>
                  </a:cubicBezTo>
                  <a:cubicBezTo>
                    <a:pt x="17294" y="8566"/>
                    <a:pt x="17560" y="8241"/>
                    <a:pt x="17643" y="8276"/>
                  </a:cubicBezTo>
                  <a:cubicBezTo>
                    <a:pt x="17685" y="8293"/>
                    <a:pt x="17780" y="8243"/>
                    <a:pt x="17857" y="8164"/>
                  </a:cubicBezTo>
                  <a:cubicBezTo>
                    <a:pt x="17934" y="8086"/>
                    <a:pt x="18013" y="8022"/>
                    <a:pt x="18037" y="8022"/>
                  </a:cubicBezTo>
                  <a:cubicBezTo>
                    <a:pt x="18061" y="8022"/>
                    <a:pt x="18114" y="7986"/>
                    <a:pt x="18155" y="7941"/>
                  </a:cubicBezTo>
                  <a:cubicBezTo>
                    <a:pt x="18196" y="7896"/>
                    <a:pt x="18282" y="7861"/>
                    <a:pt x="18341" y="7861"/>
                  </a:cubicBezTo>
                  <a:cubicBezTo>
                    <a:pt x="18400" y="7861"/>
                    <a:pt x="18448" y="7817"/>
                    <a:pt x="18448" y="7768"/>
                  </a:cubicBezTo>
                  <a:cubicBezTo>
                    <a:pt x="18448" y="7719"/>
                    <a:pt x="18611" y="7484"/>
                    <a:pt x="18813" y="7241"/>
                  </a:cubicBezTo>
                  <a:cubicBezTo>
                    <a:pt x="19073" y="6929"/>
                    <a:pt x="19214" y="6810"/>
                    <a:pt x="19291" y="6832"/>
                  </a:cubicBezTo>
                  <a:cubicBezTo>
                    <a:pt x="19358" y="6852"/>
                    <a:pt x="19460" y="6790"/>
                    <a:pt x="19561" y="6678"/>
                  </a:cubicBezTo>
                  <a:cubicBezTo>
                    <a:pt x="19702" y="6522"/>
                    <a:pt x="20347" y="5993"/>
                    <a:pt x="21350" y="5209"/>
                  </a:cubicBezTo>
                  <a:lnTo>
                    <a:pt x="21597" y="5017"/>
                  </a:lnTo>
                  <a:lnTo>
                    <a:pt x="21496" y="4776"/>
                  </a:lnTo>
                  <a:cubicBezTo>
                    <a:pt x="20918" y="3487"/>
                    <a:pt x="20529" y="2590"/>
                    <a:pt x="20455" y="2372"/>
                  </a:cubicBezTo>
                  <a:cubicBezTo>
                    <a:pt x="20306" y="1928"/>
                    <a:pt x="20112" y="1403"/>
                    <a:pt x="19972" y="1059"/>
                  </a:cubicBezTo>
                  <a:cubicBezTo>
                    <a:pt x="19898" y="879"/>
                    <a:pt x="19774" y="567"/>
                    <a:pt x="19696" y="365"/>
                  </a:cubicBezTo>
                  <a:lnTo>
                    <a:pt x="19550" y="0"/>
                  </a:lnTo>
                  <a:close/>
                </a:path>
              </a:pathLst>
            </a:custGeom>
            <a:ln w="12700" cap="flat">
              <a:noFill/>
              <a:miter lim="400000"/>
            </a:ln>
            <a:effectLst/>
          </p:spPr>
        </p:pic>
      </p:grpSp>
      <p:sp>
        <p:nvSpPr>
          <p:cNvPr id="242" name="Device Selection"/>
          <p:cNvSpPr txBox="1"/>
          <p:nvPr/>
        </p:nvSpPr>
        <p:spPr>
          <a:xfrm>
            <a:off x="14727905" y="11206741"/>
            <a:ext cx="5216551" cy="895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4">
                    <a:hueOff val="481991"/>
                    <a:satOff val="11971"/>
                    <a:lumOff val="19007"/>
                  </a:schemeClr>
                </a:solidFill>
              </a:defRPr>
            </a:lvl1pPr>
          </a:lstStyle>
          <a:p>
            <a:r>
              <a:t>Device Selection</a:t>
            </a:r>
          </a:p>
        </p:txBody>
      </p:sp>
      <p:pic>
        <p:nvPicPr>
          <p:cNvPr id="5" name="Audio 4">
            <a:hlinkClick r:id="" action="ppaction://media"/>
            <a:extLst>
              <a:ext uri="{FF2B5EF4-FFF2-40B4-BE49-F238E27FC236}">
                <a16:creationId xmlns:a16="http://schemas.microsoft.com/office/drawing/2014/main" id="{E467242F-9120-8E4C-9B08-DB5027E4B0C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418800" y="12750800"/>
            <a:ext cx="812800" cy="812800"/>
          </a:xfrm>
          <a:prstGeom prst="rect">
            <a:avLst/>
          </a:prstGeom>
        </p:spPr>
      </p:pic>
    </p:spTree>
  </p:cSld>
  <p:clrMapOvr>
    <a:masterClrMapping/>
  </p:clrMapOvr>
  <p:transition spd="med" advTm="96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Potential Causes of RTAD"/>
          <p:cNvSpPr txBox="1">
            <a:spLocks noGrp="1"/>
          </p:cNvSpPr>
          <p:nvPr>
            <p:ph type="title"/>
          </p:nvPr>
        </p:nvSpPr>
        <p:spPr>
          <a:prstGeom prst="rect">
            <a:avLst/>
          </a:prstGeom>
        </p:spPr>
        <p:txBody>
          <a:bodyPr/>
          <a:lstStyle/>
          <a:p>
            <a:pPr>
              <a:defRPr>
                <a:effectLst/>
              </a:defRPr>
            </a:pPr>
            <a:r>
              <a:t>Potential Causes of RTAD</a:t>
            </a:r>
          </a:p>
        </p:txBody>
      </p:sp>
      <p:sp>
        <p:nvSpPr>
          <p:cNvPr id="247" name="Iatrogenic Injury to Ascending/Arch of the Aorta - Early…"/>
          <p:cNvSpPr txBox="1">
            <a:spLocks noGrp="1"/>
          </p:cNvSpPr>
          <p:nvPr>
            <p:ph type="body" idx="1"/>
          </p:nvPr>
        </p:nvSpPr>
        <p:spPr>
          <a:xfrm>
            <a:off x="1155012" y="3479543"/>
            <a:ext cx="18567842" cy="9245601"/>
          </a:xfrm>
          <a:prstGeom prst="rect">
            <a:avLst/>
          </a:prstGeom>
        </p:spPr>
        <p:txBody>
          <a:bodyPr/>
          <a:lstStyle/>
          <a:p>
            <a:pPr marL="246184" indent="-246184" defTabSz="462280">
              <a:spcBef>
                <a:spcPts val="1500"/>
              </a:spcBef>
              <a:defRPr sz="3640">
                <a:solidFill>
                  <a:schemeClr val="accent4">
                    <a:hueOff val="481991"/>
                    <a:satOff val="11971"/>
                    <a:lumOff val="19007"/>
                  </a:schemeClr>
                </a:solidFill>
                <a:effectLst/>
              </a:defRPr>
            </a:pPr>
            <a:r>
              <a:t>Iatrogenic Injury to Ascending/Arch of the Aorta - Early</a:t>
            </a:r>
          </a:p>
          <a:p>
            <a:pPr marL="601784" lvl="1" indent="-246184" defTabSz="462280">
              <a:spcBef>
                <a:spcPts val="1500"/>
              </a:spcBef>
              <a:defRPr sz="2856">
                <a:effectLst/>
              </a:defRPr>
            </a:pPr>
            <a:r>
              <a:t>Device Related</a:t>
            </a:r>
          </a:p>
          <a:p>
            <a:pPr marL="957384" lvl="2" indent="-246184" defTabSz="462280">
              <a:spcBef>
                <a:spcPts val="1500"/>
              </a:spcBef>
              <a:defRPr sz="2856">
                <a:effectLst/>
              </a:defRPr>
            </a:pPr>
            <a:r>
              <a:t>Device configuration</a:t>
            </a:r>
          </a:p>
          <a:p>
            <a:pPr marL="957384" lvl="2" indent="-246184" defTabSz="462280">
              <a:spcBef>
                <a:spcPts val="1500"/>
              </a:spcBef>
              <a:defRPr sz="2856">
                <a:effectLst/>
              </a:defRPr>
            </a:pPr>
            <a:r>
              <a:t>Device implantation technique</a:t>
            </a:r>
          </a:p>
          <a:p>
            <a:pPr marL="601784" lvl="1" indent="-246184" defTabSz="462280">
              <a:spcBef>
                <a:spcPts val="1500"/>
              </a:spcBef>
              <a:defRPr sz="2856">
                <a:effectLst/>
              </a:defRPr>
            </a:pPr>
            <a:r>
              <a:t>Procedure Related</a:t>
            </a:r>
          </a:p>
          <a:p>
            <a:pPr marL="957384" lvl="2" indent="-246184" defTabSz="462280">
              <a:spcBef>
                <a:spcPts val="1500"/>
              </a:spcBef>
              <a:defRPr sz="2856">
                <a:effectLst/>
              </a:defRPr>
            </a:pPr>
            <a:r>
              <a:t>Zone of implantation</a:t>
            </a:r>
          </a:p>
          <a:p>
            <a:pPr marL="957384" lvl="2" indent="-246184" defTabSz="462280">
              <a:spcBef>
                <a:spcPts val="1500"/>
              </a:spcBef>
              <a:defRPr sz="2856">
                <a:effectLst/>
              </a:defRPr>
            </a:pPr>
            <a:r>
              <a:t>Oversizing</a:t>
            </a:r>
          </a:p>
          <a:p>
            <a:pPr marL="957384" lvl="2" indent="-246184" defTabSz="462280">
              <a:spcBef>
                <a:spcPts val="1500"/>
              </a:spcBef>
              <a:defRPr sz="2856">
                <a:effectLst/>
              </a:defRPr>
            </a:pPr>
            <a:r>
              <a:t>Ballooning at proximal attachment site </a:t>
            </a:r>
          </a:p>
          <a:p>
            <a:pPr marL="601784" lvl="1" indent="-246184" defTabSz="462280">
              <a:spcBef>
                <a:spcPts val="1500"/>
              </a:spcBef>
              <a:defRPr sz="2856">
                <a:effectLst/>
              </a:defRPr>
            </a:pPr>
            <a:endParaRPr/>
          </a:p>
          <a:p>
            <a:pPr marL="246184" indent="-246184" defTabSz="462280">
              <a:spcBef>
                <a:spcPts val="1500"/>
              </a:spcBef>
              <a:defRPr sz="3640">
                <a:solidFill>
                  <a:schemeClr val="accent4">
                    <a:hueOff val="481991"/>
                    <a:satOff val="11971"/>
                    <a:lumOff val="19007"/>
                  </a:schemeClr>
                </a:solidFill>
                <a:effectLst/>
              </a:defRPr>
            </a:pPr>
            <a:r>
              <a:t>Progression of Disease - Late</a:t>
            </a:r>
          </a:p>
          <a:p>
            <a:pPr marL="601784" lvl="1" indent="-246184" defTabSz="462280">
              <a:spcBef>
                <a:spcPts val="1500"/>
              </a:spcBef>
              <a:defRPr sz="2856">
                <a:effectLst/>
              </a:defRPr>
            </a:pPr>
            <a:r>
              <a:t>Alterations in Aortic wall stress</a:t>
            </a:r>
          </a:p>
          <a:p>
            <a:pPr marL="601784" lvl="1" indent="-246184" defTabSz="462280">
              <a:spcBef>
                <a:spcPts val="1500"/>
              </a:spcBef>
              <a:defRPr sz="2856">
                <a:effectLst/>
              </a:defRPr>
            </a:pPr>
            <a:r>
              <a:t>Natural History</a:t>
            </a:r>
          </a:p>
          <a:p>
            <a:pPr marL="601784" lvl="1" indent="-246184" defTabSz="462280">
              <a:spcBef>
                <a:spcPts val="1500"/>
              </a:spcBef>
              <a:defRPr sz="2856">
                <a:effectLst/>
              </a:defRPr>
            </a:pPr>
            <a:r>
              <a:t>More often delayed presentation</a:t>
            </a:r>
          </a:p>
        </p:txBody>
      </p:sp>
      <p:sp>
        <p:nvSpPr>
          <p:cNvPr id="24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rPr/>
              <a:t>4</a:t>
            </a:fld>
            <a:endParaRPr/>
          </a:p>
        </p:txBody>
      </p:sp>
      <p:pic>
        <p:nvPicPr>
          <p:cNvPr id="4" name="Audio 3">
            <a:hlinkClick r:id="" action="ppaction://media"/>
            <a:extLst>
              <a:ext uri="{FF2B5EF4-FFF2-40B4-BE49-F238E27FC236}">
                <a16:creationId xmlns:a16="http://schemas.microsoft.com/office/drawing/2014/main" id="{AB438AE1-6273-FF4A-92B3-426B8CBF30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418800" y="12750800"/>
            <a:ext cx="812800" cy="812800"/>
          </a:xfrm>
          <a:prstGeom prst="rect">
            <a:avLst/>
          </a:prstGeom>
        </p:spPr>
      </p:pic>
    </p:spTree>
  </p:cSld>
  <p:clrMapOvr>
    <a:masterClrMapping/>
  </p:clrMapOvr>
  <p:transition spd="med" advTm="342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etrospective analysis involving -…"/>
          <p:cNvSpPr txBox="1">
            <a:spLocks noGrp="1"/>
          </p:cNvSpPr>
          <p:nvPr>
            <p:ph type="body" idx="1"/>
          </p:nvPr>
        </p:nvSpPr>
        <p:spPr>
          <a:xfrm>
            <a:off x="1147053" y="5072459"/>
            <a:ext cx="20055735" cy="8787245"/>
          </a:xfrm>
          <a:prstGeom prst="rect">
            <a:avLst/>
          </a:prstGeom>
        </p:spPr>
        <p:txBody>
          <a:bodyPr/>
          <a:lstStyle/>
          <a:p>
            <a:pPr>
              <a:defRPr>
                <a:effectLst/>
              </a:defRPr>
            </a:pPr>
            <a:r>
              <a:t>Retrospective analysis involving - </a:t>
            </a:r>
          </a:p>
          <a:p>
            <a:pPr lvl="1">
              <a:defRPr>
                <a:effectLst/>
              </a:defRPr>
            </a:pPr>
            <a:r>
              <a:t>MOTHER Registry</a:t>
            </a:r>
          </a:p>
          <a:p>
            <a:pPr lvl="2">
              <a:defRPr>
                <a:effectLst/>
              </a:defRPr>
            </a:pPr>
            <a:r>
              <a:t>Prospective trials at St. George’s Hospital</a:t>
            </a:r>
          </a:p>
          <a:p>
            <a:pPr lvl="2">
              <a:defRPr>
                <a:effectLst/>
              </a:defRPr>
            </a:pPr>
            <a:r>
              <a:t>5 Trial (1010 pts)</a:t>
            </a:r>
          </a:p>
          <a:p>
            <a:pPr lvl="2">
              <a:defRPr>
                <a:effectLst/>
              </a:defRPr>
            </a:pPr>
            <a:r>
              <a:t>RTAD: 16 pts (1.6%)</a:t>
            </a:r>
          </a:p>
          <a:p>
            <a:pPr lvl="1">
              <a:defRPr>
                <a:effectLst/>
              </a:defRPr>
            </a:pPr>
            <a:r>
              <a:t>Pooled Systemic Review</a:t>
            </a:r>
          </a:p>
          <a:p>
            <a:pPr lvl="2">
              <a:defRPr>
                <a:effectLst/>
              </a:defRPr>
            </a:pPr>
            <a:r>
              <a:t>51 reports (8884 pts)</a:t>
            </a:r>
          </a:p>
          <a:p>
            <a:pPr lvl="2">
              <a:defRPr>
                <a:effectLst/>
              </a:defRPr>
            </a:pPr>
            <a:r>
              <a:t>162 pts with RTAD (1.8%)</a:t>
            </a:r>
          </a:p>
        </p:txBody>
      </p:sp>
      <p:sp>
        <p:nvSpPr>
          <p:cNvPr id="25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5</a:t>
            </a:fld>
            <a:endParaRPr/>
          </a:p>
        </p:txBody>
      </p:sp>
      <p:pic>
        <p:nvPicPr>
          <p:cNvPr id="254" name="Picture 3" descr="Picture 3"/>
          <p:cNvPicPr>
            <a:picLocks noChangeAspect="1"/>
          </p:cNvPicPr>
          <p:nvPr/>
        </p:nvPicPr>
        <p:blipFill>
          <a:blip r:embed="rId5"/>
          <a:stretch>
            <a:fillRect/>
          </a:stretch>
        </p:blipFill>
        <p:spPr>
          <a:xfrm>
            <a:off x="4082615" y="1508661"/>
            <a:ext cx="14184611" cy="3452137"/>
          </a:xfrm>
          <a:prstGeom prst="rect">
            <a:avLst/>
          </a:prstGeom>
          <a:ln w="12700">
            <a:miter lim="400000"/>
          </a:ln>
        </p:spPr>
      </p:pic>
      <p:pic>
        <p:nvPicPr>
          <p:cNvPr id="255" name="Screen Shot 2021-12-08 at 9.37.21 PM.png" descr="Screen Shot 2021-12-08 at 9.37.21 PM.png"/>
          <p:cNvPicPr>
            <a:picLocks noChangeAspect="1"/>
          </p:cNvPicPr>
          <p:nvPr/>
        </p:nvPicPr>
        <p:blipFill>
          <a:blip r:embed="rId6"/>
          <a:stretch>
            <a:fillRect/>
          </a:stretch>
        </p:blipFill>
        <p:spPr>
          <a:xfrm>
            <a:off x="5165777" y="1925819"/>
            <a:ext cx="11541344" cy="2233325"/>
          </a:xfrm>
          <a:prstGeom prst="rect">
            <a:avLst/>
          </a:prstGeom>
          <a:ln w="12700">
            <a:miter lim="400000"/>
          </a:ln>
        </p:spPr>
      </p:pic>
      <p:pic>
        <p:nvPicPr>
          <p:cNvPr id="256" name="Image" descr="Image"/>
          <p:cNvPicPr>
            <a:picLocks noChangeAspect="1"/>
          </p:cNvPicPr>
          <p:nvPr/>
        </p:nvPicPr>
        <p:blipFill>
          <a:blip r:embed="rId7"/>
          <a:stretch>
            <a:fillRect/>
          </a:stretch>
        </p:blipFill>
        <p:spPr>
          <a:xfrm>
            <a:off x="22286318" y="9706933"/>
            <a:ext cx="2032001" cy="2819401"/>
          </a:xfrm>
          <a:prstGeom prst="rect">
            <a:avLst/>
          </a:prstGeom>
          <a:ln w="12700">
            <a:miter lim="400000"/>
          </a:ln>
        </p:spPr>
      </p:pic>
      <p:sp>
        <p:nvSpPr>
          <p:cNvPr id="257" name="Jan 2014"/>
          <p:cNvSpPr txBox="1"/>
          <p:nvPr/>
        </p:nvSpPr>
        <p:spPr>
          <a:xfrm>
            <a:off x="22450974" y="12436790"/>
            <a:ext cx="1702690"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chemeClr val="accent1">
                    <a:hueOff val="-372297"/>
                    <a:satOff val="10436"/>
                    <a:lumOff val="13831"/>
                  </a:schemeClr>
                </a:solidFill>
              </a:defRPr>
            </a:lvl1pPr>
          </a:lstStyle>
          <a:p>
            <a:r>
              <a:t>Jan 2014</a:t>
            </a:r>
          </a:p>
        </p:txBody>
      </p:sp>
      <p:pic>
        <p:nvPicPr>
          <p:cNvPr id="3" name="Audio 2">
            <a:hlinkClick r:id="" action="ppaction://media"/>
            <a:extLst>
              <a:ext uri="{FF2B5EF4-FFF2-40B4-BE49-F238E27FC236}">
                <a16:creationId xmlns:a16="http://schemas.microsoft.com/office/drawing/2014/main" id="{CA97440B-41CA-9443-8B44-48AA60B7A8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418800" y="12750800"/>
            <a:ext cx="812800" cy="812800"/>
          </a:xfrm>
          <a:prstGeom prst="rect">
            <a:avLst/>
          </a:prstGeom>
        </p:spPr>
      </p:pic>
    </p:spTree>
  </p:cSld>
  <p:clrMapOvr>
    <a:masterClrMapping/>
  </p:clrMapOvr>
  <p:transition spd="med" advTm="261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Pooled Analysis"/>
          <p:cNvSpPr txBox="1">
            <a:spLocks noGrp="1"/>
          </p:cNvSpPr>
          <p:nvPr>
            <p:ph type="title"/>
          </p:nvPr>
        </p:nvSpPr>
        <p:spPr>
          <a:prstGeom prst="rect">
            <a:avLst/>
          </a:prstGeom>
        </p:spPr>
        <p:txBody>
          <a:bodyPr/>
          <a:lstStyle/>
          <a:p>
            <a:pPr>
              <a:defRPr>
                <a:effectLst/>
              </a:defRPr>
            </a:pPr>
            <a:r>
              <a:t>Pooled Analysis </a:t>
            </a:r>
          </a:p>
        </p:txBody>
      </p:sp>
      <p:sp>
        <p:nvSpPr>
          <p:cNvPr id="262" name="Incidence of RTAD: 1.7% (168/9894)…"/>
          <p:cNvSpPr txBox="1">
            <a:spLocks noGrp="1"/>
          </p:cNvSpPr>
          <p:nvPr>
            <p:ph type="body" idx="1"/>
          </p:nvPr>
        </p:nvSpPr>
        <p:spPr>
          <a:xfrm>
            <a:off x="1282221" y="3984697"/>
            <a:ext cx="20055735" cy="7583594"/>
          </a:xfrm>
          <a:prstGeom prst="rect">
            <a:avLst/>
          </a:prstGeom>
        </p:spPr>
        <p:txBody>
          <a:bodyPr/>
          <a:lstStyle/>
          <a:p>
            <a:pPr marL="430823" indent="-430823" defTabSz="808990">
              <a:spcBef>
                <a:spcPts val="2700"/>
              </a:spcBef>
              <a:defRPr sz="3528">
                <a:effectLst/>
              </a:defRPr>
            </a:pPr>
            <a:r>
              <a:t>Incidence of RTAD: 1.7% (168/9894)</a:t>
            </a:r>
          </a:p>
          <a:p>
            <a:pPr marL="430823" indent="-430823" defTabSz="808990">
              <a:spcBef>
                <a:spcPts val="2700"/>
              </a:spcBef>
              <a:defRPr sz="3528">
                <a:effectLst/>
              </a:defRPr>
            </a:pPr>
            <a:r>
              <a:t>Associated 30-d Mortality: 33.6%</a:t>
            </a:r>
          </a:p>
          <a:p>
            <a:pPr marL="1053123" lvl="1" indent="-430823" defTabSz="808990">
              <a:spcBef>
                <a:spcPts val="2700"/>
              </a:spcBef>
              <a:defRPr sz="3528">
                <a:effectLst/>
              </a:defRPr>
            </a:pPr>
            <a:r>
              <a:t>Frequency of Occurrence</a:t>
            </a:r>
          </a:p>
          <a:p>
            <a:pPr marL="1675423" lvl="2" indent="-430823" defTabSz="808990">
              <a:spcBef>
                <a:spcPts val="500"/>
              </a:spcBef>
              <a:defRPr sz="3528">
                <a:effectLst/>
              </a:defRPr>
            </a:pPr>
            <a:r>
              <a:t>Intra-Op: 21%</a:t>
            </a:r>
          </a:p>
          <a:p>
            <a:pPr marL="1675423" lvl="2" indent="-430823" defTabSz="808990">
              <a:spcBef>
                <a:spcPts val="500"/>
              </a:spcBef>
              <a:defRPr sz="3528">
                <a:effectLst/>
              </a:defRPr>
            </a:pPr>
            <a:r>
              <a:t>&lt; 30d: 50%</a:t>
            </a:r>
          </a:p>
          <a:p>
            <a:pPr marL="1675423" lvl="2" indent="-430823" defTabSz="808990">
              <a:spcBef>
                <a:spcPts val="500"/>
              </a:spcBef>
              <a:defRPr sz="3528">
                <a:effectLst/>
              </a:defRPr>
            </a:pPr>
            <a:r>
              <a:t>&gt;30 d: 29%</a:t>
            </a:r>
          </a:p>
          <a:p>
            <a:pPr marL="430823" indent="-430823" defTabSz="808990">
              <a:spcBef>
                <a:spcPts val="2700"/>
              </a:spcBef>
              <a:defRPr sz="3528">
                <a:solidFill>
                  <a:schemeClr val="accent4">
                    <a:hueOff val="481991"/>
                    <a:satOff val="11971"/>
                    <a:lumOff val="19007"/>
                  </a:schemeClr>
                </a:solidFill>
                <a:effectLst/>
              </a:defRPr>
            </a:pPr>
            <a:r>
              <a:t>Higher for AD &gt;CD &gt; TAA</a:t>
            </a:r>
          </a:p>
          <a:p>
            <a:pPr marL="430823" indent="-430823" defTabSz="808990">
              <a:spcBef>
                <a:spcPts val="2700"/>
              </a:spcBef>
              <a:defRPr sz="3528">
                <a:solidFill>
                  <a:schemeClr val="accent4">
                    <a:hueOff val="481991"/>
                    <a:satOff val="11971"/>
                    <a:lumOff val="19007"/>
                  </a:schemeClr>
                </a:solidFill>
                <a:effectLst/>
              </a:defRPr>
            </a:pPr>
            <a:r>
              <a:t>Not associated with Proximal Configuration </a:t>
            </a:r>
          </a:p>
          <a:p>
            <a:pPr marL="1053123" lvl="1" indent="-430823" defTabSz="808990">
              <a:spcBef>
                <a:spcPts val="2700"/>
              </a:spcBef>
              <a:defRPr sz="3528">
                <a:effectLst/>
              </a:defRPr>
            </a:pPr>
            <a:r>
              <a:t>BS:NBS - 2.8% vs 1.9% p=.13 NS</a:t>
            </a:r>
          </a:p>
        </p:txBody>
      </p:sp>
      <p:sp>
        <p:nvSpPr>
          <p:cNvPr id="26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6</a:t>
            </a:fld>
            <a:endParaRPr/>
          </a:p>
        </p:txBody>
      </p:sp>
      <p:grpSp>
        <p:nvGrpSpPr>
          <p:cNvPr id="272" name="Group"/>
          <p:cNvGrpSpPr/>
          <p:nvPr/>
        </p:nvGrpSpPr>
        <p:grpSpPr>
          <a:xfrm>
            <a:off x="12801607" y="4651863"/>
            <a:ext cx="10656036" cy="7996431"/>
            <a:chOff x="0" y="0"/>
            <a:chExt cx="10656034" cy="7996429"/>
          </a:xfrm>
        </p:grpSpPr>
        <p:pic>
          <p:nvPicPr>
            <p:cNvPr id="264" name="Screen Shot 2021-12-08 at 9.41.46 PM.png" descr="Screen Shot 2021-12-08 at 9.41.46 PM.png"/>
            <p:cNvPicPr>
              <a:picLocks noChangeAspect="1"/>
            </p:cNvPicPr>
            <p:nvPr/>
          </p:nvPicPr>
          <p:blipFill>
            <a:blip r:embed="rId5"/>
            <a:srcRect/>
            <a:stretch>
              <a:fillRect/>
            </a:stretch>
          </p:blipFill>
          <p:spPr>
            <a:xfrm>
              <a:off x="0" y="0"/>
              <a:ext cx="10656035" cy="7996430"/>
            </a:xfrm>
            <a:prstGeom prst="rect">
              <a:avLst/>
            </a:prstGeom>
            <a:ln w="12700" cap="flat">
              <a:noFill/>
              <a:miter lim="400000"/>
            </a:ln>
            <a:effectLst/>
          </p:spPr>
        </p:pic>
        <p:sp>
          <p:nvSpPr>
            <p:cNvPr id="265" name="Rectangle"/>
            <p:cNvSpPr/>
            <p:nvPr/>
          </p:nvSpPr>
          <p:spPr>
            <a:xfrm>
              <a:off x="1995654" y="2609236"/>
              <a:ext cx="745932" cy="3819695"/>
            </a:xfrm>
            <a:prstGeom prst="rect">
              <a:avLst/>
            </a:prstGeom>
            <a:solidFill>
              <a:schemeClr val="accent5"/>
            </a:solidFill>
            <a:ln w="12700" cap="flat">
              <a:noFill/>
              <a:miter lim="400000"/>
            </a:ln>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sp>
          <p:nvSpPr>
            <p:cNvPr id="266" name="Rectangle"/>
            <p:cNvSpPr/>
            <p:nvPr/>
          </p:nvSpPr>
          <p:spPr>
            <a:xfrm>
              <a:off x="2754450" y="607260"/>
              <a:ext cx="1329834" cy="5836651"/>
            </a:xfrm>
            <a:prstGeom prst="rect">
              <a:avLst/>
            </a:prstGeom>
            <a:solidFill>
              <a:schemeClr val="accent4"/>
            </a:solidFill>
            <a:ln w="12700" cap="flat">
              <a:noFill/>
              <a:miter lim="400000"/>
            </a:ln>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sp>
          <p:nvSpPr>
            <p:cNvPr id="267" name="Rectangle"/>
            <p:cNvSpPr/>
            <p:nvPr/>
          </p:nvSpPr>
          <p:spPr>
            <a:xfrm>
              <a:off x="4097148" y="3287014"/>
              <a:ext cx="1488721" cy="3160269"/>
            </a:xfrm>
            <a:prstGeom prst="rect">
              <a:avLst/>
            </a:prstGeom>
            <a:solidFill>
              <a:schemeClr val="accent4">
                <a:hueOff val="481991"/>
                <a:satOff val="11971"/>
                <a:lumOff val="19007"/>
              </a:schemeClr>
            </a:solidFill>
            <a:ln w="12700" cap="flat">
              <a:noFill/>
              <a:miter lim="400000"/>
            </a:ln>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sp>
          <p:nvSpPr>
            <p:cNvPr id="268" name="Rectangle"/>
            <p:cNvSpPr/>
            <p:nvPr/>
          </p:nvSpPr>
          <p:spPr>
            <a:xfrm>
              <a:off x="5584552" y="2862983"/>
              <a:ext cx="2655462" cy="3566213"/>
            </a:xfrm>
            <a:prstGeom prst="rect">
              <a:avLst/>
            </a:prstGeom>
            <a:solidFill>
              <a:schemeClr val="accent3"/>
            </a:solidFill>
            <a:ln w="12700" cap="flat">
              <a:noFill/>
              <a:miter lim="400000"/>
            </a:ln>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sp>
          <p:nvSpPr>
            <p:cNvPr id="269" name="Rectangle"/>
            <p:cNvSpPr/>
            <p:nvPr/>
          </p:nvSpPr>
          <p:spPr>
            <a:xfrm>
              <a:off x="8258399" y="6208356"/>
              <a:ext cx="681493" cy="231863"/>
            </a:xfrm>
            <a:prstGeom prst="rect">
              <a:avLst/>
            </a:prstGeom>
            <a:solidFill>
              <a:schemeClr val="accent2">
                <a:satOff val="37323"/>
                <a:lumOff val="21795"/>
              </a:schemeClr>
            </a:solidFill>
            <a:ln w="12700" cap="flat">
              <a:noFill/>
              <a:miter lim="400000"/>
            </a:ln>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sp>
          <p:nvSpPr>
            <p:cNvPr id="270" name="Rectangle"/>
            <p:cNvSpPr/>
            <p:nvPr/>
          </p:nvSpPr>
          <p:spPr>
            <a:xfrm>
              <a:off x="8927355" y="5614478"/>
              <a:ext cx="968776" cy="815557"/>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sp>
          <p:nvSpPr>
            <p:cNvPr id="271" name="Rectangle"/>
            <p:cNvSpPr/>
            <p:nvPr/>
          </p:nvSpPr>
          <p:spPr>
            <a:xfrm>
              <a:off x="9911739" y="6311923"/>
              <a:ext cx="152122" cy="128296"/>
            </a:xfrm>
            <a:prstGeom prst="rect">
              <a:avLst/>
            </a:prstGeom>
            <a:solidFill>
              <a:schemeClr val="accent6">
                <a:hueOff val="-119600"/>
                <a:satOff val="-3645"/>
                <a:lumOff val="-22201"/>
              </a:schemeClr>
            </a:solidFill>
            <a:ln w="12700" cap="flat">
              <a:noFill/>
              <a:miter lim="400000"/>
            </a:ln>
            <a:effectLst/>
          </p:spPr>
          <p:txBody>
            <a:bodyPr wrap="square" lIns="50800" tIns="50800" rIns="50800" bIns="50800" numCol="1" anchor="ctr">
              <a:noAutofit/>
            </a:bodyPr>
            <a:lstStyle/>
            <a:p>
              <a:pPr>
                <a:defRPr sz="4200">
                  <a:solidFill>
                    <a:srgbClr val="FFFFFF"/>
                  </a:solidFill>
                  <a:effectLst>
                    <a:outerShdw blurRad="38100" dist="12700" dir="5400000" rotWithShape="0">
                      <a:srgbClr val="000000">
                        <a:alpha val="80000"/>
                      </a:srgbClr>
                    </a:outerShdw>
                  </a:effectLst>
                </a:defRPr>
              </a:pPr>
              <a:endParaRPr/>
            </a:p>
          </p:txBody>
        </p:sp>
      </p:grpSp>
      <p:sp>
        <p:nvSpPr>
          <p:cNvPr id="273" name="Time to RTAD Occurrence"/>
          <p:cNvSpPr txBox="1"/>
          <p:nvPr/>
        </p:nvSpPr>
        <p:spPr>
          <a:xfrm>
            <a:off x="14117775" y="3517805"/>
            <a:ext cx="8023700" cy="746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300">
                <a:solidFill>
                  <a:srgbClr val="FFFFFF"/>
                </a:solidFill>
              </a:defRPr>
            </a:lvl1pPr>
          </a:lstStyle>
          <a:p>
            <a:r>
              <a:t>Time to RTAD Occurrence</a:t>
            </a:r>
          </a:p>
        </p:txBody>
      </p:sp>
      <p:sp>
        <p:nvSpPr>
          <p:cNvPr id="274" name="21%"/>
          <p:cNvSpPr txBox="1"/>
          <p:nvPr/>
        </p:nvSpPr>
        <p:spPr>
          <a:xfrm>
            <a:off x="14566568" y="4629516"/>
            <a:ext cx="918973"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rgbClr val="000000"/>
                </a:solidFill>
              </a:defRPr>
            </a:lvl1pPr>
          </a:lstStyle>
          <a:p>
            <a:r>
              <a:t>21%</a:t>
            </a:r>
          </a:p>
        </p:txBody>
      </p:sp>
      <p:sp>
        <p:nvSpPr>
          <p:cNvPr id="275" name="50%"/>
          <p:cNvSpPr txBox="1"/>
          <p:nvPr/>
        </p:nvSpPr>
        <p:spPr>
          <a:xfrm>
            <a:off x="16853802" y="4629516"/>
            <a:ext cx="918973"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rgbClr val="000000"/>
                </a:solidFill>
              </a:defRPr>
            </a:lvl1pPr>
          </a:lstStyle>
          <a:p>
            <a:r>
              <a:t>50%</a:t>
            </a:r>
          </a:p>
        </p:txBody>
      </p:sp>
      <p:sp>
        <p:nvSpPr>
          <p:cNvPr id="276" name="29%"/>
          <p:cNvSpPr txBox="1"/>
          <p:nvPr/>
        </p:nvSpPr>
        <p:spPr>
          <a:xfrm>
            <a:off x="20419250" y="4629516"/>
            <a:ext cx="918973"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rgbClr val="000000"/>
                </a:solidFill>
              </a:defRPr>
            </a:lvl1pPr>
          </a:lstStyle>
          <a:p>
            <a:r>
              <a:t>29%</a:t>
            </a:r>
          </a:p>
        </p:txBody>
      </p:sp>
      <p:sp>
        <p:nvSpPr>
          <p:cNvPr id="277" name="Line"/>
          <p:cNvSpPr/>
          <p:nvPr/>
        </p:nvSpPr>
        <p:spPr>
          <a:xfrm>
            <a:off x="21456434" y="4935141"/>
            <a:ext cx="1388909" cy="1"/>
          </a:xfrm>
          <a:prstGeom prst="line">
            <a:avLst/>
          </a:prstGeom>
          <a:ln w="254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278" name="Line"/>
          <p:cNvSpPr/>
          <p:nvPr/>
        </p:nvSpPr>
        <p:spPr>
          <a:xfrm flipH="1">
            <a:off x="15687826" y="4935141"/>
            <a:ext cx="1080865" cy="1"/>
          </a:xfrm>
          <a:prstGeom prst="line">
            <a:avLst/>
          </a:prstGeom>
          <a:ln w="254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279" name="Line"/>
          <p:cNvSpPr/>
          <p:nvPr/>
        </p:nvSpPr>
        <p:spPr>
          <a:xfrm>
            <a:off x="17857886" y="4935141"/>
            <a:ext cx="543479" cy="1"/>
          </a:xfrm>
          <a:prstGeom prst="line">
            <a:avLst/>
          </a:prstGeom>
          <a:ln w="254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280" name="Line"/>
          <p:cNvSpPr/>
          <p:nvPr/>
        </p:nvSpPr>
        <p:spPr>
          <a:xfrm flipH="1">
            <a:off x="18519576" y="4935141"/>
            <a:ext cx="1781462" cy="1"/>
          </a:xfrm>
          <a:prstGeom prst="line">
            <a:avLst/>
          </a:prstGeom>
          <a:ln w="254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281" name="Line"/>
          <p:cNvSpPr/>
          <p:nvPr/>
        </p:nvSpPr>
        <p:spPr>
          <a:xfrm flipV="1">
            <a:off x="14543455" y="4705408"/>
            <a:ext cx="1" cy="408666"/>
          </a:xfrm>
          <a:prstGeom prst="line">
            <a:avLst/>
          </a:prstGeom>
          <a:ln w="25400">
            <a:solidFill>
              <a:srgbClr val="000000"/>
            </a:solidFill>
            <a:miter lim="400000"/>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282" name="Line"/>
          <p:cNvSpPr/>
          <p:nvPr/>
        </p:nvSpPr>
        <p:spPr>
          <a:xfrm flipV="1">
            <a:off x="18455055" y="4730808"/>
            <a:ext cx="1" cy="408666"/>
          </a:xfrm>
          <a:prstGeom prst="line">
            <a:avLst/>
          </a:prstGeom>
          <a:ln w="25400">
            <a:solidFill>
              <a:srgbClr val="000000"/>
            </a:solidFill>
            <a:miter lim="400000"/>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283" name="Line"/>
          <p:cNvSpPr/>
          <p:nvPr/>
        </p:nvSpPr>
        <p:spPr>
          <a:xfrm flipV="1">
            <a:off x="15559455" y="4718108"/>
            <a:ext cx="1" cy="408666"/>
          </a:xfrm>
          <a:prstGeom prst="line">
            <a:avLst/>
          </a:prstGeom>
          <a:ln w="25400">
            <a:solidFill>
              <a:srgbClr val="000000"/>
            </a:solidFill>
            <a:miter lim="400000"/>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284" name="Line"/>
          <p:cNvSpPr/>
          <p:nvPr/>
        </p:nvSpPr>
        <p:spPr>
          <a:xfrm flipV="1">
            <a:off x="22976255" y="4718108"/>
            <a:ext cx="1" cy="408666"/>
          </a:xfrm>
          <a:prstGeom prst="line">
            <a:avLst/>
          </a:prstGeom>
          <a:ln w="25400">
            <a:solidFill>
              <a:srgbClr val="000000"/>
            </a:solidFill>
            <a:miter lim="400000"/>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285" name="Percentage"/>
          <p:cNvSpPr txBox="1"/>
          <p:nvPr/>
        </p:nvSpPr>
        <p:spPr>
          <a:xfrm>
            <a:off x="12756081" y="4653811"/>
            <a:ext cx="173492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i="1">
                <a:solidFill>
                  <a:srgbClr val="000000"/>
                </a:solidFill>
              </a:defRPr>
            </a:lvl1pPr>
          </a:lstStyle>
          <a:p>
            <a:r>
              <a:t>Percentage</a:t>
            </a:r>
          </a:p>
        </p:txBody>
      </p:sp>
      <p:pic>
        <p:nvPicPr>
          <p:cNvPr id="3" name="Audio 2">
            <a:hlinkClick r:id="" action="ppaction://media"/>
            <a:extLst>
              <a:ext uri="{FF2B5EF4-FFF2-40B4-BE49-F238E27FC236}">
                <a16:creationId xmlns:a16="http://schemas.microsoft.com/office/drawing/2014/main" id="{F8581CE1-65C4-B242-AF77-3613318D4A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418800" y="12750800"/>
            <a:ext cx="812800" cy="812800"/>
          </a:xfrm>
          <a:prstGeom prst="rect">
            <a:avLst/>
          </a:prstGeom>
        </p:spPr>
      </p:pic>
    </p:spTree>
  </p:cSld>
  <p:clrMapOvr>
    <a:masterClrMapping/>
  </p:clrMapOvr>
  <p:transition spd="med" advTm="55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Impact of Oversizing…"/>
          <p:cNvSpPr txBox="1">
            <a:spLocks noGrp="1"/>
          </p:cNvSpPr>
          <p:nvPr>
            <p:ph type="title"/>
          </p:nvPr>
        </p:nvSpPr>
        <p:spPr>
          <a:prstGeom prst="rect">
            <a:avLst/>
          </a:prstGeom>
        </p:spPr>
        <p:txBody>
          <a:bodyPr/>
          <a:lstStyle/>
          <a:p>
            <a:pPr>
              <a:defRPr>
                <a:effectLst/>
              </a:defRPr>
            </a:pPr>
            <a:r>
              <a:t>Impact of Oversizing</a:t>
            </a:r>
          </a:p>
          <a:p>
            <a:pPr>
              <a:defRPr sz="5000">
                <a:solidFill>
                  <a:schemeClr val="accent4">
                    <a:hueOff val="481991"/>
                    <a:satOff val="11971"/>
                    <a:lumOff val="19007"/>
                  </a:schemeClr>
                </a:solidFill>
                <a:effectLst/>
              </a:defRPr>
            </a:pPr>
            <a:r>
              <a:t>MOTHER Registry</a:t>
            </a:r>
          </a:p>
        </p:txBody>
      </p:sp>
      <p:sp>
        <p:nvSpPr>
          <p:cNvPr id="290" name="RTAD was associated with oversizing &gt;9%…"/>
          <p:cNvSpPr txBox="1">
            <a:spLocks noGrp="1"/>
          </p:cNvSpPr>
          <p:nvPr>
            <p:ph type="body" idx="1"/>
          </p:nvPr>
        </p:nvSpPr>
        <p:spPr>
          <a:xfrm>
            <a:off x="1147053" y="7199084"/>
            <a:ext cx="20055735" cy="7583594"/>
          </a:xfrm>
          <a:prstGeom prst="rect">
            <a:avLst/>
          </a:prstGeom>
        </p:spPr>
        <p:txBody>
          <a:bodyPr/>
          <a:lstStyle/>
          <a:p>
            <a:pPr>
              <a:defRPr>
                <a:effectLst/>
              </a:defRPr>
            </a:pPr>
            <a:r>
              <a:t>RTAD was associated with oversizing &gt;9%</a:t>
            </a:r>
          </a:p>
          <a:p>
            <a:pPr>
              <a:defRPr>
                <a:solidFill>
                  <a:schemeClr val="accent4">
                    <a:hueOff val="481991"/>
                    <a:satOff val="11971"/>
                    <a:lumOff val="19007"/>
                  </a:schemeClr>
                </a:solidFill>
                <a:effectLst/>
              </a:defRPr>
            </a:pPr>
            <a:r>
              <a:t>OR increases 14% for each 1% increase in oversizing</a:t>
            </a:r>
          </a:p>
        </p:txBody>
      </p:sp>
      <p:sp>
        <p:nvSpPr>
          <p:cNvPr id="29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rPr/>
              <a:t>7</a:t>
            </a:fld>
            <a:endParaRPr/>
          </a:p>
        </p:txBody>
      </p:sp>
      <p:pic>
        <p:nvPicPr>
          <p:cNvPr id="292" name="Screen Shot 2021-12-08 at 10.09.42 PM.png" descr="Screen Shot 2021-12-08 at 10.09.42 PM.png"/>
          <p:cNvPicPr>
            <a:picLocks noChangeAspect="1"/>
          </p:cNvPicPr>
          <p:nvPr/>
        </p:nvPicPr>
        <p:blipFill>
          <a:blip r:embed="rId5"/>
          <a:stretch>
            <a:fillRect/>
          </a:stretch>
        </p:blipFill>
        <p:spPr>
          <a:xfrm>
            <a:off x="12980761" y="5401319"/>
            <a:ext cx="10746707" cy="7032408"/>
          </a:xfrm>
          <a:prstGeom prst="rect">
            <a:avLst/>
          </a:prstGeom>
          <a:ln w="12700">
            <a:miter lim="400000"/>
          </a:ln>
        </p:spPr>
      </p:pic>
      <p:pic>
        <p:nvPicPr>
          <p:cNvPr id="3" name="Audio 2">
            <a:hlinkClick r:id="" action="ppaction://media"/>
            <a:extLst>
              <a:ext uri="{FF2B5EF4-FFF2-40B4-BE49-F238E27FC236}">
                <a16:creationId xmlns:a16="http://schemas.microsoft.com/office/drawing/2014/main" id="{46B94E0A-B65A-244C-9AA7-B96D2B76FC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418800" y="12750800"/>
            <a:ext cx="812800" cy="812800"/>
          </a:xfrm>
          <a:prstGeom prst="rect">
            <a:avLst/>
          </a:prstGeom>
        </p:spPr>
      </p:pic>
    </p:spTree>
  </p:cSld>
  <p:clrMapOvr>
    <a:masterClrMapping/>
  </p:clrMapOvr>
  <p:transition spd="med" advTm="218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omprised 50 publications…"/>
          <p:cNvSpPr txBox="1">
            <a:spLocks noGrp="1"/>
          </p:cNvSpPr>
          <p:nvPr>
            <p:ph type="body" idx="1"/>
          </p:nvPr>
        </p:nvSpPr>
        <p:spPr>
          <a:xfrm>
            <a:off x="1147053" y="5191492"/>
            <a:ext cx="20055735" cy="7583594"/>
          </a:xfrm>
          <a:prstGeom prst="rect">
            <a:avLst/>
          </a:prstGeom>
        </p:spPr>
        <p:txBody>
          <a:bodyPr/>
          <a:lstStyle/>
          <a:p>
            <a:pPr>
              <a:defRPr>
                <a:effectLst/>
              </a:defRPr>
            </a:pPr>
            <a:r>
              <a:t>Comprised 50 publications</a:t>
            </a:r>
          </a:p>
          <a:p>
            <a:pPr>
              <a:defRPr>
                <a:effectLst/>
              </a:defRPr>
            </a:pPr>
            <a:r>
              <a:t>Patients: 8969</a:t>
            </a:r>
          </a:p>
          <a:p>
            <a:pPr>
              <a:defRPr>
                <a:effectLst/>
              </a:defRPr>
            </a:pPr>
            <a:r>
              <a:t>RTAD Incidence: 2.5%</a:t>
            </a:r>
          </a:p>
          <a:p>
            <a:pPr>
              <a:defRPr>
                <a:effectLst/>
              </a:defRPr>
            </a:pPr>
            <a:r>
              <a:t>Associated Mortality: 37.1%</a:t>
            </a:r>
          </a:p>
          <a:p>
            <a:pPr>
              <a:defRPr>
                <a:effectLst/>
              </a:defRPr>
            </a:pPr>
            <a:r>
              <a:t>Associated Characteristics</a:t>
            </a:r>
          </a:p>
          <a:p>
            <a:pPr lvl="1">
              <a:defRPr>
                <a:effectLst/>
              </a:defRPr>
            </a:pPr>
            <a:r>
              <a:t>Acute Diss.&gt;&gt; Chronic Diss. &gt;&gt; TAA</a:t>
            </a:r>
          </a:p>
          <a:p>
            <a:pPr lvl="1">
              <a:defRPr>
                <a:effectLst/>
              </a:defRPr>
            </a:pPr>
            <a:r>
              <a:t>Proximal Bare Stent &gt;&gt; NBS    RR 2.26</a:t>
            </a:r>
          </a:p>
        </p:txBody>
      </p:sp>
      <p:sp>
        <p:nvSpPr>
          <p:cNvPr id="29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rPr/>
              <a:t>8</a:t>
            </a:fld>
            <a:endParaRPr/>
          </a:p>
        </p:txBody>
      </p:sp>
      <p:pic>
        <p:nvPicPr>
          <p:cNvPr id="298" name="Picture 3" descr="Picture 3"/>
          <p:cNvPicPr>
            <a:picLocks noChangeAspect="1"/>
          </p:cNvPicPr>
          <p:nvPr/>
        </p:nvPicPr>
        <p:blipFill>
          <a:blip r:embed="rId5"/>
          <a:stretch>
            <a:fillRect/>
          </a:stretch>
        </p:blipFill>
        <p:spPr>
          <a:xfrm>
            <a:off x="4457864" y="1599986"/>
            <a:ext cx="13434113" cy="3269487"/>
          </a:xfrm>
          <a:prstGeom prst="rect">
            <a:avLst/>
          </a:prstGeom>
          <a:ln w="12700">
            <a:miter lim="400000"/>
          </a:ln>
        </p:spPr>
      </p:pic>
      <p:pic>
        <p:nvPicPr>
          <p:cNvPr id="299" name="Screen Shot 2021-12-08 at 10.14.12 PM.png" descr="Screen Shot 2021-12-08 at 10.14.12 PM.png"/>
          <p:cNvPicPr>
            <a:picLocks noChangeAspect="1"/>
          </p:cNvPicPr>
          <p:nvPr/>
        </p:nvPicPr>
        <p:blipFill>
          <a:blip r:embed="rId6"/>
          <a:stretch>
            <a:fillRect/>
          </a:stretch>
        </p:blipFill>
        <p:spPr>
          <a:xfrm>
            <a:off x="4969719" y="2091523"/>
            <a:ext cx="11879338" cy="1842821"/>
          </a:xfrm>
          <a:prstGeom prst="rect">
            <a:avLst/>
          </a:prstGeom>
          <a:ln w="12700">
            <a:miter lim="400000"/>
          </a:ln>
        </p:spPr>
      </p:pic>
      <p:pic>
        <p:nvPicPr>
          <p:cNvPr id="300" name="Image" descr="Image"/>
          <p:cNvPicPr>
            <a:picLocks noChangeAspect="1"/>
          </p:cNvPicPr>
          <p:nvPr/>
        </p:nvPicPr>
        <p:blipFill>
          <a:blip r:embed="rId7"/>
          <a:stretch>
            <a:fillRect/>
          </a:stretch>
        </p:blipFill>
        <p:spPr>
          <a:xfrm>
            <a:off x="22578759" y="10123029"/>
            <a:ext cx="1761734" cy="2264439"/>
          </a:xfrm>
          <a:prstGeom prst="rect">
            <a:avLst/>
          </a:prstGeom>
          <a:ln w="12700">
            <a:miter lim="400000"/>
          </a:ln>
        </p:spPr>
      </p:pic>
      <p:sp>
        <p:nvSpPr>
          <p:cNvPr id="301" name="Sept 2017"/>
          <p:cNvSpPr txBox="1"/>
          <p:nvPr/>
        </p:nvSpPr>
        <p:spPr>
          <a:xfrm>
            <a:off x="22516651" y="12398661"/>
            <a:ext cx="1885951"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chemeClr val="accent1">
                    <a:hueOff val="-372297"/>
                    <a:satOff val="10436"/>
                    <a:lumOff val="13831"/>
                  </a:schemeClr>
                </a:solidFill>
              </a:defRPr>
            </a:lvl1pPr>
          </a:lstStyle>
          <a:p>
            <a:r>
              <a:t>Sept 2017</a:t>
            </a:r>
          </a:p>
        </p:txBody>
      </p:sp>
      <p:pic>
        <p:nvPicPr>
          <p:cNvPr id="3" name="Audio 2">
            <a:hlinkClick r:id="" action="ppaction://media"/>
            <a:extLst>
              <a:ext uri="{FF2B5EF4-FFF2-40B4-BE49-F238E27FC236}">
                <a16:creationId xmlns:a16="http://schemas.microsoft.com/office/drawing/2014/main" id="{DF13C813-A7E6-634B-B9D4-B14753A972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418800" y="12750800"/>
            <a:ext cx="812800" cy="812800"/>
          </a:xfrm>
          <a:prstGeom prst="rect">
            <a:avLst/>
          </a:prstGeom>
        </p:spPr>
      </p:pic>
    </p:spTree>
  </p:cSld>
  <p:clrMapOvr>
    <a:masterClrMapping/>
  </p:clrMapOvr>
  <p:transition spd="med" advTm="150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Image" descr="Image"/>
          <p:cNvPicPr>
            <a:picLocks noChangeAspect="1"/>
          </p:cNvPicPr>
          <p:nvPr/>
        </p:nvPicPr>
        <p:blipFill>
          <a:blip r:embed="rId5"/>
          <a:stretch>
            <a:fillRect/>
          </a:stretch>
        </p:blipFill>
        <p:spPr>
          <a:xfrm>
            <a:off x="22578759" y="10410141"/>
            <a:ext cx="1761734" cy="2264439"/>
          </a:xfrm>
          <a:prstGeom prst="rect">
            <a:avLst/>
          </a:prstGeom>
          <a:ln w="12700">
            <a:miter lim="400000"/>
          </a:ln>
        </p:spPr>
      </p:pic>
      <p:sp>
        <p:nvSpPr>
          <p:cNvPr id="306" name="Double-click to edit"/>
          <p:cNvSpPr txBox="1">
            <a:spLocks noGrp="1"/>
          </p:cNvSpPr>
          <p:nvPr>
            <p:ph type="title"/>
          </p:nvPr>
        </p:nvSpPr>
        <p:spPr>
          <a:prstGeom prst="rect">
            <a:avLst/>
          </a:prstGeom>
        </p:spPr>
        <p:txBody>
          <a:bodyPr/>
          <a:lstStyle/>
          <a:p>
            <a:pPr>
              <a:defRPr>
                <a:effectLst/>
              </a:defRPr>
            </a:pPr>
            <a:endParaRPr/>
          </a:p>
        </p:txBody>
      </p:sp>
      <p:sp>
        <p:nvSpPr>
          <p:cNvPr id="30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effectLst/>
              </a:defRPr>
            </a:pPr>
            <a:fld id="{86CB4B4D-7CA3-9044-876B-883B54F8677D}" type="slidenum">
              <a:t>9</a:t>
            </a:fld>
            <a:endParaRPr/>
          </a:p>
        </p:txBody>
      </p:sp>
      <p:pic>
        <p:nvPicPr>
          <p:cNvPr id="308" name="Screen Shot 2021-12-08 at 10.16.37 PM.png" descr="Screen Shot 2021-12-08 at 10.16.37 PM.png"/>
          <p:cNvPicPr>
            <a:picLocks noChangeAspect="1"/>
          </p:cNvPicPr>
          <p:nvPr/>
        </p:nvPicPr>
        <p:blipFill>
          <a:blip r:embed="rId6"/>
          <a:srcRect l="3761" t="8151"/>
          <a:stretch>
            <a:fillRect/>
          </a:stretch>
        </p:blipFill>
        <p:spPr>
          <a:xfrm>
            <a:off x="10498250" y="4928370"/>
            <a:ext cx="11072754" cy="7301609"/>
          </a:xfrm>
          <a:prstGeom prst="rect">
            <a:avLst/>
          </a:prstGeom>
          <a:ln w="12700">
            <a:miter lim="400000"/>
          </a:ln>
        </p:spPr>
      </p:pic>
      <p:pic>
        <p:nvPicPr>
          <p:cNvPr id="309" name="Picture 3" descr="Picture 3"/>
          <p:cNvPicPr>
            <a:picLocks noChangeAspect="1"/>
          </p:cNvPicPr>
          <p:nvPr/>
        </p:nvPicPr>
        <p:blipFill>
          <a:blip r:embed="rId7"/>
          <a:stretch>
            <a:fillRect/>
          </a:stretch>
        </p:blipFill>
        <p:spPr>
          <a:xfrm>
            <a:off x="4457864" y="1599986"/>
            <a:ext cx="13434113" cy="3269487"/>
          </a:xfrm>
          <a:prstGeom prst="rect">
            <a:avLst/>
          </a:prstGeom>
          <a:ln w="12700">
            <a:miter lim="400000"/>
          </a:ln>
        </p:spPr>
      </p:pic>
      <p:pic>
        <p:nvPicPr>
          <p:cNvPr id="310" name="Screen Shot 2021-12-08 at 10.14.12 PM.png" descr="Screen Shot 2021-12-08 at 10.14.12 PM.png"/>
          <p:cNvPicPr>
            <a:picLocks noChangeAspect="1"/>
          </p:cNvPicPr>
          <p:nvPr/>
        </p:nvPicPr>
        <p:blipFill>
          <a:blip r:embed="rId8"/>
          <a:stretch>
            <a:fillRect/>
          </a:stretch>
        </p:blipFill>
        <p:spPr>
          <a:xfrm>
            <a:off x="4969719" y="2091523"/>
            <a:ext cx="11879338" cy="1842821"/>
          </a:xfrm>
          <a:prstGeom prst="rect">
            <a:avLst/>
          </a:prstGeom>
          <a:ln w="12700">
            <a:miter lim="400000"/>
          </a:ln>
        </p:spPr>
      </p:pic>
      <p:sp>
        <p:nvSpPr>
          <p:cNvPr id="311" name="Comprised 50 publications…"/>
          <p:cNvSpPr txBox="1">
            <a:spLocks noGrp="1"/>
          </p:cNvSpPr>
          <p:nvPr>
            <p:ph type="body" idx="1"/>
          </p:nvPr>
        </p:nvSpPr>
        <p:spPr>
          <a:xfrm>
            <a:off x="1147053" y="5191492"/>
            <a:ext cx="20055735" cy="7583594"/>
          </a:xfrm>
          <a:prstGeom prst="rect">
            <a:avLst/>
          </a:prstGeom>
        </p:spPr>
        <p:txBody>
          <a:bodyPr/>
          <a:lstStyle/>
          <a:p>
            <a:pPr>
              <a:defRPr>
                <a:effectLst/>
              </a:defRPr>
            </a:pPr>
            <a:r>
              <a:t>Comprised 50 publications</a:t>
            </a:r>
          </a:p>
          <a:p>
            <a:pPr>
              <a:defRPr>
                <a:effectLst/>
              </a:defRPr>
            </a:pPr>
            <a:r>
              <a:t>Patients: 8969</a:t>
            </a:r>
          </a:p>
          <a:p>
            <a:pPr>
              <a:defRPr>
                <a:effectLst/>
              </a:defRPr>
            </a:pPr>
            <a:r>
              <a:t>RTAD Incidence: 2.5%</a:t>
            </a:r>
          </a:p>
          <a:p>
            <a:pPr>
              <a:defRPr>
                <a:effectLst/>
              </a:defRPr>
            </a:pPr>
            <a:r>
              <a:t>Associated Mortality: 37.1%</a:t>
            </a:r>
          </a:p>
          <a:p>
            <a:pPr>
              <a:defRPr>
                <a:effectLst/>
              </a:defRPr>
            </a:pPr>
            <a:r>
              <a:t>Associated Characteristics</a:t>
            </a:r>
          </a:p>
          <a:p>
            <a:pPr lvl="1">
              <a:defRPr>
                <a:effectLst/>
              </a:defRPr>
            </a:pPr>
            <a:r>
              <a:rPr>
                <a:solidFill>
                  <a:schemeClr val="accent4">
                    <a:hueOff val="481991"/>
                    <a:satOff val="11971"/>
                    <a:lumOff val="19007"/>
                  </a:schemeClr>
                </a:solidFill>
              </a:rPr>
              <a:t>Acute Diss.&gt;&gt; Chronic Diss.</a:t>
            </a:r>
            <a:r>
              <a:t> &gt;&gt; TAA</a:t>
            </a:r>
          </a:p>
          <a:p>
            <a:pPr lvl="1">
              <a:defRPr>
                <a:effectLst/>
              </a:defRPr>
            </a:pPr>
            <a:r>
              <a:t>Proximal Bare Stent &gt;&gt; NBS   </a:t>
            </a:r>
          </a:p>
        </p:txBody>
      </p:sp>
      <p:sp>
        <p:nvSpPr>
          <p:cNvPr id="312" name="Acute Dissection versus Chronic Dissection: RR 1.8"/>
          <p:cNvSpPr txBox="1"/>
          <p:nvPr/>
        </p:nvSpPr>
        <p:spPr>
          <a:xfrm>
            <a:off x="10996293" y="12288973"/>
            <a:ext cx="10076727"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a:solidFill>
                  <a:schemeClr val="accent4"/>
                </a:solidFill>
              </a:defRPr>
            </a:lvl1pPr>
          </a:lstStyle>
          <a:p>
            <a:r>
              <a:t>Acute Dissection versus Chronic Dissection: RR 1.8</a:t>
            </a:r>
          </a:p>
        </p:txBody>
      </p:sp>
      <p:sp>
        <p:nvSpPr>
          <p:cNvPr id="313" name="Sept 2017"/>
          <p:cNvSpPr txBox="1"/>
          <p:nvPr/>
        </p:nvSpPr>
        <p:spPr>
          <a:xfrm>
            <a:off x="22575706" y="12619536"/>
            <a:ext cx="1767841" cy="523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chemeClr val="accent1">
                    <a:hueOff val="-372297"/>
                    <a:satOff val="10436"/>
                    <a:lumOff val="13831"/>
                  </a:schemeClr>
                </a:solidFill>
              </a:defRPr>
            </a:lvl1pPr>
          </a:lstStyle>
          <a:p>
            <a:r>
              <a:t>Sept 2017</a:t>
            </a:r>
          </a:p>
        </p:txBody>
      </p:sp>
      <p:pic>
        <p:nvPicPr>
          <p:cNvPr id="3" name="Audio 2">
            <a:hlinkClick r:id="" action="ppaction://media"/>
            <a:extLst>
              <a:ext uri="{FF2B5EF4-FFF2-40B4-BE49-F238E27FC236}">
                <a16:creationId xmlns:a16="http://schemas.microsoft.com/office/drawing/2014/main" id="{072E2C33-A2F8-A44A-92FE-54745A1176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3418800" y="12750800"/>
            <a:ext cx="812800" cy="812800"/>
          </a:xfrm>
          <a:prstGeom prst="rect">
            <a:avLst/>
          </a:prstGeom>
        </p:spPr>
      </p:pic>
    </p:spTree>
  </p:cSld>
  <p:clrMapOvr>
    <a:masterClrMapping/>
  </p:clrMapOvr>
  <p:transition spd="med" advTm="88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4"/>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4"/>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4"/>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TotalTime>
  <Words>1599</Words>
  <Application>Microsoft Macintosh PowerPoint</Application>
  <PresentationFormat>Custom</PresentationFormat>
  <Paragraphs>217</Paragraphs>
  <Slides>22</Slides>
  <Notes>21</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Avenir</vt:lpstr>
      <vt:lpstr>Avenir Light</vt:lpstr>
      <vt:lpstr>Calibri</vt:lpstr>
      <vt:lpstr>Gill Sans</vt:lpstr>
      <vt:lpstr>Helvetica Light</vt:lpstr>
      <vt:lpstr>Helvetica Neue</vt:lpstr>
      <vt:lpstr>Helvetica Neue Light</vt:lpstr>
      <vt:lpstr>Helvetica Neue Medium</vt:lpstr>
      <vt:lpstr>Lora</vt:lpstr>
      <vt:lpstr>New_Template2</vt:lpstr>
      <vt:lpstr>How do I prevent iatrogenic type A dissections?</vt:lpstr>
      <vt:lpstr>Disclosures</vt:lpstr>
      <vt:lpstr>Short Answer….</vt:lpstr>
      <vt:lpstr>Potential Causes of RTAD</vt:lpstr>
      <vt:lpstr>PowerPoint Presentation</vt:lpstr>
      <vt:lpstr>Pooled Analysis </vt:lpstr>
      <vt:lpstr>Impact of Oversizing MOTHER Registry</vt:lpstr>
      <vt:lpstr>PowerPoint Presentation</vt:lpstr>
      <vt:lpstr>PowerPoint Presentation</vt:lpstr>
      <vt:lpstr>PowerPoint Presentation</vt:lpstr>
      <vt:lpstr>PowerPoint Presentation</vt:lpstr>
      <vt:lpstr>PowerPoint Presentation</vt:lpstr>
      <vt:lpstr>Techniques to reduce RTAD</vt:lpstr>
      <vt:lpstr>1. IVUS confirmation of TL access</vt:lpstr>
      <vt:lpstr>2. TEVAR - Proximal Device Precise Deployment - Selective catheterization</vt:lpstr>
      <vt:lpstr>3. Oversizing </vt:lpstr>
      <vt:lpstr>4. Ballooning - Avoid </vt:lpstr>
      <vt:lpstr>Classification</vt:lpstr>
      <vt:lpstr>5. Avoid treatment until subacute phase if possible </vt:lpstr>
      <vt:lpstr>Summary</vt:lpstr>
      <vt:lpstr>Conclusion</vt:lpstr>
      <vt:lpstr>Title of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I prevent iatrogenic type A dissections?</dc:title>
  <cp:lastModifiedBy>Farber, Mark A</cp:lastModifiedBy>
  <cp:revision>5</cp:revision>
  <dcterms:modified xsi:type="dcterms:W3CDTF">2021-12-14T01:26:45Z</dcterms:modified>
</cp:coreProperties>
</file>