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3" r:id="rId6"/>
    <p:sldId id="264" r:id="rId7"/>
    <p:sldId id="260" r:id="rId8"/>
    <p:sldId id="261" r:id="rId9"/>
    <p:sldId id="266" r:id="rId10"/>
    <p:sldId id="333" r:id="rId11"/>
    <p:sldId id="262" r:id="rId12"/>
    <p:sldId id="335" r:id="rId13"/>
    <p:sldId id="33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6281"/>
  </p:normalViewPr>
  <p:slideViewPr>
    <p:cSldViewPr snapToGrid="0" snapToObjects="1">
      <p:cViewPr varScale="1">
        <p:scale>
          <a:sx n="115" d="100"/>
          <a:sy n="115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A64A6-1B08-3941-9F71-0DD859AE35DB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C0BE5-E032-4743-8F5C-3D738897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7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0BE5-E032-4743-8F5C-3D738897D6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5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72D6-357F-6A43-B77A-14721BA64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2FFF3-C98B-1E40-96F9-CB6704E50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D529A-F77A-1843-8B99-79C4310A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73222-FEED-374E-81E7-2CD7FD32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BDD40-C7D0-A94E-A338-65E1C45F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0061-7403-FE4F-89B6-BC56B85D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3E35B-41B3-5E47-A9C2-1EDE4E8DA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CD96E-234B-D44E-B903-A6C29C77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A6D5-61A9-894F-B1BF-2ACD0176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1F0A0-7BE6-854B-9495-83FD1221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3DEAA-E245-394E-9D0E-A9C636796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8A8DE-305B-EA42-A48A-CC7C466D7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D1E2-B3ED-E442-8B4E-CB6C7A84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18A24-6900-3944-80BE-2BCDA8A1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FBE17-FB29-ED48-B7BD-4FB1331C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5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FFB6-C363-1646-94C5-079DDDEA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122BD-A5CF-F440-9F8F-731E0407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1B5CD-CA0F-5644-9841-95228BDD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44E73-8822-3548-9E91-84405995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FA84D-54A6-354C-88A7-A65FAFC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1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AA21-C8D3-DF4E-8C2F-CBD38620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14025-8B2B-8248-A01C-F6ED72E83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81215-16E9-2540-94BE-84D06353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29486-BA03-654B-BC8C-AE2EF47C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54FBC-0DAC-F34D-AC2F-B76426BD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FE62-6225-4B40-94B9-2FA4466C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623A-F88F-A449-8032-95C8DDAE6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DEF7-53BF-3D49-A7C6-C1F98D61D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9E5A1-6D60-5F4B-B95F-E117E23B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80661-D9F7-0543-BD7E-E4BFC778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37402-4561-D143-871D-D5F3B8A6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BEB0-D161-AC45-992B-C89E41EB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875EE-A783-904B-9A05-3743F9F7E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AAA55-0356-6A47-9832-596B9EB2E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297AC-B5E8-6D4F-8DA2-778F3ECEA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F1FE6-65DD-DB48-946D-3D30D0F8A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C91D8-FAD0-F34F-8FE4-5FA488D6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E3BA1-F2AE-474F-B835-B625A475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67D08-567B-D14E-A200-02992AE7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2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B4E5-E64A-F540-BE22-9F0034F8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7946B-31D4-3846-A9BC-8709EAFF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8FCC9-5080-8D44-859A-5A5287FC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23023-CE79-BE43-859A-0637A623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8BACB-E85D-9D4D-9275-F55A69F6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884D8-2CF0-6442-B301-6785F9E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81547-CDE9-1C44-B23F-FF585EB2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3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1122-683E-D74E-BDAD-8C49A914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F18D-2DD8-5E45-B41E-4F2C34E0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8407F-502A-2841-941A-AED9F6784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D6E57-D957-9441-A78C-956C244C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99497-E847-E04F-9A5E-75F92EB0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B7356-0109-AB43-B584-972CDF43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8308-13A2-724F-9D6E-43BD66AB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DF89DC-8F4E-CA49-9416-43057FF76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4D200-A93C-FE44-A5C3-1361A617F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55160-7AEF-D44E-A94B-ADE96ADE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4ED89-B233-C844-BA3F-8DDF6173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FDB4C-E7A0-F94D-B7A7-86A8D1B3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1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A5365-67C7-9B40-9F1B-0C4980C3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5D810-872C-2B4C-B640-E6B1C12DB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F465-4C35-7641-8E37-3F6A1EB5D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71E0D-20B0-1745-B159-D13F4DDC6187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E2EC8-0EC7-E843-8D62-28395C178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191A9-CA28-D243-9D75-E322C26F5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B359F-6739-A248-A045-316158CC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AFB7-2764-2E46-89AC-C559EE5CD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When do I need to reline my bridging stents? </a:t>
            </a:r>
            <a:br>
              <a:rPr lang="en-GB" dirty="0">
                <a:effectLst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3CD90-A57F-504A-8DB4-8119DF984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Said </a:t>
            </a:r>
            <a:r>
              <a:rPr lang="en-US" dirty="0" err="1"/>
              <a:t>Abisi</a:t>
            </a:r>
            <a:endParaRPr lang="en-US" dirty="0"/>
          </a:p>
          <a:p>
            <a:r>
              <a:rPr lang="en-US" dirty="0"/>
              <a:t>St Thomas’ Hospital- London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87DB77-1F6B-664B-B652-2E342E909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48"/>
    </mc:Choice>
    <mc:Fallback>
      <p:transition spd="slow" advTm="17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7F48-67C6-B743-84BF-70E35B10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E09068-5A48-044D-9FE9-FB61EF56A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8747" y="340518"/>
            <a:ext cx="9487897" cy="617696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E45A24-0F66-FE40-B36A-BE0E3F33AEB0}"/>
              </a:ext>
            </a:extLst>
          </p:cNvPr>
          <p:cNvSpPr/>
          <p:nvPr/>
        </p:nvSpPr>
        <p:spPr>
          <a:xfrm>
            <a:off x="4138613" y="5472112"/>
            <a:ext cx="1957387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03D2C-0BB3-4E49-9FB0-A22CBF818C4C}"/>
              </a:ext>
            </a:extLst>
          </p:cNvPr>
          <p:cNvSpPr txBox="1"/>
          <p:nvPr/>
        </p:nvSpPr>
        <p:spPr>
          <a:xfrm>
            <a:off x="9490853" y="6598984"/>
            <a:ext cx="2396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Austermann</a:t>
            </a:r>
            <a:r>
              <a:rPr lang="en-US" sz="1600" i="1" dirty="0"/>
              <a:t> et al JVS 2020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D485EA-C918-DD49-9F17-64BC34386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6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25"/>
    </mc:Choice>
    <mc:Fallback>
      <p:transition spd="slow" advTm="28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2648-82C1-094C-924D-2F780DD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Extension for adequate seal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557B7-4A1D-E54D-9F3A-B22A8D76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15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Minimum of 15 mm in the renal arteries, 20 mm in SMA and Coeliac</a:t>
            </a:r>
          </a:p>
          <a:p>
            <a:r>
              <a:rPr lang="en-US" dirty="0"/>
              <a:t>Avoid excessive extension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0700268-2A34-C641-B1B9-799F163B9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64"/>
          <a:stretch/>
        </p:blipFill>
        <p:spPr>
          <a:xfrm>
            <a:off x="838200" y="3028953"/>
            <a:ext cx="7989463" cy="2292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382E4E-FD4C-C842-9D2F-0C13886BAA03}"/>
              </a:ext>
            </a:extLst>
          </p:cNvPr>
          <p:cNvSpPr txBox="1"/>
          <p:nvPr/>
        </p:nvSpPr>
        <p:spPr>
          <a:xfrm>
            <a:off x="9490853" y="6598984"/>
            <a:ext cx="1885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Abisi</a:t>
            </a:r>
            <a:r>
              <a:rPr lang="en-US" sz="1600" i="1" dirty="0"/>
              <a:t> et al JEVT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41669-BF24-3242-8FB2-D2C2D6062F89}"/>
              </a:ext>
            </a:extLst>
          </p:cNvPr>
          <p:cNvSpPr txBox="1"/>
          <p:nvPr/>
        </p:nvSpPr>
        <p:spPr>
          <a:xfrm rot="20821429">
            <a:off x="8699129" y="3013501"/>
            <a:ext cx="2594500" cy="830997"/>
          </a:xfrm>
          <a:prstGeom prst="rect">
            <a:avLst/>
          </a:prstGeom>
          <a:noFill/>
          <a:ln w="38100">
            <a:solidFill>
              <a:srgbClr val="FF0000">
                <a:alpha val="8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Up to 20% extension rate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DE2BDD8-E4E8-2E45-8C3B-C43F84C3C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88"/>
    </mc:Choice>
    <mc:Fallback>
      <p:transition spd="slow" advTm="39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2889-9527-A040-8166-828FEF9A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Extension to smooth the distal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5A77-164D-F344-A123-FF9EB181E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Self-expanding uncovered nitinol stent into with the native target vessel , rare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To treat a small dissection </a:t>
            </a:r>
          </a:p>
          <a:p>
            <a:pPr marL="0" indent="0">
              <a:buNone/>
            </a:pPr>
            <a:r>
              <a:rPr lang="en-US" dirty="0"/>
              <a:t>	(n=2/162)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If angulations of the target vessels were deemed excessive </a:t>
            </a:r>
          </a:p>
          <a:p>
            <a:pPr marL="0" indent="0">
              <a:buNone/>
            </a:pPr>
            <a:r>
              <a:rPr lang="en-US" dirty="0"/>
              <a:t>	(n=3/162)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F69C4-75FC-F24A-942F-BC39EAF6FB53}"/>
              </a:ext>
            </a:extLst>
          </p:cNvPr>
          <p:cNvSpPr txBox="1"/>
          <p:nvPr/>
        </p:nvSpPr>
        <p:spPr>
          <a:xfrm>
            <a:off x="9490853" y="6598984"/>
            <a:ext cx="1885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Abisi</a:t>
            </a:r>
            <a:r>
              <a:rPr lang="en-US" sz="1600" i="1" dirty="0"/>
              <a:t> et al JEVT 2021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F3788E0-551C-9949-86B2-2C3DFCE6A3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6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80"/>
    </mc:Choice>
    <mc:Fallback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9DD3-0374-824B-B9B9-4362F2D1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51" y="239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Still some role for relining…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05E678-D9D7-8546-BA85-3AAD1715F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16021"/>
          <a:stretch/>
        </p:blipFill>
        <p:spPr>
          <a:xfrm>
            <a:off x="3019454" y="1565113"/>
            <a:ext cx="3077562" cy="458726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8E2743-AC9B-BC4F-AA02-1C0DEB4FAE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667" r="20653" b="4790"/>
          <a:stretch/>
        </p:blipFill>
        <p:spPr>
          <a:xfrm>
            <a:off x="9118125" y="1565111"/>
            <a:ext cx="3077562" cy="4587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2B5790-92AA-5447-8478-E691056E46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2696" r="19156"/>
          <a:stretch/>
        </p:blipFill>
        <p:spPr>
          <a:xfrm>
            <a:off x="6095999" y="1565113"/>
            <a:ext cx="3285171" cy="4587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F1847A-BF2F-D04F-B8C2-E701102F98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r="4038"/>
          <a:stretch/>
        </p:blipFill>
        <p:spPr>
          <a:xfrm>
            <a:off x="111614" y="1565112"/>
            <a:ext cx="3182882" cy="45872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DCBEDB-0C8D-334A-8052-E8F8EA3C8932}"/>
              </a:ext>
            </a:extLst>
          </p:cNvPr>
          <p:cNvSpPr txBox="1"/>
          <p:nvPr/>
        </p:nvSpPr>
        <p:spPr>
          <a:xfrm>
            <a:off x="1887295" y="2132939"/>
            <a:ext cx="348172" cy="2362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935" dirty="0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768BDA-6ADD-FD4C-B203-06E35A3E792A}"/>
              </a:ext>
            </a:extLst>
          </p:cNvPr>
          <p:cNvSpPr txBox="1"/>
          <p:nvPr/>
        </p:nvSpPr>
        <p:spPr>
          <a:xfrm>
            <a:off x="6793420" y="1657567"/>
            <a:ext cx="348172" cy="2362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935" dirty="0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FBE53B-E4F0-514E-A262-72F81E4527F3}"/>
              </a:ext>
            </a:extLst>
          </p:cNvPr>
          <p:cNvSpPr txBox="1"/>
          <p:nvPr/>
        </p:nvSpPr>
        <p:spPr>
          <a:xfrm>
            <a:off x="4167061" y="2132939"/>
            <a:ext cx="396262" cy="2362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935" dirty="0">
                <a:solidFill>
                  <a:srgbClr val="FF0000"/>
                </a:solidFill>
              </a:rPr>
              <a:t>Post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0E83BD-63B3-894F-9904-66B7DED41EB8}"/>
              </a:ext>
            </a:extLst>
          </p:cNvPr>
          <p:cNvSpPr txBox="1"/>
          <p:nvPr/>
        </p:nvSpPr>
        <p:spPr>
          <a:xfrm>
            <a:off x="10158340" y="1725768"/>
            <a:ext cx="396262" cy="2362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35" dirty="0">
                <a:solidFill>
                  <a:srgbClr val="FF0000"/>
                </a:solidFill>
              </a:rPr>
              <a:t>Post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FBECC5-1E3F-FB42-825A-69214E3B4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00"/>
    </mc:Choice>
    <mc:Fallback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6731-A557-F84D-BF52-1353516D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B47EB-4096-284B-BD8A-1E2DC2B9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Improved outcomes of the current bridging covered stents in BEVAR in both inner and internal/external branches.</a:t>
            </a:r>
          </a:p>
          <a:p>
            <a:endParaRPr lang="en-US" dirty="0"/>
          </a:p>
          <a:p>
            <a:r>
              <a:rPr lang="en-US" dirty="0"/>
              <a:t>Routine practice of relining BSG does not appear necessary in our experience. </a:t>
            </a:r>
            <a:endParaRPr lang="en-GB" dirty="0"/>
          </a:p>
          <a:p>
            <a:endParaRPr lang="en-US" dirty="0"/>
          </a:p>
          <a:p>
            <a:r>
              <a:rPr lang="en-US" dirty="0"/>
              <a:t>Selective extensions might be required to achieve adequate seal in the target vessels or to smooth distal landing zone.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7A37EAD-A690-F644-A651-3246E35A9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8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04"/>
    </mc:Choice>
    <mc:Fallback>
      <p:transition spd="slow" advTm="27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5F484-9746-C14B-9CE7-443EE422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0D29-FC0A-7848-AD8F-C4D1182F9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Proctor/speaker/consultant</a:t>
            </a:r>
          </a:p>
          <a:p>
            <a:pPr marL="457200" lvl="1" indent="0">
              <a:buNone/>
            </a:pPr>
            <a:r>
              <a:rPr lang="en-US" dirty="0"/>
              <a:t>Cook, Bentley, </a:t>
            </a:r>
            <a:r>
              <a:rPr lang="en-US" dirty="0" err="1"/>
              <a:t>Cryolife</a:t>
            </a: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2CF3668-0645-8948-B33B-AFB84C6BFE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9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7"/>
    </mc:Choice>
    <mc:Fallback>
      <p:transition spd="slow" advTm="2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3BEE-8C10-134D-A401-25D903D3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Relining vs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10B5C-7A38-E04D-B1CA-D70C5442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Relining is controversial, extension is often necessary </a:t>
            </a:r>
          </a:p>
          <a:p>
            <a:endParaRPr lang="en-US" dirty="0"/>
          </a:p>
          <a:p>
            <a:r>
              <a:rPr lang="en-US" dirty="0"/>
              <a:t>Different indications/purpose</a:t>
            </a:r>
          </a:p>
          <a:p>
            <a:endParaRPr lang="en-US" dirty="0"/>
          </a:p>
          <a:p>
            <a:r>
              <a:rPr lang="en-US" dirty="0"/>
              <a:t>Reporting should not be mixed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1287095-1B88-B640-B026-8A514F5B8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52"/>
    </mc:Choice>
    <mc:Fallback>
      <p:transition spd="slow" advTm="2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56B7-FF24-0C4A-98EE-5B11EC34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is (was) the rational for relining?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9067-01A0-D444-83EE-82333EB3B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“The previous experience and perceptions”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Improve the radial force of existing BSG.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Reduce the risk of kinking.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</a:t>
            </a:r>
            <a:r>
              <a:rPr lang="en-US" sz="2800" dirty="0" err="1"/>
              <a:t>Stabilise</a:t>
            </a:r>
            <a:r>
              <a:rPr lang="en-US" sz="2800" dirty="0"/>
              <a:t>” the branch.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Adapting to the respiratory movements.</a:t>
            </a:r>
          </a:p>
          <a:p>
            <a:pPr lvl="1"/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E1D0DBD-99EE-9C46-9869-EC8578AEB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3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57"/>
    </mc:Choice>
    <mc:Fallback>
      <p:transition spd="slow" advTm="28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256D-3358-D949-9B39-8E9B6CE9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787"/>
            <a:ext cx="10515600" cy="5248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2015		 Panuccio et al </a:t>
            </a:r>
            <a:r>
              <a:rPr lang="en-US" dirty="0" err="1"/>
              <a:t>analysed</a:t>
            </a:r>
            <a:r>
              <a:rPr lang="en-US" dirty="0"/>
              <a:t> al the performance of BSGs in FEVAR and BEVAR, almost two thirds were relined.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Branch-related complications were encountered and the authors concluded that it 	was not possible to prove the efficacy of relining.</a:t>
            </a:r>
          </a:p>
          <a:p>
            <a:endParaRPr lang="en-US" dirty="0"/>
          </a:p>
          <a:p>
            <a:r>
              <a:rPr lang="en-US" dirty="0"/>
              <a:t>2012 	</a:t>
            </a:r>
            <a:r>
              <a:rPr lang="en-US" dirty="0" err="1"/>
              <a:t>Chutters</a:t>
            </a:r>
            <a:r>
              <a:rPr lang="en-US" dirty="0"/>
              <a:t> et al advocated routine relining to “</a:t>
            </a:r>
            <a:r>
              <a:rPr lang="en-US" dirty="0" err="1"/>
              <a:t>stabilise</a:t>
            </a:r>
            <a:r>
              <a:rPr lang="en-US" dirty="0"/>
              <a:t>” the BSG, improve the radial force and reduce the risk of kink.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reported 5% occlusion and stenosis rate and 5% vessel injury rate despite of 	relining.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To date there is no clinical or laboratory-based study that has justified the rationale for routine relining.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7909C-20A9-9E48-B620-B61F307C640C}"/>
              </a:ext>
            </a:extLst>
          </p:cNvPr>
          <p:cNvSpPr txBox="1"/>
          <p:nvPr/>
        </p:nvSpPr>
        <p:spPr>
          <a:xfrm>
            <a:off x="628650" y="5834062"/>
            <a:ext cx="1128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1- Panuccio G, </a:t>
            </a:r>
            <a:r>
              <a:rPr lang="en-US" sz="1400" dirty="0" err="1"/>
              <a:t>Bisdas</a:t>
            </a:r>
            <a:r>
              <a:rPr lang="en-US" sz="1400" dirty="0"/>
              <a:t> T, </a:t>
            </a:r>
            <a:r>
              <a:rPr lang="en-US" sz="1400" dirty="0" err="1"/>
              <a:t>Berekoven</a:t>
            </a:r>
            <a:r>
              <a:rPr lang="en-US" sz="1400" dirty="0"/>
              <a:t> B, et al. Performance of Bridging Stent Grafts in Fenestrated and Branched Aortic Endografting. In: </a:t>
            </a:r>
            <a:r>
              <a:rPr lang="en-US" sz="1400" i="1" dirty="0"/>
              <a:t>European Journal of Vascular and Endovascular Surgery</a:t>
            </a:r>
            <a:r>
              <a:rPr lang="en-US" sz="1400" dirty="0"/>
              <a:t>. 2015, pp. 60–70.</a:t>
            </a:r>
            <a:endParaRPr lang="en-GB" sz="1400" dirty="0"/>
          </a:p>
          <a:p>
            <a:r>
              <a:rPr lang="en-US" sz="1400" dirty="0"/>
              <a:t>2- Reilly LM, Rapp JH, Marlene </a:t>
            </a:r>
            <a:r>
              <a:rPr lang="en-US" sz="1400" dirty="0" err="1"/>
              <a:t>Grenon</a:t>
            </a:r>
            <a:r>
              <a:rPr lang="en-US" sz="1400" dirty="0"/>
              <a:t> S, et al. Efficacy and durability of endovascular thoracoabdominal aortic aneurysm repair using the caudally directed cuff technique. </a:t>
            </a:r>
            <a:r>
              <a:rPr lang="en-US" sz="1400" i="1" dirty="0"/>
              <a:t>J </a:t>
            </a:r>
            <a:r>
              <a:rPr lang="en-US" sz="1400" i="1" dirty="0" err="1"/>
              <a:t>Vasc</a:t>
            </a:r>
            <a:r>
              <a:rPr lang="en-US" sz="1400" i="1" dirty="0"/>
              <a:t> Surg</a:t>
            </a:r>
            <a:r>
              <a:rPr lang="en-US" sz="1400" dirty="0"/>
              <a:t> 2012; 56: 53–64.</a:t>
            </a:r>
            <a:endParaRPr lang="en-GB" sz="1400" dirty="0"/>
          </a:p>
        </p:txBody>
      </p:sp>
      <p:sp>
        <p:nvSpPr>
          <p:cNvPr id="5" name="Bent Up Arrow 4">
            <a:extLst>
              <a:ext uri="{FF2B5EF4-FFF2-40B4-BE49-F238E27FC236}">
                <a16:creationId xmlns:a16="http://schemas.microsoft.com/office/drawing/2014/main" id="{F79891FE-8CC4-8F49-A440-2150DD34B46B}"/>
              </a:ext>
            </a:extLst>
          </p:cNvPr>
          <p:cNvSpPr/>
          <p:nvPr/>
        </p:nvSpPr>
        <p:spPr>
          <a:xfrm rot="5400000">
            <a:off x="1057274" y="1598459"/>
            <a:ext cx="557212" cy="600075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ent Up Arrow 5">
            <a:extLst>
              <a:ext uri="{FF2B5EF4-FFF2-40B4-BE49-F238E27FC236}">
                <a16:creationId xmlns:a16="http://schemas.microsoft.com/office/drawing/2014/main" id="{4A4D6BFE-A2FC-204F-A9A2-7723F3FDDBCF}"/>
              </a:ext>
            </a:extLst>
          </p:cNvPr>
          <p:cNvSpPr/>
          <p:nvPr/>
        </p:nvSpPr>
        <p:spPr>
          <a:xfrm rot="5400000">
            <a:off x="1057273" y="3912687"/>
            <a:ext cx="557212" cy="600075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09F51E-3A57-BB44-8226-79A35C4CF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87"/>
    </mc:Choice>
    <mc:Fallback>
      <p:transition spd="slow" advTm="46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4396-C57B-D446-9275-25743481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dirty="0"/>
              <a:t>Effect of Branch Stent Choice on Branch-related Outcomes in Complex Aortic Repair. </a:t>
            </a:r>
            <a:r>
              <a:rPr lang="en-US" sz="2400" i="1" dirty="0" err="1"/>
              <a:t>Mastracci</a:t>
            </a:r>
            <a:r>
              <a:rPr lang="en-GB" sz="2400" i="1" dirty="0"/>
              <a:t> </a:t>
            </a:r>
            <a:r>
              <a:rPr lang="en-US" sz="2400" i="1" dirty="0"/>
              <a:t> et al ,Eur J </a:t>
            </a:r>
            <a:r>
              <a:rPr lang="en-US" sz="2400" i="1" dirty="0" err="1"/>
              <a:t>Vasc</a:t>
            </a:r>
            <a:r>
              <a:rPr lang="en-US" sz="2400" i="1" dirty="0"/>
              <a:t> </a:t>
            </a:r>
            <a:r>
              <a:rPr lang="en-US" sz="2400" i="1" dirty="0" err="1"/>
              <a:t>Endovasc</a:t>
            </a:r>
            <a:r>
              <a:rPr lang="en-US" sz="2400" i="1" dirty="0"/>
              <a:t> Surg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75DC-233C-A24F-932F-596138D9A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practices up to 2014 using three different stent grafts: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Advanta V12</a:t>
            </a:r>
          </a:p>
          <a:p>
            <a:pPr marL="457200" lvl="1" indent="0">
              <a:buNone/>
            </a:pPr>
            <a:r>
              <a:rPr lang="en-US" dirty="0"/>
              <a:t>Fluency </a:t>
            </a:r>
          </a:p>
          <a:p>
            <a:pPr marL="457200" lvl="1" indent="0">
              <a:buNone/>
            </a:pPr>
            <a:r>
              <a:rPr lang="en-US" dirty="0" err="1"/>
              <a:t>Viabahn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 majority were </a:t>
            </a:r>
            <a:r>
              <a:rPr lang="en-US" u="sng" dirty="0"/>
              <a:t>reinforced</a:t>
            </a:r>
            <a:r>
              <a:rPr lang="en-US" dirty="0"/>
              <a:t> with another device “ relining”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No difference in outcomes between primary choices of balloon expandable or self-expandable stent grafts.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02A3FED-C5A2-1A4D-B618-A5A482DA7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6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3"/>
    </mc:Choice>
    <mc:Fallback>
      <p:transition spd="slow" advTm="3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1-28 at 14.24.09.png">
            <a:extLst>
              <a:ext uri="{FF2B5EF4-FFF2-40B4-BE49-F238E27FC236}">
                <a16:creationId xmlns:a16="http://schemas.microsoft.com/office/drawing/2014/main" id="{22EA1E7D-83F5-5A4C-9329-D818AD9572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r="55874"/>
          <a:stretch/>
        </p:blipFill>
        <p:spPr>
          <a:xfrm>
            <a:off x="7218486" y="875902"/>
            <a:ext cx="3839307" cy="510619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C15F9E-6DF8-AB47-8C81-6DA4208AD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063" y="875902"/>
            <a:ext cx="6229350" cy="5106193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sz="4000" dirty="0"/>
              <a:t>Occlusions </a:t>
            </a:r>
            <a:r>
              <a:rPr lang="en-US" sz="3200" dirty="0">
                <a:solidFill>
                  <a:srgbClr val="00B050"/>
                </a:solidFill>
              </a:rPr>
              <a:t>✔️</a:t>
            </a:r>
          </a:p>
          <a:p>
            <a:pPr lvl="1"/>
            <a:r>
              <a:rPr lang="en-US" sz="4000" dirty="0"/>
              <a:t>Kinks </a:t>
            </a:r>
            <a:r>
              <a:rPr lang="en-US" sz="4000" dirty="0">
                <a:solidFill>
                  <a:srgbClr val="00B050"/>
                </a:solidFill>
              </a:rPr>
              <a:t>✔️</a:t>
            </a:r>
            <a:endParaRPr lang="en-US" sz="4000" dirty="0"/>
          </a:p>
          <a:p>
            <a:pPr lvl="1"/>
            <a:r>
              <a:rPr lang="en-US" sz="4000" dirty="0"/>
              <a:t>Fractures </a:t>
            </a:r>
            <a:r>
              <a:rPr lang="en-US" sz="4000" dirty="0">
                <a:solidFill>
                  <a:srgbClr val="00B050"/>
                </a:solidFill>
              </a:rPr>
              <a:t>✔️</a:t>
            </a:r>
            <a:endParaRPr lang="en-US" sz="4000" dirty="0"/>
          </a:p>
          <a:p>
            <a:pPr lvl="1"/>
            <a:r>
              <a:rPr lang="en-US" sz="4000" dirty="0"/>
              <a:t>Tracking difficulties </a:t>
            </a:r>
            <a:r>
              <a:rPr lang="en-US" sz="4000" dirty="0">
                <a:solidFill>
                  <a:srgbClr val="00B050"/>
                </a:solidFill>
              </a:rPr>
              <a:t>✔️</a:t>
            </a:r>
            <a:endParaRPr lang="en-US" sz="4000" dirty="0"/>
          </a:p>
          <a:p>
            <a:pPr lvl="1"/>
            <a:r>
              <a:rPr lang="en-US" sz="4000" dirty="0"/>
              <a:t>Deployment failures </a:t>
            </a:r>
            <a:r>
              <a:rPr lang="en-US" sz="4000" dirty="0">
                <a:solidFill>
                  <a:srgbClr val="00B050"/>
                </a:solidFill>
              </a:rPr>
              <a:t>✔️</a:t>
            </a:r>
            <a:endParaRPr lang="en-US" sz="4000" dirty="0"/>
          </a:p>
          <a:p>
            <a:pPr lvl="1"/>
            <a:r>
              <a:rPr lang="en-US" sz="4000" dirty="0"/>
              <a:t>Migration </a:t>
            </a:r>
            <a:r>
              <a:rPr lang="en-US" sz="4000" dirty="0">
                <a:solidFill>
                  <a:srgbClr val="00B050"/>
                </a:solidFill>
              </a:rPr>
              <a:t>✔️</a:t>
            </a:r>
            <a:endParaRPr lang="en-US" sz="4000" dirty="0"/>
          </a:p>
          <a:p>
            <a:pPr lvl="1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5F8392-5B7A-AD4B-A14C-DF8FEC31FC77}"/>
              </a:ext>
            </a:extLst>
          </p:cNvPr>
          <p:cNvSpPr/>
          <p:nvPr/>
        </p:nvSpPr>
        <p:spPr>
          <a:xfrm>
            <a:off x="7218486" y="4000500"/>
            <a:ext cx="1071562" cy="1042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B9F88-DA97-8742-A53A-BA25F445F9D2}"/>
              </a:ext>
            </a:extLst>
          </p:cNvPr>
          <p:cNvSpPr txBox="1"/>
          <p:nvPr/>
        </p:nvSpPr>
        <p:spPr>
          <a:xfrm>
            <a:off x="3136003" y="6112845"/>
            <a:ext cx="89787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Self expanding covered stents are relined with </a:t>
            </a:r>
            <a:r>
              <a:rPr lang="en-US" sz="2000" u="sng" dirty="0"/>
              <a:t>further</a:t>
            </a:r>
            <a:r>
              <a:rPr lang="en-US" sz="2000" dirty="0"/>
              <a:t> self expanding covered stents </a:t>
            </a:r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EAA2E5-B5C5-C544-A770-E999C9D5D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8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02"/>
    </mc:Choice>
    <mc:Fallback>
      <p:transition spd="slow" advTm="27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75D6-5F2D-0D43-83EE-1DEACA03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has changed in the practice now 2021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FB9C-13EB-3E41-8070-97C38D17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1E751-22DC-674E-B88C-742BB55D7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28" y="1774769"/>
            <a:ext cx="5626569" cy="4149938"/>
          </a:xfrm>
          <a:prstGeom prst="rect">
            <a:avLst/>
          </a:prstGeom>
          <a:effectLst>
            <a:glow rad="228600">
              <a:schemeClr val="bg1">
                <a:lumMod val="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69F72-09F7-8C4D-B797-848E2FBF7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29"/>
          <a:stretch/>
        </p:blipFill>
        <p:spPr>
          <a:xfrm>
            <a:off x="5908191" y="1768033"/>
            <a:ext cx="6064561" cy="4149938"/>
          </a:xfrm>
          <a:prstGeom prst="rect">
            <a:avLst/>
          </a:prstGeom>
          <a:effectLst>
            <a:glow rad="228600">
              <a:schemeClr val="bg1">
                <a:lumMod val="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C96D61C-51AD-374F-AC09-154918C3C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3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23"/>
    </mc:Choice>
    <mc:Fallback>
      <p:transition spd="slow" advTm="23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A6187-C254-EF41-A32F-0EDD63FF9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40149" y="-14291"/>
            <a:ext cx="6499090" cy="500538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E4D613-9401-A94C-9119-04028BE81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81" y="4409948"/>
            <a:ext cx="10561638" cy="2211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D54887-7A8C-BA4D-AECE-249BC16726FF}"/>
              </a:ext>
            </a:extLst>
          </p:cNvPr>
          <p:cNvSpPr txBox="1"/>
          <p:nvPr/>
        </p:nvSpPr>
        <p:spPr>
          <a:xfrm rot="20821429">
            <a:off x="8926119" y="1074710"/>
            <a:ext cx="2594500" cy="369332"/>
          </a:xfrm>
          <a:prstGeom prst="rect">
            <a:avLst/>
          </a:prstGeom>
          <a:noFill/>
          <a:ln w="38100">
            <a:solidFill>
              <a:srgbClr val="FF0000">
                <a:alpha val="8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routine relining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2FBD6-CE39-3642-AF69-3DC9FDCBE22C}"/>
              </a:ext>
            </a:extLst>
          </p:cNvPr>
          <p:cNvSpPr txBox="1"/>
          <p:nvPr/>
        </p:nvSpPr>
        <p:spPr>
          <a:xfrm>
            <a:off x="9490853" y="6598984"/>
            <a:ext cx="1885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Abisi</a:t>
            </a:r>
            <a:r>
              <a:rPr lang="en-US" sz="1600" i="1" dirty="0"/>
              <a:t> et al JEVT 2021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296D039-9068-6F4D-A753-E63BAC087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4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14"/>
    </mc:Choice>
    <mc:Fallback>
      <p:transition spd="slow" advTm="15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542</Words>
  <Application>Microsoft Macintosh PowerPoint</Application>
  <PresentationFormat>Widescreen</PresentationFormat>
  <Paragraphs>82</Paragraphs>
  <Slides>14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When do I need to reline my bridging stents?  </vt:lpstr>
      <vt:lpstr>Disclosures</vt:lpstr>
      <vt:lpstr>Relining vs Extension</vt:lpstr>
      <vt:lpstr>What is (was) the rational for relining? </vt:lpstr>
      <vt:lpstr>PowerPoint Presentation</vt:lpstr>
      <vt:lpstr>Effect of Branch Stent Choice on Branch-related Outcomes in Complex Aortic Repair. Mastracci  et al ,Eur J Vasc Endovasc Surg 2016</vt:lpstr>
      <vt:lpstr>PowerPoint Presentation</vt:lpstr>
      <vt:lpstr>What has changed in the practice now 2021 </vt:lpstr>
      <vt:lpstr>PowerPoint Presentation</vt:lpstr>
      <vt:lpstr>PowerPoint Presentation</vt:lpstr>
      <vt:lpstr>Extension for adequate seal </vt:lpstr>
      <vt:lpstr>Extension to smooth the distal end</vt:lpstr>
      <vt:lpstr>Still some role for relining…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do I need to reline my bridging stents?  </dc:title>
  <dc:creator>Said Abisi</dc:creator>
  <cp:lastModifiedBy>Said Abisi</cp:lastModifiedBy>
  <cp:revision>7</cp:revision>
  <dcterms:created xsi:type="dcterms:W3CDTF">2021-12-12T09:07:21Z</dcterms:created>
  <dcterms:modified xsi:type="dcterms:W3CDTF">2021-12-13T16:41:43Z</dcterms:modified>
</cp:coreProperties>
</file>