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317" r:id="rId3"/>
    <p:sldId id="311" r:id="rId4"/>
    <p:sldId id="267" r:id="rId5"/>
    <p:sldId id="314" r:id="rId6"/>
    <p:sldId id="313" r:id="rId7"/>
    <p:sldId id="316" r:id="rId8"/>
    <p:sldId id="315" r:id="rId9"/>
    <p:sldId id="263" r:id="rId10"/>
    <p:sldId id="262" r:id="rId11"/>
    <p:sldId id="295" r:id="rId12"/>
    <p:sldId id="300" r:id="rId13"/>
    <p:sldId id="312" r:id="rId14"/>
    <p:sldId id="272" r:id="rId15"/>
    <p:sldId id="274" r:id="rId16"/>
    <p:sldId id="301" r:id="rId17"/>
    <p:sldId id="305" r:id="rId18"/>
    <p:sldId id="3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31" autoAdjust="0"/>
    <p:restoredTop sz="79302" autoAdjust="0"/>
  </p:normalViewPr>
  <p:slideViewPr>
    <p:cSldViewPr snapToGrid="0" snapToObjects="1">
      <p:cViewPr varScale="1">
        <p:scale>
          <a:sx n="54" d="100"/>
          <a:sy n="54" d="100"/>
        </p:scale>
        <p:origin x="988" y="56"/>
      </p:cViewPr>
      <p:guideLst/>
    </p:cSldViewPr>
  </p:slideViewPr>
  <p:notesTextViewPr>
    <p:cViewPr>
      <p:scale>
        <a:sx n="130" d="100"/>
        <a:sy n="13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Users\lydiahanna\Desktop\ascending%20device.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Sheet2!$B$2:$B$11</cx:f>
        <cx:lvl ptCount="10" formatCode="General">
          <cx:pt idx="0">0.29999999999999999</cx:pt>
          <cx:pt idx="1">0.34000000000000002</cx:pt>
          <cx:pt idx="2">0.42999999999999999</cx:pt>
          <cx:pt idx="3">2</cx:pt>
          <cx:pt idx="4">1.5</cx:pt>
          <cx:pt idx="5">0.23999999999999999</cx:pt>
          <cx:pt idx="6">0.23999999999999999</cx:pt>
          <cx:pt idx="7">0.25</cx:pt>
          <cx:pt idx="8">0.33000000000000002</cx:pt>
          <cx:pt idx="9">0.16</cx:pt>
        </cx:lvl>
      </cx:numDim>
    </cx:data>
    <cx:data id="1">
      <cx:numDim type="val">
        <cx:f>Sheet2!$C$2:$C$11</cx:f>
        <cx:lvl ptCount="10" formatCode="General">
          <cx:pt idx="0">0.01</cx:pt>
          <cx:pt idx="1">0.059999999999999998</cx:pt>
          <cx:pt idx="2">0.089999999999999997</cx:pt>
          <cx:pt idx="3">0.050000000000000003</cx:pt>
          <cx:pt idx="4">0.01</cx:pt>
          <cx:pt idx="5">0.080000000000000002</cx:pt>
          <cx:pt idx="6">0.01</cx:pt>
          <cx:pt idx="7">0.01</cx:pt>
          <cx:pt idx="8">0.01</cx:pt>
          <cx:pt idx="9">0.02</cx:pt>
        </cx:lvl>
      </cx:numDim>
    </cx:data>
    <cx:data id="2">
      <cx:numDim type="val">
        <cx:f>Sheet2!$D$2:$D$11</cx:f>
        <cx:lvl ptCount="10" formatCode="General">
          <cx:pt idx="0">0.10000000000000001</cx:pt>
          <cx:pt idx="1">0.059999999999999998</cx:pt>
          <cx:pt idx="2">0.050000000000000003</cx:pt>
          <cx:pt idx="3">0.059999999999999998</cx:pt>
          <cx:pt idx="4">0.02</cx:pt>
          <cx:pt idx="5">0.029999999999999999</cx:pt>
          <cx:pt idx="6">0.050000000000000003</cx:pt>
          <cx:pt idx="7">0.080000000000000002</cx:pt>
          <cx:pt idx="8">0.080000000000000002</cx:pt>
          <cx:pt idx="9">0.11</cx:pt>
        </cx:lvl>
      </cx:numDim>
    </cx:data>
    <cx:data id="3">
      <cx:numDim type="val">
        <cx:f>Sheet2!$E$2:$E$11</cx:f>
        <cx:lvl ptCount="10" formatCode="General">
          <cx:pt idx="0">0.070000000000000007</cx:pt>
          <cx:pt idx="1">0.059999999999999998</cx:pt>
          <cx:pt idx="2">0.11</cx:pt>
          <cx:pt idx="3">0.070000000000000007</cx:pt>
          <cx:pt idx="4">0.02</cx:pt>
          <cx:pt idx="5">0.070000000000000007</cx:pt>
          <cx:pt idx="6">0.059999999999999998</cx:pt>
          <cx:pt idx="7">0.070000000000000007</cx:pt>
          <cx:pt idx="8">0.080000000000000002</cx:pt>
          <cx:pt idx="9">0.070000000000000007</cx:pt>
        </cx:lvl>
      </cx:numDim>
    </cx:data>
  </cx:chartData>
  <cx:chart>
    <cx:title pos="t" align="ctr" overlay="0">
      <cx:tx>
        <cx:rich>
          <a:bodyPr spcFirstLastPara="1" vertOverflow="ellipsis" horzOverflow="overflow" wrap="square" lIns="0" tIns="0" rIns="0" bIns="0" anchor="ctr" anchorCtr="1"/>
          <a:lstStyle/>
          <a:p>
            <a:pPr algn="ctr" rtl="0">
              <a:defRPr/>
            </a:pPr>
            <a:endParaRPr lang="en-GB" sz="1400" b="0" i="0" u="none" strike="noStrike" baseline="0">
              <a:solidFill>
                <a:sysClr val="windowText" lastClr="000000">
                  <a:lumMod val="65000"/>
                  <a:lumOff val="35000"/>
                </a:sysClr>
              </a:solidFill>
              <a:latin typeface="Calibri" panose="020F0502020204030204"/>
            </a:endParaRPr>
          </a:p>
          <a:p>
            <a:pPr algn="ctr" rtl="0">
              <a:defRPr/>
            </a:pPr>
            <a:endParaRPr lang="en-GB" sz="1400" b="0" i="0" u="none" strike="noStrike" baseline="0">
              <a:solidFill>
                <a:sysClr val="windowText" lastClr="000000">
                  <a:lumMod val="65000"/>
                  <a:lumOff val="35000"/>
                </a:sysClr>
              </a:solidFill>
              <a:latin typeface="Calibri" panose="020F0502020204030204"/>
            </a:endParaRPr>
          </a:p>
        </cx:rich>
      </cx:tx>
    </cx:title>
    <cx:plotArea>
      <cx:plotAreaRegion>
        <cx:series layoutId="boxWhisker" uniqueId="{BA82BD2A-0462-2D4E-AD9D-BE79D33DEB41}">
          <cx:tx>
            <cx:txData>
              <cx:f>Sheet2!$B$1</cx:f>
              <cx:v>Bubbles released with saline (ml)</cx:v>
            </cx:txData>
          </cx:tx>
          <cx:dataId val="0"/>
          <cx:layoutPr>
            <cx:visibility meanLine="1" meanMarker="1" nonoutliers="0" outliers="1"/>
            <cx:statistics quartileMethod="exclusive"/>
          </cx:layoutPr>
        </cx:series>
        <cx:series layoutId="boxWhisker" uniqueId="{55F1A3D7-F1FE-6342-9AB8-0DC781376431}">
          <cx:tx>
            <cx:txData>
              <cx:f>Sheet2!$C$1</cx:f>
              <cx:v>Bubbles released with 2L CO2 (ml)</cx:v>
            </cx:txData>
          </cx:tx>
          <cx:dataId val="1"/>
          <cx:layoutPr>
            <cx:visibility meanLine="0" meanMarker="1" nonoutliers="0" outliers="1"/>
            <cx:statistics quartileMethod="exclusive"/>
          </cx:layoutPr>
        </cx:series>
        <cx:series layoutId="boxWhisker" uniqueId="{DFC52C64-8576-AB41-AAD0-8C96B6D5CF8C}">
          <cx:tx>
            <cx:txData>
              <cx:f>Sheet2!$D$1</cx:f>
              <cx:v>Bubbles released with 4L CO2 (ml)</cx:v>
            </cx:txData>
          </cx:tx>
          <cx:dataId val="2"/>
          <cx:layoutPr>
            <cx:visibility meanLine="0" meanMarker="1" nonoutliers="0" outliers="1"/>
            <cx:statistics quartileMethod="exclusive"/>
          </cx:layoutPr>
        </cx:series>
        <cx:series layoutId="boxWhisker" uniqueId="{F128D44E-6C17-D649-B430-41C2A240AA6E}">
          <cx:tx>
            <cx:txData>
              <cx:f>Sheet2!$E$1</cx:f>
              <cx:v>Bubbles released with 6L CO2 (ml)</cx:v>
            </cx:txData>
          </cx:tx>
          <cx:dataId val="3"/>
          <cx:layoutPr>
            <cx:visibility meanLine="0" meanMarker="1" nonoutliers="0" outliers="1"/>
            <cx:statistics quartileMethod="exclusive"/>
          </cx:layoutPr>
        </cx:series>
      </cx:plotAreaRegion>
      <cx:axis id="0">
        <cx:catScaling gapWidth="1"/>
        <cx:tickLabels/>
      </cx:axis>
      <cx:axis id="1">
        <cx:valScaling/>
        <cx:title>
          <cx:tx>
            <cx:rich>
              <a:bodyPr spcFirstLastPara="1" vertOverflow="ellipsis" horzOverflow="overflow" wrap="square" lIns="0" tIns="0" rIns="0" bIns="0" anchor="ctr" anchorCtr="1"/>
              <a:lstStyle/>
              <a:p>
                <a:pPr algn="ctr" rtl="0">
                  <a:defRPr/>
                </a:pPr>
                <a:r>
                  <a:rPr lang="en-GB" sz="900" b="0" i="0" u="none" strike="noStrike" baseline="0">
                    <a:solidFill>
                      <a:sysClr val="windowText" lastClr="000000">
                        <a:lumMod val="65000"/>
                        <a:lumOff val="35000"/>
                      </a:sysClr>
                    </a:solidFill>
                    <a:latin typeface="Calibri" panose="020F0502020204030204"/>
                  </a:rPr>
                  <a:t>Volme of gas released (ml)</a:t>
                </a:r>
              </a:p>
              <a:p>
                <a:pPr algn="ctr" rtl="0">
                  <a:defRPr/>
                </a:pPr>
                <a:endParaRPr lang="en-GB" sz="900" b="0" i="0" u="none" strike="noStrike" baseline="0">
                  <a:solidFill>
                    <a:sysClr val="windowText" lastClr="000000">
                      <a:lumMod val="65000"/>
                      <a:lumOff val="35000"/>
                    </a:sysClr>
                  </a:solidFill>
                  <a:latin typeface="Calibri" panose="020F0502020204030204"/>
                </a:endParaRPr>
              </a:p>
            </cx:rich>
          </cx:tx>
        </cx:title>
        <cx:majorGridlines/>
        <cx:tickLabels/>
      </cx:axis>
    </cx:plotArea>
    <cx:legend pos="r" align="ctr" overlay="0"/>
  </cx:chart>
</cx: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D75B9-D1A2-F742-B89A-141481ECF637}" type="datetimeFigureOut">
              <a:rPr lang="en-US" smtClean="0"/>
              <a:t>12/16/2021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8A9094-54D0-1548-84B8-47EF8C963D5C}" type="slidenum">
              <a:rPr lang="en-US" smtClean="0"/>
              <a:t>‹#›</a:t>
            </a:fld>
            <a:endParaRPr lang="en-US"/>
          </a:p>
        </p:txBody>
      </p:sp>
    </p:spTree>
    <p:extLst>
      <p:ext uri="{BB962C8B-B14F-4D97-AF65-F5344CB8AC3E}">
        <p14:creationId xmlns:p14="http://schemas.microsoft.com/office/powerpoint/2010/main" val="2474086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8A9094-54D0-1548-84B8-47EF8C963D5C}" type="slidenum">
              <a:rPr lang="en-US" smtClean="0"/>
              <a:t>1</a:t>
            </a:fld>
            <a:endParaRPr lang="en-US"/>
          </a:p>
        </p:txBody>
      </p:sp>
    </p:spTree>
    <p:extLst>
      <p:ext uri="{BB962C8B-B14F-4D97-AF65-F5344CB8AC3E}">
        <p14:creationId xmlns:p14="http://schemas.microsoft.com/office/powerpoint/2010/main" val="246171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went on to in a series of benchtop experimental models to firstly confirm that </a:t>
            </a:r>
            <a:r>
              <a:rPr lang="en-US" dirty="0" err="1"/>
              <a:t>stentgrafts</a:t>
            </a:r>
            <a:r>
              <a:rPr lang="en-US" dirty="0"/>
              <a:t> release air, and to then determine whether CO2 flushing was a better purging agent that standard saline. We were able to undertake testing on Medtronic and </a:t>
            </a:r>
            <a:r>
              <a:rPr lang="en-US" dirty="0" err="1"/>
              <a:t>Ctag</a:t>
            </a:r>
            <a:r>
              <a:rPr lang="en-US" dirty="0"/>
              <a:t> gore devices </a:t>
            </a:r>
          </a:p>
          <a:p>
            <a:endParaRPr lang="en-US" dirty="0"/>
          </a:p>
        </p:txBody>
      </p:sp>
      <p:sp>
        <p:nvSpPr>
          <p:cNvPr id="4" name="Slide Number Placeholder 3"/>
          <p:cNvSpPr>
            <a:spLocks noGrp="1"/>
          </p:cNvSpPr>
          <p:nvPr>
            <p:ph type="sldNum" sz="quarter" idx="5"/>
          </p:nvPr>
        </p:nvSpPr>
        <p:spPr/>
        <p:txBody>
          <a:bodyPr/>
          <a:lstStyle/>
          <a:p>
            <a:fld id="{308A9094-54D0-1548-84B8-47EF8C963D5C}" type="slidenum">
              <a:rPr lang="en-US" smtClean="0"/>
              <a:t>12</a:t>
            </a:fld>
            <a:endParaRPr lang="en-US"/>
          </a:p>
        </p:txBody>
      </p:sp>
    </p:spTree>
    <p:extLst>
      <p:ext uri="{BB962C8B-B14F-4D97-AF65-F5344CB8AC3E}">
        <p14:creationId xmlns:p14="http://schemas.microsoft.com/office/powerpoint/2010/main" val="4136928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was not randomized and therefore there were some potential confounds including PLZ</a:t>
            </a:r>
            <a:endParaRPr lang="en-GB" dirty="0"/>
          </a:p>
        </p:txBody>
      </p:sp>
      <p:sp>
        <p:nvSpPr>
          <p:cNvPr id="4" name="Slide Number Placeholder 3"/>
          <p:cNvSpPr>
            <a:spLocks noGrp="1"/>
          </p:cNvSpPr>
          <p:nvPr>
            <p:ph type="sldNum" sz="quarter" idx="10"/>
          </p:nvPr>
        </p:nvSpPr>
        <p:spPr/>
        <p:txBody>
          <a:bodyPr/>
          <a:lstStyle/>
          <a:p>
            <a:fld id="{308A9094-54D0-1548-84B8-47EF8C963D5C}" type="slidenum">
              <a:rPr lang="en-US" smtClean="0"/>
              <a:t>13</a:t>
            </a:fld>
            <a:endParaRPr lang="en-US"/>
          </a:p>
        </p:txBody>
      </p:sp>
    </p:spTree>
    <p:extLst>
      <p:ext uri="{BB962C8B-B14F-4D97-AF65-F5344CB8AC3E}">
        <p14:creationId xmlns:p14="http://schemas.microsoft.com/office/powerpoint/2010/main" val="2754178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CO2 reduces the embolic burden to the brain from TEVAR</a:t>
            </a:r>
          </a:p>
        </p:txBody>
      </p:sp>
      <p:sp>
        <p:nvSpPr>
          <p:cNvPr id="4" name="Slide Number Placeholder 3"/>
          <p:cNvSpPr>
            <a:spLocks noGrp="1"/>
          </p:cNvSpPr>
          <p:nvPr>
            <p:ph type="sldNum" sz="quarter" idx="5"/>
          </p:nvPr>
        </p:nvSpPr>
        <p:spPr/>
        <p:txBody>
          <a:bodyPr/>
          <a:lstStyle/>
          <a:p>
            <a:fld id="{308A9094-54D0-1548-84B8-47EF8C963D5C}" type="slidenum">
              <a:rPr lang="en-US" smtClean="0"/>
              <a:t>14</a:t>
            </a:fld>
            <a:endParaRPr lang="en-US"/>
          </a:p>
        </p:txBody>
      </p:sp>
    </p:spTree>
    <p:extLst>
      <p:ext uri="{BB962C8B-B14F-4D97-AF65-F5344CB8AC3E}">
        <p14:creationId xmlns:p14="http://schemas.microsoft.com/office/powerpoint/2010/main" val="445676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Very important to standardize C02</a:t>
            </a:r>
            <a:r>
              <a:rPr lang="en-US" baseline="0" dirty="0" smtClean="0"/>
              <a:t> flush technique :</a:t>
            </a:r>
            <a:r>
              <a:rPr lang="en-US" dirty="0" smtClean="0"/>
              <a:t>We </a:t>
            </a:r>
            <a:r>
              <a:rPr lang="en-US" dirty="0"/>
              <a:t>went on to in a series of benchtop experimental </a:t>
            </a:r>
            <a:r>
              <a:rPr lang="en-US" dirty="0" smtClean="0"/>
              <a:t>models including mass spectrometry to look at gas composition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Optimal parameters to purge stent graft is 2L at 4 bars for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dirty="0"/>
              <a:t>to firstly confirm that </a:t>
            </a:r>
            <a:r>
              <a:rPr lang="en-US" dirty="0" err="1"/>
              <a:t>stentgrafts</a:t>
            </a:r>
            <a:r>
              <a:rPr lang="en-US" dirty="0"/>
              <a:t> release air, and to then determine whether CO2 flushing was a better purging agent that standard saline. We were able to undertake testing on Medtronic and </a:t>
            </a:r>
            <a:r>
              <a:rPr lang="en-US" dirty="0" err="1"/>
              <a:t>Ctag</a:t>
            </a:r>
            <a:r>
              <a:rPr lang="en-US" dirty="0"/>
              <a:t> gore devices </a:t>
            </a:r>
          </a:p>
          <a:p>
            <a:endParaRPr lang="en-US" dirty="0"/>
          </a:p>
        </p:txBody>
      </p:sp>
      <p:sp>
        <p:nvSpPr>
          <p:cNvPr id="4" name="Slide Number Placeholder 3"/>
          <p:cNvSpPr>
            <a:spLocks noGrp="1"/>
          </p:cNvSpPr>
          <p:nvPr>
            <p:ph type="sldNum" sz="quarter" idx="5"/>
          </p:nvPr>
        </p:nvSpPr>
        <p:spPr/>
        <p:txBody>
          <a:bodyPr/>
          <a:lstStyle/>
          <a:p>
            <a:fld id="{308A9094-54D0-1548-84B8-47EF8C963D5C}" type="slidenum">
              <a:rPr lang="en-US" smtClean="0"/>
              <a:t>15</a:t>
            </a:fld>
            <a:endParaRPr lang="en-US"/>
          </a:p>
        </p:txBody>
      </p:sp>
    </p:spTree>
    <p:extLst>
      <p:ext uri="{BB962C8B-B14F-4D97-AF65-F5344CB8AC3E}">
        <p14:creationId xmlns:p14="http://schemas.microsoft.com/office/powerpoint/2010/main" val="369804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doing this with Imperial cardiology colleagues in twin study – INTERCEPT TAVI</a:t>
            </a:r>
            <a:endParaRPr lang="en-US" dirty="0"/>
          </a:p>
        </p:txBody>
      </p:sp>
      <p:sp>
        <p:nvSpPr>
          <p:cNvPr id="4" name="Slide Number Placeholder 3"/>
          <p:cNvSpPr>
            <a:spLocks noGrp="1"/>
          </p:cNvSpPr>
          <p:nvPr>
            <p:ph type="sldNum" sz="quarter" idx="5"/>
          </p:nvPr>
        </p:nvSpPr>
        <p:spPr/>
        <p:txBody>
          <a:bodyPr/>
          <a:lstStyle/>
          <a:p>
            <a:fld id="{308A9094-54D0-1548-84B8-47EF8C963D5C}" type="slidenum">
              <a:rPr lang="en-US" smtClean="0"/>
              <a:t>16</a:t>
            </a:fld>
            <a:endParaRPr lang="en-US"/>
          </a:p>
        </p:txBody>
      </p:sp>
    </p:spTree>
    <p:extLst>
      <p:ext uri="{BB962C8B-B14F-4D97-AF65-F5344CB8AC3E}">
        <p14:creationId xmlns:p14="http://schemas.microsoft.com/office/powerpoint/2010/main" val="2379388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A9094-54D0-1548-84B8-47EF8C963D5C}" type="slidenum">
              <a:rPr lang="en-US" smtClean="0"/>
              <a:t>17</a:t>
            </a:fld>
            <a:endParaRPr lang="en-US"/>
          </a:p>
        </p:txBody>
      </p:sp>
    </p:spTree>
    <p:extLst>
      <p:ext uri="{BB962C8B-B14F-4D97-AF65-F5344CB8AC3E}">
        <p14:creationId xmlns:p14="http://schemas.microsoft.com/office/powerpoint/2010/main" val="2746780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8A9094-54D0-1548-84B8-47EF8C963D5C}" type="slidenum">
              <a:rPr lang="en-US" smtClean="0"/>
              <a:t>18</a:t>
            </a:fld>
            <a:endParaRPr lang="en-US"/>
          </a:p>
        </p:txBody>
      </p:sp>
    </p:spTree>
    <p:extLst>
      <p:ext uri="{BB962C8B-B14F-4D97-AF65-F5344CB8AC3E}">
        <p14:creationId xmlns:p14="http://schemas.microsoft.com/office/powerpoint/2010/main" val="2850022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Increasing</a:t>
            </a:r>
            <a:r>
              <a:rPr lang="en-GB" baseline="0" dirty="0" smtClean="0"/>
              <a:t> recognition that both overt and covert cerebral infarction occurs during interventions in the arch and thoracic aorta</a:t>
            </a:r>
          </a:p>
          <a:p>
            <a:endParaRPr lang="en-GB" baseline="0" dirty="0" smtClean="0"/>
          </a:p>
          <a:p>
            <a:r>
              <a:rPr lang="en-GB" baseline="0" dirty="0" smtClean="0"/>
              <a:t>We found new DW MRI infarcts in 80% patients following TEVAR</a:t>
            </a:r>
          </a:p>
          <a:p>
            <a:endParaRPr lang="en-GB" baseline="0" dirty="0" smtClean="0"/>
          </a:p>
          <a:p>
            <a:r>
              <a:rPr lang="en-GB" baseline="0" dirty="0" smtClean="0"/>
              <a:t>Ongoing efforts to both  define the mechanisms and mitigate the risk of strokes with preventive strategies and cerebral protection</a:t>
            </a:r>
            <a:endParaRPr lang="en-GB" dirty="0"/>
          </a:p>
        </p:txBody>
      </p:sp>
      <p:sp>
        <p:nvSpPr>
          <p:cNvPr id="4" name="Slide Number Placeholder 3"/>
          <p:cNvSpPr>
            <a:spLocks noGrp="1"/>
          </p:cNvSpPr>
          <p:nvPr>
            <p:ph type="sldNum" sz="quarter" idx="10"/>
          </p:nvPr>
        </p:nvSpPr>
        <p:spPr/>
        <p:txBody>
          <a:bodyPr/>
          <a:lstStyle/>
          <a:p>
            <a:fld id="{308A9094-54D0-1548-84B8-47EF8C963D5C}" type="slidenum">
              <a:rPr lang="en-US" smtClean="0"/>
              <a:t>3</a:t>
            </a:fld>
            <a:endParaRPr lang="en-US"/>
          </a:p>
        </p:txBody>
      </p:sp>
    </p:spTree>
    <p:extLst>
      <p:ext uri="{BB962C8B-B14F-4D97-AF65-F5344CB8AC3E}">
        <p14:creationId xmlns:p14="http://schemas.microsoft.com/office/powerpoint/2010/main" val="3047520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TCD to detect embolic signals in the middle cerebral arteries  tells</a:t>
            </a:r>
            <a:r>
              <a:rPr lang="en-US" baseline="0" dirty="0" smtClean="0"/>
              <a:t> us 2 things; time stamp for </a:t>
            </a:r>
            <a:r>
              <a:rPr lang="en-US" baseline="0" dirty="0" err="1" smtClean="0"/>
              <a:t>peri</a:t>
            </a:r>
            <a:r>
              <a:rPr lang="en-US" baseline="0" dirty="0" smtClean="0"/>
              <a:t>-procedural embolization – recognize the high risk moments during </a:t>
            </a:r>
            <a:r>
              <a:rPr lang="en-US" baseline="0" dirty="0" err="1" smtClean="0"/>
              <a:t>tEVAR</a:t>
            </a:r>
            <a:r>
              <a:rPr lang="en-US" baseline="0" dirty="0" smtClean="0"/>
              <a:t>, and software can now discriminate between particulate and gaseous </a:t>
            </a:r>
            <a:r>
              <a:rPr lang="en-US" baseline="0" dirty="0" err="1" smtClean="0"/>
              <a:t>embolisation</a:t>
            </a:r>
            <a:r>
              <a:rPr lang="en-US" baseline="0" dirty="0" smtClean="0"/>
              <a:t> based on reflectivity of solid and gas emboli</a:t>
            </a:r>
          </a:p>
          <a:p>
            <a:endParaRPr lang="en-US" baseline="0" dirty="0" smtClean="0"/>
          </a:p>
          <a:p>
            <a:r>
              <a:rPr lang="en-US" baseline="0" dirty="0" smtClean="0"/>
              <a:t>Solid TCD signals correlate with the size of new infarcts, and gaseous with number of small &lt;3mm infarcts</a:t>
            </a:r>
            <a:endParaRPr lang="en-US" dirty="0"/>
          </a:p>
        </p:txBody>
      </p:sp>
      <p:sp>
        <p:nvSpPr>
          <p:cNvPr id="4" name="Slide Number Placeholder 3"/>
          <p:cNvSpPr>
            <a:spLocks noGrp="1"/>
          </p:cNvSpPr>
          <p:nvPr>
            <p:ph type="sldNum" sz="quarter" idx="5"/>
          </p:nvPr>
        </p:nvSpPr>
        <p:spPr/>
        <p:txBody>
          <a:bodyPr/>
          <a:lstStyle/>
          <a:p>
            <a:fld id="{308A9094-54D0-1548-84B8-47EF8C963D5C}" type="slidenum">
              <a:rPr lang="en-US" smtClean="0"/>
              <a:t>4</a:t>
            </a:fld>
            <a:endParaRPr lang="en-US"/>
          </a:p>
        </p:txBody>
      </p:sp>
    </p:spTree>
    <p:extLst>
      <p:ext uri="{BB962C8B-B14F-4D97-AF65-F5344CB8AC3E}">
        <p14:creationId xmlns:p14="http://schemas.microsoft.com/office/powerpoint/2010/main" val="899055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Cerebral embolic protection filters were initially designed to prevent solid embolisation to the brain from the aortic valve and arch during TAVI. </a:t>
            </a:r>
          </a:p>
          <a:p>
            <a:r>
              <a:rPr lang="en-US" dirty="0"/>
              <a:t>There are three main devices currently available</a:t>
            </a:r>
          </a:p>
          <a:p>
            <a:r>
              <a:rPr lang="en-US" dirty="0"/>
              <a:t>The </a:t>
            </a:r>
            <a:r>
              <a:rPr lang="en-US" dirty="0" err="1"/>
              <a:t>triguard</a:t>
            </a:r>
            <a:r>
              <a:rPr lang="en-US" dirty="0"/>
              <a:t> and </a:t>
            </a:r>
            <a:r>
              <a:rPr lang="en-US" dirty="0" err="1"/>
              <a:t>Embrella</a:t>
            </a:r>
            <a:r>
              <a:rPr lang="en-US" dirty="0"/>
              <a:t> are deflectors, are placed in the aortic arch and deflecting debris aware from the supra-aortic vessels.</a:t>
            </a:r>
          </a:p>
          <a:p>
            <a:r>
              <a:rPr lang="en-US" dirty="0"/>
              <a:t>The sentinel filter system has two filters connected to each other by an articulating sheath. The proximal filter sits I </a:t>
            </a:r>
            <a:r>
              <a:rPr lang="en-US" dirty="0" err="1"/>
              <a:t>nthe</a:t>
            </a:r>
            <a:r>
              <a:rPr lang="en-US" dirty="0"/>
              <a:t> IA and the distal filter guards the left common carotid artery. Both are designed to filter and capture debris before each reaches the brain. </a:t>
            </a:r>
          </a:p>
          <a:p>
            <a:r>
              <a:rPr lang="en-US" dirty="0"/>
              <a:t>It should be </a:t>
            </a:r>
            <a:r>
              <a:rPr lang="en-US" dirty="0" err="1"/>
              <a:t>empahsied</a:t>
            </a:r>
            <a:r>
              <a:rPr lang="en-US" dirty="0"/>
              <a:t> none of these were designed with TEVAR in mind.</a:t>
            </a:r>
          </a:p>
          <a:p>
            <a:r>
              <a:rPr lang="en-US" dirty="0"/>
              <a:t>The </a:t>
            </a:r>
            <a:r>
              <a:rPr lang="en-US" dirty="0" err="1"/>
              <a:t>triguard</a:t>
            </a:r>
            <a:r>
              <a:rPr lang="en-US" dirty="0"/>
              <a:t> and </a:t>
            </a:r>
            <a:r>
              <a:rPr lang="en-US" dirty="0" err="1"/>
              <a:t>Embrella</a:t>
            </a:r>
            <a:r>
              <a:rPr lang="en-US" dirty="0"/>
              <a:t> filters are clearly not compatible with TEVAR given that their placement within the arch would </a:t>
            </a:r>
            <a:r>
              <a:rPr lang="en-US" dirty="0" err="1"/>
              <a:t>interefere</a:t>
            </a:r>
            <a:r>
              <a:rPr lang="en-US" dirty="0"/>
              <a:t> with a </a:t>
            </a:r>
            <a:r>
              <a:rPr lang="en-US" dirty="0" err="1"/>
              <a:t>tEVAR</a:t>
            </a:r>
            <a:r>
              <a:rPr lang="en-US" dirty="0"/>
              <a:t> </a:t>
            </a:r>
            <a:r>
              <a:rPr lang="en-US" dirty="0" err="1"/>
              <a:t>stentgraft</a:t>
            </a:r>
            <a:r>
              <a:rPr lang="en-US" dirty="0"/>
              <a:t>.</a:t>
            </a:r>
          </a:p>
          <a:p>
            <a:r>
              <a:rPr lang="en-US" dirty="0"/>
              <a:t>The sentinel CEPD is therefore the most compatible for TEVAR work-flow. However, leaves the left subclavian artery and the posterior circulation  unprotected </a:t>
            </a:r>
          </a:p>
          <a:p>
            <a:r>
              <a:rPr lang="en-US" dirty="0"/>
              <a:t>It is currently the only FDA approved embolic filter</a:t>
            </a:r>
          </a:p>
        </p:txBody>
      </p:sp>
      <p:sp>
        <p:nvSpPr>
          <p:cNvPr id="4" name="Slide Number Placeholder 3"/>
          <p:cNvSpPr>
            <a:spLocks noGrp="1"/>
          </p:cNvSpPr>
          <p:nvPr>
            <p:ph type="sldNum" sz="quarter" idx="5"/>
          </p:nvPr>
        </p:nvSpPr>
        <p:spPr/>
        <p:txBody>
          <a:bodyPr/>
          <a:lstStyle/>
          <a:p>
            <a:fld id="{308A9094-54D0-1548-84B8-47EF8C963D5C}" type="slidenum">
              <a:rPr lang="en-US" smtClean="0"/>
              <a:t>5</a:t>
            </a:fld>
            <a:endParaRPr lang="en-US"/>
          </a:p>
        </p:txBody>
      </p:sp>
    </p:spTree>
    <p:extLst>
      <p:ext uri="{BB962C8B-B14F-4D97-AF65-F5344CB8AC3E}">
        <p14:creationId xmlns:p14="http://schemas.microsoft.com/office/powerpoint/2010/main" val="3966481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 and feasible method in 10 patients</a:t>
            </a:r>
          </a:p>
          <a:p>
            <a:endParaRPr lang="en-US" dirty="0" smtClean="0"/>
          </a:p>
          <a:p>
            <a:r>
              <a:rPr lang="en-US" dirty="0" smtClean="0"/>
              <a:t>One distal filter failed to deploy</a:t>
            </a:r>
          </a:p>
          <a:p>
            <a:endParaRPr lang="en-US" dirty="0" smtClean="0"/>
          </a:p>
          <a:p>
            <a:r>
              <a:rPr lang="en-US" dirty="0" smtClean="0"/>
              <a:t>Captured significant volume of debris </a:t>
            </a:r>
            <a:r>
              <a:rPr lang="en-US" dirty="0" err="1" smtClean="0"/>
              <a:t>en</a:t>
            </a:r>
            <a:r>
              <a:rPr lang="en-US" dirty="0" smtClean="0"/>
              <a:t> route to the brain</a:t>
            </a:r>
            <a:endParaRPr lang="en-US" dirty="0"/>
          </a:p>
        </p:txBody>
      </p:sp>
      <p:sp>
        <p:nvSpPr>
          <p:cNvPr id="4" name="Slide Number Placeholder 3"/>
          <p:cNvSpPr>
            <a:spLocks noGrp="1"/>
          </p:cNvSpPr>
          <p:nvPr>
            <p:ph type="sldNum" sz="quarter" idx="5"/>
          </p:nvPr>
        </p:nvSpPr>
        <p:spPr/>
        <p:txBody>
          <a:bodyPr/>
          <a:lstStyle/>
          <a:p>
            <a:fld id="{308A9094-54D0-1548-84B8-47EF8C963D5C}" type="slidenum">
              <a:rPr lang="en-US" smtClean="0"/>
              <a:t>6</a:t>
            </a:fld>
            <a:endParaRPr lang="en-US"/>
          </a:p>
        </p:txBody>
      </p:sp>
    </p:spTree>
    <p:extLst>
      <p:ext uri="{BB962C8B-B14F-4D97-AF65-F5344CB8AC3E}">
        <p14:creationId xmlns:p14="http://schemas.microsoft.com/office/powerpoint/2010/main" val="112679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the issue of the the unprotected LSA, we recently </a:t>
            </a:r>
            <a:r>
              <a:rPr lang="en-US" dirty="0" err="1"/>
              <a:t>peformed</a:t>
            </a:r>
            <a:r>
              <a:rPr lang="en-US" dirty="0"/>
              <a:t> the first three-vessel case, using a carotid filter </a:t>
            </a:r>
            <a:r>
              <a:rPr lang="en-US" dirty="0" smtClean="0"/>
              <a:t>( Medtronic spider</a:t>
            </a:r>
            <a:r>
              <a:rPr lang="en-US" dirty="0"/>
              <a:t>). The patient did not suffer a stroke. </a:t>
            </a:r>
            <a:r>
              <a:rPr lang="en-US" dirty="0" err="1"/>
              <a:t>Furhter</a:t>
            </a:r>
            <a:r>
              <a:rPr lang="en-US" dirty="0"/>
              <a:t> research in this area and larger studies are required to determine the safety and efficacy of 3 vessel protection to the brain.</a:t>
            </a:r>
          </a:p>
        </p:txBody>
      </p:sp>
      <p:sp>
        <p:nvSpPr>
          <p:cNvPr id="4" name="Slide Number Placeholder 3"/>
          <p:cNvSpPr>
            <a:spLocks noGrp="1"/>
          </p:cNvSpPr>
          <p:nvPr>
            <p:ph type="sldNum" sz="quarter" idx="5"/>
          </p:nvPr>
        </p:nvSpPr>
        <p:spPr/>
        <p:txBody>
          <a:bodyPr/>
          <a:lstStyle/>
          <a:p>
            <a:fld id="{308A9094-54D0-1548-84B8-47EF8C963D5C}" type="slidenum">
              <a:rPr lang="en-US" smtClean="0"/>
              <a:t>8</a:t>
            </a:fld>
            <a:endParaRPr lang="en-US"/>
          </a:p>
        </p:txBody>
      </p:sp>
    </p:spTree>
    <p:extLst>
      <p:ext uri="{BB962C8B-B14F-4D97-AF65-F5344CB8AC3E}">
        <p14:creationId xmlns:p14="http://schemas.microsoft.com/office/powerpoint/2010/main" val="7728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issue of gas/air release retained during the manufacturing processes </a:t>
            </a:r>
            <a:r>
              <a:rPr lang="en-US" dirty="0" err="1"/>
              <a:t>wcih</a:t>
            </a:r>
            <a:r>
              <a:rPr lang="en-US" dirty="0"/>
              <a:t> may  then released during endograft deployment as a cause of neurological brain injury stoke and brain infarcts has gained intense interest in recent years. </a:t>
            </a:r>
          </a:p>
          <a:p>
            <a:r>
              <a:rPr lang="en-US" dirty="0"/>
              <a:t>Endografts are manufactured and packaged in room air conditions. According to IFU, they must be flushed with saline to de-air the device prior to use in the patient. </a:t>
            </a:r>
          </a:p>
          <a:p>
            <a:r>
              <a:rPr lang="en-US" dirty="0"/>
              <a:t>However, as devices become more low-profile and densely packed, they become harder to flush effectively and air pockets may become trapped within the endograft fabric. </a:t>
            </a:r>
          </a:p>
          <a:p>
            <a:r>
              <a:rPr lang="en-US" dirty="0"/>
              <a:t>Carbon-dioxide flushing has been proposed to be a better flushing agent rather than saline</a:t>
            </a:r>
          </a:p>
        </p:txBody>
      </p:sp>
      <p:sp>
        <p:nvSpPr>
          <p:cNvPr id="4" name="Slide Number Placeholder 3"/>
          <p:cNvSpPr>
            <a:spLocks noGrp="1"/>
          </p:cNvSpPr>
          <p:nvPr>
            <p:ph type="sldNum" sz="quarter" idx="5"/>
          </p:nvPr>
        </p:nvSpPr>
        <p:spPr/>
        <p:txBody>
          <a:bodyPr/>
          <a:lstStyle/>
          <a:p>
            <a:fld id="{308A9094-54D0-1548-84B8-47EF8C963D5C}" type="slidenum">
              <a:rPr lang="en-US" smtClean="0"/>
              <a:t>9</a:t>
            </a:fld>
            <a:endParaRPr lang="en-US"/>
          </a:p>
        </p:txBody>
      </p:sp>
    </p:spTree>
    <p:extLst>
      <p:ext uri="{BB962C8B-B14F-4D97-AF65-F5344CB8AC3E}">
        <p14:creationId xmlns:p14="http://schemas.microsoft.com/office/powerpoint/2010/main" val="330027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practice of CO2 flushing to prevent the clinical consequences of air emboli has been around since the 1960’s having first been used in open cardiac surgery to replace air within the heart with CO2, a soluble and less harmful gas</a:t>
            </a:r>
            <a:r>
              <a:rPr lang="en-US" dirty="0" smtClean="0"/>
              <a:t>.</a:t>
            </a:r>
          </a:p>
          <a:p>
            <a:r>
              <a:rPr lang="en-US" dirty="0" smtClean="0"/>
              <a:t> </a:t>
            </a:r>
            <a:r>
              <a:rPr lang="en-US" dirty="0"/>
              <a:t>CO2 is 2 times denser to air and therefore is able to displace air within a cavity and is 1.5 times more soluble in blood than air is, making it a safe purging agent. </a:t>
            </a:r>
            <a:endParaRPr lang="en-US" dirty="0" smtClean="0"/>
          </a:p>
          <a:p>
            <a:endParaRPr lang="en-US" dirty="0"/>
          </a:p>
          <a:p>
            <a:r>
              <a:rPr lang="en-US" dirty="0"/>
              <a:t>Several studies in cardiothoracic surgery have demonstrated its efficacy at reducing air within the heart, and improved cognitive and cardiac function </a:t>
            </a:r>
          </a:p>
          <a:p>
            <a:endParaRPr lang="en-US" dirty="0"/>
          </a:p>
        </p:txBody>
      </p:sp>
      <p:sp>
        <p:nvSpPr>
          <p:cNvPr id="4" name="Slide Number Placeholder 3"/>
          <p:cNvSpPr>
            <a:spLocks noGrp="1"/>
          </p:cNvSpPr>
          <p:nvPr>
            <p:ph type="sldNum" sz="quarter" idx="5"/>
          </p:nvPr>
        </p:nvSpPr>
        <p:spPr/>
        <p:txBody>
          <a:bodyPr/>
          <a:lstStyle/>
          <a:p>
            <a:fld id="{308A9094-54D0-1548-84B8-47EF8C963D5C}" type="slidenum">
              <a:rPr lang="en-US" smtClean="0"/>
              <a:t>10</a:t>
            </a:fld>
            <a:endParaRPr lang="en-US"/>
          </a:p>
        </p:txBody>
      </p:sp>
    </p:spTree>
    <p:extLst>
      <p:ext uri="{BB962C8B-B14F-4D97-AF65-F5344CB8AC3E}">
        <p14:creationId xmlns:p14="http://schemas.microsoft.com/office/powerpoint/2010/main" val="3710865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Observational pilot study All </a:t>
            </a:r>
            <a:r>
              <a:rPr lang="en-US" dirty="0"/>
              <a:t>patients underwent an Ct angiogram and blinded assessment of of arch atheroma and arch grade, post-operative MRI scans that were reported by a blinded neuroradiologist, and neurological examination with all clinical events confirmed by a neurologist. </a:t>
            </a:r>
          </a:p>
        </p:txBody>
      </p:sp>
      <p:sp>
        <p:nvSpPr>
          <p:cNvPr id="4" name="Slide Number Placeholder 3"/>
          <p:cNvSpPr>
            <a:spLocks noGrp="1"/>
          </p:cNvSpPr>
          <p:nvPr>
            <p:ph type="sldNum" sz="quarter" idx="5"/>
          </p:nvPr>
        </p:nvSpPr>
        <p:spPr/>
        <p:txBody>
          <a:bodyPr/>
          <a:lstStyle/>
          <a:p>
            <a:fld id="{308A9094-54D0-1548-84B8-47EF8C963D5C}" type="slidenum">
              <a:rPr lang="en-US" smtClean="0"/>
              <a:t>11</a:t>
            </a:fld>
            <a:endParaRPr lang="en-US"/>
          </a:p>
        </p:txBody>
      </p:sp>
    </p:spTree>
    <p:extLst>
      <p:ext uri="{BB962C8B-B14F-4D97-AF65-F5344CB8AC3E}">
        <p14:creationId xmlns:p14="http://schemas.microsoft.com/office/powerpoint/2010/main" val="1846979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0C07-578B-7E4D-BEAE-04C4D050FA9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2706FE2-8653-814A-A5A5-9D393D1F0F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025FACD-8CD9-894A-8F09-EEEBC0A3F600}"/>
              </a:ext>
            </a:extLst>
          </p:cNvPr>
          <p:cNvSpPr>
            <a:spLocks noGrp="1"/>
          </p:cNvSpPr>
          <p:nvPr>
            <p:ph type="dt" sz="half" idx="10"/>
          </p:nvPr>
        </p:nvSpPr>
        <p:spPr/>
        <p:txBody>
          <a:bodyPr/>
          <a:lstStyle/>
          <a:p>
            <a:fld id="{0943C395-272E-9D4C-B706-05A6790892BB}" type="datetimeFigureOut">
              <a:rPr lang="en-US" smtClean="0"/>
              <a:t>12/16/2021</a:t>
            </a:fld>
            <a:endParaRPr lang="en-US"/>
          </a:p>
        </p:txBody>
      </p:sp>
      <p:sp>
        <p:nvSpPr>
          <p:cNvPr id="5" name="Footer Placeholder 4">
            <a:extLst>
              <a:ext uri="{FF2B5EF4-FFF2-40B4-BE49-F238E27FC236}">
                <a16:creationId xmlns:a16="http://schemas.microsoft.com/office/drawing/2014/main" id="{E548B07E-DEB1-E24C-86E4-40B9C6E78D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747F3-7A5E-724D-B443-28C93A6F1AAD}"/>
              </a:ext>
            </a:extLst>
          </p:cNvPr>
          <p:cNvSpPr>
            <a:spLocks noGrp="1"/>
          </p:cNvSpPr>
          <p:nvPr>
            <p:ph type="sldNum" sz="quarter" idx="12"/>
          </p:nvPr>
        </p:nvSpPr>
        <p:spPr/>
        <p:txBody>
          <a:bodyPr/>
          <a:lstStyle/>
          <a:p>
            <a:fld id="{46211001-1A0B-BE49-AA98-986003A58B89}" type="slidenum">
              <a:rPr lang="en-US" smtClean="0"/>
              <a:t>‹#›</a:t>
            </a:fld>
            <a:endParaRPr lang="en-US"/>
          </a:p>
        </p:txBody>
      </p:sp>
    </p:spTree>
    <p:extLst>
      <p:ext uri="{BB962C8B-B14F-4D97-AF65-F5344CB8AC3E}">
        <p14:creationId xmlns:p14="http://schemas.microsoft.com/office/powerpoint/2010/main" val="1797215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ADC7-D964-2D4A-8477-58F18E323FB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6C8C4AB-5AF1-AB44-9355-42B91D9CD93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4D1038-967C-3E49-9AC4-B14C443AAACE}"/>
              </a:ext>
            </a:extLst>
          </p:cNvPr>
          <p:cNvSpPr>
            <a:spLocks noGrp="1"/>
          </p:cNvSpPr>
          <p:nvPr>
            <p:ph type="dt" sz="half" idx="10"/>
          </p:nvPr>
        </p:nvSpPr>
        <p:spPr/>
        <p:txBody>
          <a:bodyPr/>
          <a:lstStyle/>
          <a:p>
            <a:fld id="{0943C395-272E-9D4C-B706-05A6790892BB}" type="datetimeFigureOut">
              <a:rPr lang="en-US" smtClean="0"/>
              <a:t>12/16/2021</a:t>
            </a:fld>
            <a:endParaRPr lang="en-US"/>
          </a:p>
        </p:txBody>
      </p:sp>
      <p:sp>
        <p:nvSpPr>
          <p:cNvPr id="5" name="Footer Placeholder 4">
            <a:extLst>
              <a:ext uri="{FF2B5EF4-FFF2-40B4-BE49-F238E27FC236}">
                <a16:creationId xmlns:a16="http://schemas.microsoft.com/office/drawing/2014/main" id="{E2A2FD54-8E8E-5244-BF1D-20088BF0E5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627DF-C0DC-2045-A435-88E73F87BB68}"/>
              </a:ext>
            </a:extLst>
          </p:cNvPr>
          <p:cNvSpPr>
            <a:spLocks noGrp="1"/>
          </p:cNvSpPr>
          <p:nvPr>
            <p:ph type="sldNum" sz="quarter" idx="12"/>
          </p:nvPr>
        </p:nvSpPr>
        <p:spPr/>
        <p:txBody>
          <a:bodyPr/>
          <a:lstStyle/>
          <a:p>
            <a:fld id="{46211001-1A0B-BE49-AA98-986003A58B89}" type="slidenum">
              <a:rPr lang="en-US" smtClean="0"/>
              <a:t>‹#›</a:t>
            </a:fld>
            <a:endParaRPr lang="en-US"/>
          </a:p>
        </p:txBody>
      </p:sp>
    </p:spTree>
    <p:extLst>
      <p:ext uri="{BB962C8B-B14F-4D97-AF65-F5344CB8AC3E}">
        <p14:creationId xmlns:p14="http://schemas.microsoft.com/office/powerpoint/2010/main" val="1157276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53FDDB-CD78-3849-9E01-9787F3CBB41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1BB195B-E72B-7544-8FF6-BD80CD87498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0B3E8A-5FA6-8A4B-A75D-EFEA8C09D458}"/>
              </a:ext>
            </a:extLst>
          </p:cNvPr>
          <p:cNvSpPr>
            <a:spLocks noGrp="1"/>
          </p:cNvSpPr>
          <p:nvPr>
            <p:ph type="dt" sz="half" idx="10"/>
          </p:nvPr>
        </p:nvSpPr>
        <p:spPr/>
        <p:txBody>
          <a:bodyPr/>
          <a:lstStyle/>
          <a:p>
            <a:fld id="{0943C395-272E-9D4C-B706-05A6790892BB}" type="datetimeFigureOut">
              <a:rPr lang="en-US" smtClean="0"/>
              <a:t>12/16/2021</a:t>
            </a:fld>
            <a:endParaRPr lang="en-US"/>
          </a:p>
        </p:txBody>
      </p:sp>
      <p:sp>
        <p:nvSpPr>
          <p:cNvPr id="5" name="Footer Placeholder 4">
            <a:extLst>
              <a:ext uri="{FF2B5EF4-FFF2-40B4-BE49-F238E27FC236}">
                <a16:creationId xmlns:a16="http://schemas.microsoft.com/office/drawing/2014/main" id="{9B5116E1-ED6F-7841-B947-F431D75D2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B8615-169A-BE4A-958D-935A2CC1CF5D}"/>
              </a:ext>
            </a:extLst>
          </p:cNvPr>
          <p:cNvSpPr>
            <a:spLocks noGrp="1"/>
          </p:cNvSpPr>
          <p:nvPr>
            <p:ph type="sldNum" sz="quarter" idx="12"/>
          </p:nvPr>
        </p:nvSpPr>
        <p:spPr/>
        <p:txBody>
          <a:bodyPr/>
          <a:lstStyle/>
          <a:p>
            <a:fld id="{46211001-1A0B-BE49-AA98-986003A58B89}" type="slidenum">
              <a:rPr lang="en-US" smtClean="0"/>
              <a:t>‹#›</a:t>
            </a:fld>
            <a:endParaRPr lang="en-US"/>
          </a:p>
        </p:txBody>
      </p:sp>
    </p:spTree>
    <p:extLst>
      <p:ext uri="{BB962C8B-B14F-4D97-AF65-F5344CB8AC3E}">
        <p14:creationId xmlns:p14="http://schemas.microsoft.com/office/powerpoint/2010/main" val="189542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59E91-63E7-AE45-AEDA-8E031256AB3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842C9C-A461-E74A-B05C-0A0825AD777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FFAE1E1-4D6F-A04E-8B26-581E6D5D9D97}"/>
              </a:ext>
            </a:extLst>
          </p:cNvPr>
          <p:cNvSpPr>
            <a:spLocks noGrp="1"/>
          </p:cNvSpPr>
          <p:nvPr>
            <p:ph type="dt" sz="half" idx="10"/>
          </p:nvPr>
        </p:nvSpPr>
        <p:spPr/>
        <p:txBody>
          <a:bodyPr/>
          <a:lstStyle/>
          <a:p>
            <a:fld id="{0943C395-272E-9D4C-B706-05A6790892BB}" type="datetimeFigureOut">
              <a:rPr lang="en-US" smtClean="0"/>
              <a:t>12/16/2021</a:t>
            </a:fld>
            <a:endParaRPr lang="en-US"/>
          </a:p>
        </p:txBody>
      </p:sp>
      <p:sp>
        <p:nvSpPr>
          <p:cNvPr id="5" name="Footer Placeholder 4">
            <a:extLst>
              <a:ext uri="{FF2B5EF4-FFF2-40B4-BE49-F238E27FC236}">
                <a16:creationId xmlns:a16="http://schemas.microsoft.com/office/drawing/2014/main" id="{E6164128-B223-3246-AF26-EC024AFAF3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70C64-6BF7-E64D-AB83-6A7D5669449A}"/>
              </a:ext>
            </a:extLst>
          </p:cNvPr>
          <p:cNvSpPr>
            <a:spLocks noGrp="1"/>
          </p:cNvSpPr>
          <p:nvPr>
            <p:ph type="sldNum" sz="quarter" idx="12"/>
          </p:nvPr>
        </p:nvSpPr>
        <p:spPr/>
        <p:txBody>
          <a:bodyPr/>
          <a:lstStyle/>
          <a:p>
            <a:fld id="{46211001-1A0B-BE49-AA98-986003A58B89}" type="slidenum">
              <a:rPr lang="en-US" smtClean="0"/>
              <a:t>‹#›</a:t>
            </a:fld>
            <a:endParaRPr lang="en-US"/>
          </a:p>
        </p:txBody>
      </p:sp>
    </p:spTree>
    <p:extLst>
      <p:ext uri="{BB962C8B-B14F-4D97-AF65-F5344CB8AC3E}">
        <p14:creationId xmlns:p14="http://schemas.microsoft.com/office/powerpoint/2010/main" val="1267452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A4D8B-CF29-2D45-BFDD-9C643A7E2F7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1CA4D28-5294-7442-9E3A-67046FEB47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F188152-E6B3-584D-8D95-799EFD72F3BC}"/>
              </a:ext>
            </a:extLst>
          </p:cNvPr>
          <p:cNvSpPr>
            <a:spLocks noGrp="1"/>
          </p:cNvSpPr>
          <p:nvPr>
            <p:ph type="dt" sz="half" idx="10"/>
          </p:nvPr>
        </p:nvSpPr>
        <p:spPr/>
        <p:txBody>
          <a:bodyPr/>
          <a:lstStyle/>
          <a:p>
            <a:fld id="{0943C395-272E-9D4C-B706-05A6790892BB}" type="datetimeFigureOut">
              <a:rPr lang="en-US" smtClean="0"/>
              <a:t>12/16/2021</a:t>
            </a:fld>
            <a:endParaRPr lang="en-US"/>
          </a:p>
        </p:txBody>
      </p:sp>
      <p:sp>
        <p:nvSpPr>
          <p:cNvPr id="5" name="Footer Placeholder 4">
            <a:extLst>
              <a:ext uri="{FF2B5EF4-FFF2-40B4-BE49-F238E27FC236}">
                <a16:creationId xmlns:a16="http://schemas.microsoft.com/office/drawing/2014/main" id="{AAEF8E31-DE15-9447-93DF-0EA940266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A5FFA-B754-544F-A373-DE992558ECFC}"/>
              </a:ext>
            </a:extLst>
          </p:cNvPr>
          <p:cNvSpPr>
            <a:spLocks noGrp="1"/>
          </p:cNvSpPr>
          <p:nvPr>
            <p:ph type="sldNum" sz="quarter" idx="12"/>
          </p:nvPr>
        </p:nvSpPr>
        <p:spPr/>
        <p:txBody>
          <a:bodyPr/>
          <a:lstStyle/>
          <a:p>
            <a:fld id="{46211001-1A0B-BE49-AA98-986003A58B89}" type="slidenum">
              <a:rPr lang="en-US" smtClean="0"/>
              <a:t>‹#›</a:t>
            </a:fld>
            <a:endParaRPr lang="en-US"/>
          </a:p>
        </p:txBody>
      </p:sp>
    </p:spTree>
    <p:extLst>
      <p:ext uri="{BB962C8B-B14F-4D97-AF65-F5344CB8AC3E}">
        <p14:creationId xmlns:p14="http://schemas.microsoft.com/office/powerpoint/2010/main" val="3028461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CB281-87DE-004E-9F65-1B512E63E18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B29F18-6400-2946-A32A-A8252EE1846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8041FA3-EE5A-9C48-A025-C3E57ADD4C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D7882B0-0E54-E342-86CD-BA2354953AAE}"/>
              </a:ext>
            </a:extLst>
          </p:cNvPr>
          <p:cNvSpPr>
            <a:spLocks noGrp="1"/>
          </p:cNvSpPr>
          <p:nvPr>
            <p:ph type="dt" sz="half" idx="10"/>
          </p:nvPr>
        </p:nvSpPr>
        <p:spPr/>
        <p:txBody>
          <a:bodyPr/>
          <a:lstStyle/>
          <a:p>
            <a:fld id="{0943C395-272E-9D4C-B706-05A6790892BB}" type="datetimeFigureOut">
              <a:rPr lang="en-US" smtClean="0"/>
              <a:t>12/16/2021</a:t>
            </a:fld>
            <a:endParaRPr lang="en-US"/>
          </a:p>
        </p:txBody>
      </p:sp>
      <p:sp>
        <p:nvSpPr>
          <p:cNvPr id="6" name="Footer Placeholder 5">
            <a:extLst>
              <a:ext uri="{FF2B5EF4-FFF2-40B4-BE49-F238E27FC236}">
                <a16:creationId xmlns:a16="http://schemas.microsoft.com/office/drawing/2014/main" id="{BEEC21B2-776D-5945-9873-690D90549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45F704-6FF3-D244-A4E3-56D82095A91B}"/>
              </a:ext>
            </a:extLst>
          </p:cNvPr>
          <p:cNvSpPr>
            <a:spLocks noGrp="1"/>
          </p:cNvSpPr>
          <p:nvPr>
            <p:ph type="sldNum" sz="quarter" idx="12"/>
          </p:nvPr>
        </p:nvSpPr>
        <p:spPr/>
        <p:txBody>
          <a:bodyPr/>
          <a:lstStyle/>
          <a:p>
            <a:fld id="{46211001-1A0B-BE49-AA98-986003A58B89}" type="slidenum">
              <a:rPr lang="en-US" smtClean="0"/>
              <a:t>‹#›</a:t>
            </a:fld>
            <a:endParaRPr lang="en-US"/>
          </a:p>
        </p:txBody>
      </p:sp>
    </p:spTree>
    <p:extLst>
      <p:ext uri="{BB962C8B-B14F-4D97-AF65-F5344CB8AC3E}">
        <p14:creationId xmlns:p14="http://schemas.microsoft.com/office/powerpoint/2010/main" val="192887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242BB-DBAF-A544-9F6D-7D016D4118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403A628-D357-B541-BB57-AB2039A141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9B616B1-26D0-7545-AF6E-D3834CBD930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7EA6B48-C644-E446-BD6B-A663F84AE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0F623C1-A17A-804D-ACCE-FAEE48B8D5B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27141F0-D113-2341-951A-8438CE58ED4B}"/>
              </a:ext>
            </a:extLst>
          </p:cNvPr>
          <p:cNvSpPr>
            <a:spLocks noGrp="1"/>
          </p:cNvSpPr>
          <p:nvPr>
            <p:ph type="dt" sz="half" idx="10"/>
          </p:nvPr>
        </p:nvSpPr>
        <p:spPr/>
        <p:txBody>
          <a:bodyPr/>
          <a:lstStyle/>
          <a:p>
            <a:fld id="{0943C395-272E-9D4C-B706-05A6790892BB}" type="datetimeFigureOut">
              <a:rPr lang="en-US" smtClean="0"/>
              <a:t>12/16/2021</a:t>
            </a:fld>
            <a:endParaRPr lang="en-US"/>
          </a:p>
        </p:txBody>
      </p:sp>
      <p:sp>
        <p:nvSpPr>
          <p:cNvPr id="8" name="Footer Placeholder 7">
            <a:extLst>
              <a:ext uri="{FF2B5EF4-FFF2-40B4-BE49-F238E27FC236}">
                <a16:creationId xmlns:a16="http://schemas.microsoft.com/office/drawing/2014/main" id="{9052EB5E-9CB6-554F-A115-56DB81D8D0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58FE73-A039-1A4E-9FF7-8C0C208254A7}"/>
              </a:ext>
            </a:extLst>
          </p:cNvPr>
          <p:cNvSpPr>
            <a:spLocks noGrp="1"/>
          </p:cNvSpPr>
          <p:nvPr>
            <p:ph type="sldNum" sz="quarter" idx="12"/>
          </p:nvPr>
        </p:nvSpPr>
        <p:spPr/>
        <p:txBody>
          <a:bodyPr/>
          <a:lstStyle/>
          <a:p>
            <a:fld id="{46211001-1A0B-BE49-AA98-986003A58B89}" type="slidenum">
              <a:rPr lang="en-US" smtClean="0"/>
              <a:t>‹#›</a:t>
            </a:fld>
            <a:endParaRPr lang="en-US"/>
          </a:p>
        </p:txBody>
      </p:sp>
    </p:spTree>
    <p:extLst>
      <p:ext uri="{BB962C8B-B14F-4D97-AF65-F5344CB8AC3E}">
        <p14:creationId xmlns:p14="http://schemas.microsoft.com/office/powerpoint/2010/main" val="4069342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B05FA-A358-9246-A9BA-D89A190372F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24C27FD-AA79-D747-A3AA-1336DA623FD9}"/>
              </a:ext>
            </a:extLst>
          </p:cNvPr>
          <p:cNvSpPr>
            <a:spLocks noGrp="1"/>
          </p:cNvSpPr>
          <p:nvPr>
            <p:ph type="dt" sz="half" idx="10"/>
          </p:nvPr>
        </p:nvSpPr>
        <p:spPr/>
        <p:txBody>
          <a:bodyPr/>
          <a:lstStyle/>
          <a:p>
            <a:fld id="{0943C395-272E-9D4C-B706-05A6790892BB}" type="datetimeFigureOut">
              <a:rPr lang="en-US" smtClean="0"/>
              <a:t>12/16/2021</a:t>
            </a:fld>
            <a:endParaRPr lang="en-US"/>
          </a:p>
        </p:txBody>
      </p:sp>
      <p:sp>
        <p:nvSpPr>
          <p:cNvPr id="4" name="Footer Placeholder 3">
            <a:extLst>
              <a:ext uri="{FF2B5EF4-FFF2-40B4-BE49-F238E27FC236}">
                <a16:creationId xmlns:a16="http://schemas.microsoft.com/office/drawing/2014/main" id="{5D58B8B8-DA80-4E49-8458-10D4D28C5B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E5A344-E03B-574D-AC48-FCBC23220169}"/>
              </a:ext>
            </a:extLst>
          </p:cNvPr>
          <p:cNvSpPr>
            <a:spLocks noGrp="1"/>
          </p:cNvSpPr>
          <p:nvPr>
            <p:ph type="sldNum" sz="quarter" idx="12"/>
          </p:nvPr>
        </p:nvSpPr>
        <p:spPr/>
        <p:txBody>
          <a:bodyPr/>
          <a:lstStyle/>
          <a:p>
            <a:fld id="{46211001-1A0B-BE49-AA98-986003A58B89}" type="slidenum">
              <a:rPr lang="en-US" smtClean="0"/>
              <a:t>‹#›</a:t>
            </a:fld>
            <a:endParaRPr lang="en-US"/>
          </a:p>
        </p:txBody>
      </p:sp>
    </p:spTree>
    <p:extLst>
      <p:ext uri="{BB962C8B-B14F-4D97-AF65-F5344CB8AC3E}">
        <p14:creationId xmlns:p14="http://schemas.microsoft.com/office/powerpoint/2010/main" val="457451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E7AA0-D46F-0B4F-B4C0-9CE232F53D2B}"/>
              </a:ext>
            </a:extLst>
          </p:cNvPr>
          <p:cNvSpPr>
            <a:spLocks noGrp="1"/>
          </p:cNvSpPr>
          <p:nvPr>
            <p:ph type="dt" sz="half" idx="10"/>
          </p:nvPr>
        </p:nvSpPr>
        <p:spPr/>
        <p:txBody>
          <a:bodyPr/>
          <a:lstStyle/>
          <a:p>
            <a:fld id="{0943C395-272E-9D4C-B706-05A6790892BB}" type="datetimeFigureOut">
              <a:rPr lang="en-US" smtClean="0"/>
              <a:t>12/16/2021</a:t>
            </a:fld>
            <a:endParaRPr lang="en-US"/>
          </a:p>
        </p:txBody>
      </p:sp>
      <p:sp>
        <p:nvSpPr>
          <p:cNvPr id="3" name="Footer Placeholder 2">
            <a:extLst>
              <a:ext uri="{FF2B5EF4-FFF2-40B4-BE49-F238E27FC236}">
                <a16:creationId xmlns:a16="http://schemas.microsoft.com/office/drawing/2014/main" id="{47921889-2BFF-8C4E-ADB1-EEFCF31570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3DA4BF-5E6F-C64F-9C00-351059D3A8F7}"/>
              </a:ext>
            </a:extLst>
          </p:cNvPr>
          <p:cNvSpPr>
            <a:spLocks noGrp="1"/>
          </p:cNvSpPr>
          <p:nvPr>
            <p:ph type="sldNum" sz="quarter" idx="12"/>
          </p:nvPr>
        </p:nvSpPr>
        <p:spPr/>
        <p:txBody>
          <a:bodyPr/>
          <a:lstStyle/>
          <a:p>
            <a:fld id="{46211001-1A0B-BE49-AA98-986003A58B89}" type="slidenum">
              <a:rPr lang="en-US" smtClean="0"/>
              <a:t>‹#›</a:t>
            </a:fld>
            <a:endParaRPr lang="en-US"/>
          </a:p>
        </p:txBody>
      </p:sp>
    </p:spTree>
    <p:extLst>
      <p:ext uri="{BB962C8B-B14F-4D97-AF65-F5344CB8AC3E}">
        <p14:creationId xmlns:p14="http://schemas.microsoft.com/office/powerpoint/2010/main" val="52816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37DD4-E33D-4F49-95C7-59235353E3D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8BB8803-E59D-5E43-9D0F-C8EE49AF3D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1E93D4C-AE54-9047-8477-03A413E02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CA4947-4A06-AE46-BD26-2D7DA1ED22A1}"/>
              </a:ext>
            </a:extLst>
          </p:cNvPr>
          <p:cNvSpPr>
            <a:spLocks noGrp="1"/>
          </p:cNvSpPr>
          <p:nvPr>
            <p:ph type="dt" sz="half" idx="10"/>
          </p:nvPr>
        </p:nvSpPr>
        <p:spPr/>
        <p:txBody>
          <a:bodyPr/>
          <a:lstStyle/>
          <a:p>
            <a:fld id="{0943C395-272E-9D4C-B706-05A6790892BB}" type="datetimeFigureOut">
              <a:rPr lang="en-US" smtClean="0"/>
              <a:t>12/16/2021</a:t>
            </a:fld>
            <a:endParaRPr lang="en-US"/>
          </a:p>
        </p:txBody>
      </p:sp>
      <p:sp>
        <p:nvSpPr>
          <p:cNvPr id="6" name="Footer Placeholder 5">
            <a:extLst>
              <a:ext uri="{FF2B5EF4-FFF2-40B4-BE49-F238E27FC236}">
                <a16:creationId xmlns:a16="http://schemas.microsoft.com/office/drawing/2014/main" id="{FC1EDD4E-8A47-4D49-A0B5-D64925DED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5DEB3-FFD1-A149-8D2F-6E2C03523045}"/>
              </a:ext>
            </a:extLst>
          </p:cNvPr>
          <p:cNvSpPr>
            <a:spLocks noGrp="1"/>
          </p:cNvSpPr>
          <p:nvPr>
            <p:ph type="sldNum" sz="quarter" idx="12"/>
          </p:nvPr>
        </p:nvSpPr>
        <p:spPr/>
        <p:txBody>
          <a:bodyPr/>
          <a:lstStyle/>
          <a:p>
            <a:fld id="{46211001-1A0B-BE49-AA98-986003A58B89}" type="slidenum">
              <a:rPr lang="en-US" smtClean="0"/>
              <a:t>‹#›</a:t>
            </a:fld>
            <a:endParaRPr lang="en-US"/>
          </a:p>
        </p:txBody>
      </p:sp>
    </p:spTree>
    <p:extLst>
      <p:ext uri="{BB962C8B-B14F-4D97-AF65-F5344CB8AC3E}">
        <p14:creationId xmlns:p14="http://schemas.microsoft.com/office/powerpoint/2010/main" val="2907850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516A-1357-134A-ABA3-F142852E81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E31AFC2-9734-4145-BF61-3F6CD4B45E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AF7043-AAFB-ED43-873D-911AE10443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D78034-44BD-6F41-9E7E-0C6C47C329BD}"/>
              </a:ext>
            </a:extLst>
          </p:cNvPr>
          <p:cNvSpPr>
            <a:spLocks noGrp="1"/>
          </p:cNvSpPr>
          <p:nvPr>
            <p:ph type="dt" sz="half" idx="10"/>
          </p:nvPr>
        </p:nvSpPr>
        <p:spPr/>
        <p:txBody>
          <a:bodyPr/>
          <a:lstStyle/>
          <a:p>
            <a:fld id="{0943C395-272E-9D4C-B706-05A6790892BB}" type="datetimeFigureOut">
              <a:rPr lang="en-US" smtClean="0"/>
              <a:t>12/16/2021</a:t>
            </a:fld>
            <a:endParaRPr lang="en-US"/>
          </a:p>
        </p:txBody>
      </p:sp>
      <p:sp>
        <p:nvSpPr>
          <p:cNvPr id="6" name="Footer Placeholder 5">
            <a:extLst>
              <a:ext uri="{FF2B5EF4-FFF2-40B4-BE49-F238E27FC236}">
                <a16:creationId xmlns:a16="http://schemas.microsoft.com/office/drawing/2014/main" id="{82369D4A-363E-B245-A2C3-F976D32950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F309D9-9619-354D-A746-4D595F282F59}"/>
              </a:ext>
            </a:extLst>
          </p:cNvPr>
          <p:cNvSpPr>
            <a:spLocks noGrp="1"/>
          </p:cNvSpPr>
          <p:nvPr>
            <p:ph type="sldNum" sz="quarter" idx="12"/>
          </p:nvPr>
        </p:nvSpPr>
        <p:spPr/>
        <p:txBody>
          <a:bodyPr/>
          <a:lstStyle/>
          <a:p>
            <a:fld id="{46211001-1A0B-BE49-AA98-986003A58B89}" type="slidenum">
              <a:rPr lang="en-US" smtClean="0"/>
              <a:t>‹#›</a:t>
            </a:fld>
            <a:endParaRPr lang="en-US"/>
          </a:p>
        </p:txBody>
      </p:sp>
    </p:spTree>
    <p:extLst>
      <p:ext uri="{BB962C8B-B14F-4D97-AF65-F5344CB8AC3E}">
        <p14:creationId xmlns:p14="http://schemas.microsoft.com/office/powerpoint/2010/main" val="1873703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1F6242-F64E-3149-907D-90B7414830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8063062-47BE-A94E-B7D9-C5239C8ECE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0C6C28-AED9-854E-8FF2-649BF5E91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43C395-272E-9D4C-B706-05A6790892BB}" type="datetimeFigureOut">
              <a:rPr lang="en-US" smtClean="0"/>
              <a:t>12/16/2021</a:t>
            </a:fld>
            <a:endParaRPr lang="en-US"/>
          </a:p>
        </p:txBody>
      </p:sp>
      <p:sp>
        <p:nvSpPr>
          <p:cNvPr id="5" name="Footer Placeholder 4">
            <a:extLst>
              <a:ext uri="{FF2B5EF4-FFF2-40B4-BE49-F238E27FC236}">
                <a16:creationId xmlns:a16="http://schemas.microsoft.com/office/drawing/2014/main" id="{7C30946F-2F81-444E-8C0B-D363DE3EB2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BF8EA3-5710-0F4E-8183-41C5B9023A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211001-1A0B-BE49-AA98-986003A58B89}" type="slidenum">
              <a:rPr lang="en-US" smtClean="0"/>
              <a:t>‹#›</a:t>
            </a:fld>
            <a:endParaRPr lang="en-US"/>
          </a:p>
        </p:txBody>
      </p:sp>
    </p:spTree>
    <p:extLst>
      <p:ext uri="{BB962C8B-B14F-4D97-AF65-F5344CB8AC3E}">
        <p14:creationId xmlns:p14="http://schemas.microsoft.com/office/powerpoint/2010/main" val="2777310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0.m4a"/><Relationship Id="rId7" Type="http://schemas.openxmlformats.org/officeDocument/2006/relationships/image" Target="../media/image23.png"/><Relationship Id="rId12"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notesSlide" Target="../notesSlides/notesSlide8.xml"/><Relationship Id="rId10" Type="http://schemas.openxmlformats.org/officeDocument/2006/relationships/image" Target="../media/image26.png"/><Relationship Id="rId4" Type="http://schemas.openxmlformats.org/officeDocument/2006/relationships/slideLayout" Target="../slideLayouts/slideLayout2.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9.jpeg"/><Relationship Id="rId11" Type="http://schemas.openxmlformats.org/officeDocument/2006/relationships/image" Target="../media/image5.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notesSlide" Target="../notesSlides/notesSlide9.xml"/><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14/relationships/chartEx" Target="../charts/chartEx1.xml"/><Relationship Id="rId3" Type="http://schemas.openxmlformats.org/officeDocument/2006/relationships/audio" Target="../media/media15.m4a"/><Relationship Id="rId7" Type="http://schemas.openxmlformats.org/officeDocument/2006/relationships/image" Target="../media/image37.png"/><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36.emf"/><Relationship Id="rId5" Type="http://schemas.openxmlformats.org/officeDocument/2006/relationships/notesSlide" Target="../notesSlides/notesSlide13.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37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emf"/><Relationship Id="rId10" Type="http://schemas.openxmlformats.org/officeDocument/2006/relationships/image" Target="../media/image43.png"/><Relationship Id="rId4" Type="http://schemas.openxmlformats.org/officeDocument/2006/relationships/notesSlide" Target="../notesSlides/notesSlide16.xml"/><Relationship Id="rId9" Type="http://schemas.openxmlformats.org/officeDocument/2006/relationships/image" Target="../media/image42.png"/><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8.tiff"/><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5.m4a"/><Relationship Id="rId7" Type="http://schemas.openxmlformats.org/officeDocument/2006/relationships/image" Target="../media/image10.jpe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notesSlide" Target="../notesSlides/notesSlide4.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9.m4a"/><Relationship Id="rId7" Type="http://schemas.openxmlformats.org/officeDocument/2006/relationships/image" Target="../media/image19.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notesSlide" Target="../notesSlides/notesSlide7.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FA5CD50-0481-164C-B496-96B8E8FF3FF8}"/>
              </a:ext>
            </a:extLst>
          </p:cNvPr>
          <p:cNvSpPr>
            <a:spLocks noGrp="1"/>
          </p:cNvSpPr>
          <p:nvPr>
            <p:ph type="subTitle" idx="1"/>
          </p:nvPr>
        </p:nvSpPr>
        <p:spPr>
          <a:xfrm>
            <a:off x="-233535" y="3220067"/>
            <a:ext cx="9144000" cy="3371413"/>
          </a:xfrm>
        </p:spPr>
        <p:txBody>
          <a:bodyPr>
            <a:normAutofit/>
          </a:bodyPr>
          <a:lstStyle/>
          <a:p>
            <a:r>
              <a:rPr lang="en-US" sz="2500" dirty="0" smtClean="0"/>
              <a:t>RGJ Gibbs</a:t>
            </a:r>
          </a:p>
          <a:p>
            <a:r>
              <a:rPr lang="en-US" sz="2500" dirty="0" smtClean="0"/>
              <a:t>Clinical Director  Vascular Surgery</a:t>
            </a:r>
          </a:p>
          <a:p>
            <a:r>
              <a:rPr lang="en-US" sz="2500" dirty="0" smtClean="0"/>
              <a:t>St Mary’s Hospital</a:t>
            </a:r>
            <a:endParaRPr lang="en-US" sz="2500" dirty="0"/>
          </a:p>
          <a:p>
            <a:r>
              <a:rPr lang="en-US" dirty="0" smtClean="0"/>
              <a:t>Imperial College </a:t>
            </a:r>
            <a:r>
              <a:rPr lang="en-US" dirty="0"/>
              <a:t>Healthcare NHS Trust</a:t>
            </a:r>
          </a:p>
          <a:p>
            <a:endParaRPr lang="en-US" b="1" dirty="0"/>
          </a:p>
          <a:p>
            <a:endParaRPr lang="en-GB" b="1" dirty="0" smtClean="0">
              <a:solidFill>
                <a:srgbClr val="FF0000"/>
              </a:solidFill>
            </a:endParaRPr>
          </a:p>
          <a:p>
            <a:endParaRPr lang="en-GB" b="1" dirty="0">
              <a:solidFill>
                <a:srgbClr val="FF0000"/>
              </a:solidFill>
            </a:endParaRPr>
          </a:p>
          <a:p>
            <a:endParaRPr lang="en-US" dirty="0"/>
          </a:p>
        </p:txBody>
      </p:sp>
      <p:sp>
        <p:nvSpPr>
          <p:cNvPr id="8" name="Rectangle 7">
            <a:extLst>
              <a:ext uri="{FF2B5EF4-FFF2-40B4-BE49-F238E27FC236}">
                <a16:creationId xmlns:a16="http://schemas.microsoft.com/office/drawing/2014/main" id="{D6639E09-426F-C14E-B88D-F1A8520A0D90}"/>
              </a:ext>
            </a:extLst>
          </p:cNvPr>
          <p:cNvSpPr/>
          <p:nvPr/>
        </p:nvSpPr>
        <p:spPr>
          <a:xfrm>
            <a:off x="0" y="-79417"/>
            <a:ext cx="12192000" cy="1385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Lessons learned from </a:t>
            </a:r>
            <a:r>
              <a:rPr lang="en-GB" sz="3600" dirty="0" smtClean="0"/>
              <a:t>brain </a:t>
            </a:r>
            <a:r>
              <a:rPr lang="en-GB" sz="3600" dirty="0"/>
              <a:t>imaging following TEVAR</a:t>
            </a:r>
            <a:endParaRPr lang="en-US" sz="9600" b="1" dirty="0"/>
          </a:p>
        </p:txBody>
      </p:sp>
      <p:grpSp>
        <p:nvGrpSpPr>
          <p:cNvPr id="4" name="Group 8"/>
          <p:cNvGrpSpPr>
            <a:grpSpLocks/>
          </p:cNvGrpSpPr>
          <p:nvPr/>
        </p:nvGrpSpPr>
        <p:grpSpPr bwMode="auto">
          <a:xfrm>
            <a:off x="2769039" y="6168220"/>
            <a:ext cx="6642497" cy="440531"/>
            <a:chOff x="68" y="3744"/>
            <a:chExt cx="5579" cy="370"/>
          </a:xfrm>
        </p:grpSpPr>
        <p:pic>
          <p:nvPicPr>
            <p:cNvPr id="5" name="Picture 7" descr="Imperial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3744"/>
              <a:ext cx="1996"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4" y="3744"/>
              <a:ext cx="98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p:nvPr/>
        </p:nvGrpSpPr>
        <p:grpSpPr>
          <a:xfrm>
            <a:off x="8692055" y="1702676"/>
            <a:ext cx="3499945" cy="4088335"/>
            <a:chOff x="6108980" y="1643063"/>
            <a:chExt cx="4032250" cy="4392612"/>
          </a:xfrm>
        </p:grpSpPr>
        <p:pic>
          <p:nvPicPr>
            <p:cNvPr id="9" name="Picture 15"/>
            <p:cNvPicPr>
              <a:picLocks noChangeAspect="1" noChangeArrowheads="1"/>
            </p:cNvPicPr>
            <p:nvPr/>
          </p:nvPicPr>
          <p:blipFill>
            <a:blip r:embed="rId7">
              <a:extLst>
                <a:ext uri="{28A0092B-C50C-407E-A947-70E740481C1C}">
                  <a14:useLocalDpi xmlns:a14="http://schemas.microsoft.com/office/drawing/2010/main" val="0"/>
                </a:ext>
              </a:extLst>
            </a:blip>
            <a:srcRect l="28255" t="10139" r="27200" b="4379"/>
            <a:stretch>
              <a:fillRect/>
            </a:stretch>
          </p:blipFill>
          <p:spPr bwMode="auto">
            <a:xfrm>
              <a:off x="6108980" y="1643063"/>
              <a:ext cx="4032250" cy="439261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Straight Arrow Connector 11"/>
            <p:cNvCxnSpPr>
              <a:cxnSpLocks noChangeShapeType="1"/>
            </p:cNvCxnSpPr>
            <p:nvPr/>
          </p:nvCxnSpPr>
          <p:spPr bwMode="auto">
            <a:xfrm flipH="1" flipV="1">
              <a:off x="8593417" y="4980859"/>
              <a:ext cx="215900" cy="360362"/>
            </a:xfrm>
            <a:prstGeom prst="straightConnector1">
              <a:avLst/>
            </a:prstGeom>
            <a:noFill/>
            <a:ln w="38100">
              <a:solidFill>
                <a:srgbClr val="FFFF00"/>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11" name="Straight Arrow Connector 12"/>
            <p:cNvCxnSpPr>
              <a:cxnSpLocks noChangeShapeType="1"/>
            </p:cNvCxnSpPr>
            <p:nvPr/>
          </p:nvCxnSpPr>
          <p:spPr bwMode="auto">
            <a:xfrm flipH="1">
              <a:off x="8666442" y="4402443"/>
              <a:ext cx="431800" cy="0"/>
            </a:xfrm>
            <a:prstGeom prst="straightConnector1">
              <a:avLst/>
            </a:prstGeom>
            <a:noFill/>
            <a:ln w="38100">
              <a:solidFill>
                <a:srgbClr val="FFFF00"/>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12" name="Straight Arrow Connector 13"/>
            <p:cNvCxnSpPr>
              <a:cxnSpLocks noChangeShapeType="1"/>
            </p:cNvCxnSpPr>
            <p:nvPr/>
          </p:nvCxnSpPr>
          <p:spPr bwMode="auto">
            <a:xfrm flipH="1">
              <a:off x="8593417" y="3581639"/>
              <a:ext cx="288925" cy="288925"/>
            </a:xfrm>
            <a:prstGeom prst="straightConnector1">
              <a:avLst/>
            </a:prstGeom>
            <a:noFill/>
            <a:ln w="38100">
              <a:solidFill>
                <a:srgbClr val="FFFF00"/>
              </a:solidFill>
              <a:round/>
              <a:headEnd/>
              <a:tailEnd type="arrow"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grpSp>
      <p:pic>
        <p:nvPicPr>
          <p:cNvPr id="2" name="Picture 1"/>
          <p:cNvPicPr>
            <a:picLocks noChangeAspect="1"/>
          </p:cNvPicPr>
          <p:nvPr/>
        </p:nvPicPr>
        <p:blipFill>
          <a:blip r:embed="rId8"/>
          <a:stretch>
            <a:fillRect/>
          </a:stretch>
        </p:blipFill>
        <p:spPr>
          <a:xfrm>
            <a:off x="0" y="1481289"/>
            <a:ext cx="8455231" cy="1182381"/>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00096446"/>
      </p:ext>
    </p:extLst>
  </p:cSld>
  <p:clrMapOvr>
    <a:masterClrMapping/>
  </p:clrMapOvr>
  <mc:AlternateContent xmlns:mc="http://schemas.openxmlformats.org/markup-compatibility/2006">
    <mc:Choice xmlns:p14="http://schemas.microsoft.com/office/powerpoint/2010/main" Requires="p14">
      <p:transition spd="slow" p14:dur="2000" advTm="18538"/>
    </mc:Choice>
    <mc:Fallback>
      <p:transition spd="slow" advTm="18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computer&#10;&#10;Description automatically generated with medium confidence">
            <a:extLst>
              <a:ext uri="{FF2B5EF4-FFF2-40B4-BE49-F238E27FC236}">
                <a16:creationId xmlns:a16="http://schemas.microsoft.com/office/drawing/2014/main" id="{606C9CBD-341F-C34B-B5D2-C9D439AC02B9}"/>
              </a:ext>
            </a:extLst>
          </p:cNvPr>
          <p:cNvPicPr>
            <a:picLocks noChangeAspect="1"/>
          </p:cNvPicPr>
          <p:nvPr/>
        </p:nvPicPr>
        <p:blipFill>
          <a:blip r:embed="rId6"/>
          <a:stretch>
            <a:fillRect/>
          </a:stretch>
        </p:blipFill>
        <p:spPr>
          <a:xfrm>
            <a:off x="6316593" y="2923125"/>
            <a:ext cx="4987513" cy="1633899"/>
          </a:xfrm>
          <a:prstGeom prst="rect">
            <a:avLst/>
          </a:prstGeom>
          <a:ln>
            <a:solidFill>
              <a:schemeClr val="tx1"/>
            </a:solidFill>
          </a:ln>
        </p:spPr>
      </p:pic>
      <p:pic>
        <p:nvPicPr>
          <p:cNvPr id="16" name="Picture 15" descr="A screenshot of a computer&#10;&#10;Description automatically generated with medium confidence">
            <a:extLst>
              <a:ext uri="{FF2B5EF4-FFF2-40B4-BE49-F238E27FC236}">
                <a16:creationId xmlns:a16="http://schemas.microsoft.com/office/drawing/2014/main" id="{5A23E151-3371-6642-8AA0-B86233219878}"/>
              </a:ext>
            </a:extLst>
          </p:cNvPr>
          <p:cNvPicPr>
            <a:picLocks noChangeAspect="1"/>
          </p:cNvPicPr>
          <p:nvPr/>
        </p:nvPicPr>
        <p:blipFill>
          <a:blip r:embed="rId6"/>
          <a:stretch>
            <a:fillRect/>
          </a:stretch>
        </p:blipFill>
        <p:spPr>
          <a:xfrm>
            <a:off x="293480" y="2894307"/>
            <a:ext cx="5431459" cy="1662717"/>
          </a:xfrm>
          <a:prstGeom prst="rect">
            <a:avLst/>
          </a:prstGeom>
          <a:ln>
            <a:solidFill>
              <a:schemeClr val="tx1"/>
            </a:solidFill>
          </a:ln>
        </p:spPr>
      </p:pic>
      <p:sp>
        <p:nvSpPr>
          <p:cNvPr id="4" name="Rectangle 3">
            <a:extLst>
              <a:ext uri="{FF2B5EF4-FFF2-40B4-BE49-F238E27FC236}">
                <a16:creationId xmlns:a16="http://schemas.microsoft.com/office/drawing/2014/main" id="{6FCF01BB-D5D1-ED4A-912B-49ACCC71035A}"/>
              </a:ext>
            </a:extLst>
          </p:cNvPr>
          <p:cNvSpPr/>
          <p:nvPr/>
        </p:nvSpPr>
        <p:spPr>
          <a:xfrm>
            <a:off x="0" y="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Carbon-dioxide </a:t>
            </a:r>
            <a:r>
              <a:rPr lang="en-US" sz="2400" b="1" dirty="0"/>
              <a:t>flushing: Protection against gaseous cerebral embolisation</a:t>
            </a:r>
          </a:p>
        </p:txBody>
      </p:sp>
      <p:pic>
        <p:nvPicPr>
          <p:cNvPr id="6" name="Picture 5" descr="Graphical user interface, text&#10;&#10;Description automatically generated">
            <a:extLst>
              <a:ext uri="{FF2B5EF4-FFF2-40B4-BE49-F238E27FC236}">
                <a16:creationId xmlns:a16="http://schemas.microsoft.com/office/drawing/2014/main" id="{F6CB261E-DFF8-E641-9941-A3C63E8D4747}"/>
              </a:ext>
            </a:extLst>
          </p:cNvPr>
          <p:cNvPicPr>
            <a:picLocks noChangeAspect="1"/>
          </p:cNvPicPr>
          <p:nvPr/>
        </p:nvPicPr>
        <p:blipFill>
          <a:blip r:embed="rId7"/>
          <a:stretch>
            <a:fillRect/>
          </a:stretch>
        </p:blipFill>
        <p:spPr>
          <a:xfrm>
            <a:off x="379618" y="4881119"/>
            <a:ext cx="5345321" cy="1413615"/>
          </a:xfrm>
          <a:prstGeom prst="rect">
            <a:avLst/>
          </a:prstGeom>
          <a:ln>
            <a:solidFill>
              <a:schemeClr val="tx1"/>
            </a:solidFill>
          </a:ln>
        </p:spPr>
      </p:pic>
      <p:pic>
        <p:nvPicPr>
          <p:cNvPr id="8" name="Picture 7" descr="Text&#10;&#10;Description automatically generated">
            <a:extLst>
              <a:ext uri="{FF2B5EF4-FFF2-40B4-BE49-F238E27FC236}">
                <a16:creationId xmlns:a16="http://schemas.microsoft.com/office/drawing/2014/main" id="{1713B79E-F828-F54A-8B51-FC69E33428F6}"/>
              </a:ext>
            </a:extLst>
          </p:cNvPr>
          <p:cNvPicPr>
            <a:picLocks noChangeAspect="1"/>
          </p:cNvPicPr>
          <p:nvPr/>
        </p:nvPicPr>
        <p:blipFill>
          <a:blip r:embed="rId8"/>
          <a:stretch>
            <a:fillRect/>
          </a:stretch>
        </p:blipFill>
        <p:spPr>
          <a:xfrm>
            <a:off x="293480" y="1270073"/>
            <a:ext cx="5431459" cy="1251188"/>
          </a:xfrm>
          <a:prstGeom prst="rect">
            <a:avLst/>
          </a:prstGeom>
          <a:solidFill>
            <a:schemeClr val="bg1"/>
          </a:solidFill>
          <a:ln>
            <a:solidFill>
              <a:schemeClr val="tx1"/>
            </a:solidFill>
          </a:ln>
        </p:spPr>
      </p:pic>
      <p:pic>
        <p:nvPicPr>
          <p:cNvPr id="10" name="Picture 9" descr="Graphical user interface, text, application&#10;&#10;Description automatically generated">
            <a:extLst>
              <a:ext uri="{FF2B5EF4-FFF2-40B4-BE49-F238E27FC236}">
                <a16:creationId xmlns:a16="http://schemas.microsoft.com/office/drawing/2014/main" id="{3EE88E8B-E8D8-D347-B49C-A08797E1A2F4}"/>
              </a:ext>
            </a:extLst>
          </p:cNvPr>
          <p:cNvPicPr>
            <a:picLocks noChangeAspect="1"/>
          </p:cNvPicPr>
          <p:nvPr/>
        </p:nvPicPr>
        <p:blipFill>
          <a:blip r:embed="rId9"/>
          <a:stretch>
            <a:fillRect/>
          </a:stretch>
        </p:blipFill>
        <p:spPr>
          <a:xfrm>
            <a:off x="6316593" y="1270073"/>
            <a:ext cx="4987513" cy="1251188"/>
          </a:xfrm>
          <a:prstGeom prst="rect">
            <a:avLst/>
          </a:prstGeom>
          <a:ln>
            <a:solidFill>
              <a:schemeClr val="tx1"/>
            </a:solidFill>
          </a:ln>
        </p:spPr>
      </p:pic>
      <p:pic>
        <p:nvPicPr>
          <p:cNvPr id="12" name="Picture 11" descr="A screenshot of a computer&#10;&#10;Description automatically generated">
            <a:extLst>
              <a:ext uri="{FF2B5EF4-FFF2-40B4-BE49-F238E27FC236}">
                <a16:creationId xmlns:a16="http://schemas.microsoft.com/office/drawing/2014/main" id="{F9F13982-8DC6-7D4D-AC4D-7054DFC14587}"/>
              </a:ext>
            </a:extLst>
          </p:cNvPr>
          <p:cNvPicPr>
            <a:picLocks noChangeAspect="1"/>
          </p:cNvPicPr>
          <p:nvPr/>
        </p:nvPicPr>
        <p:blipFill>
          <a:blip r:embed="rId10"/>
          <a:stretch>
            <a:fillRect/>
          </a:stretch>
        </p:blipFill>
        <p:spPr>
          <a:xfrm>
            <a:off x="6316593" y="4881119"/>
            <a:ext cx="4987513" cy="1413615"/>
          </a:xfrm>
          <a:prstGeom prst="rect">
            <a:avLst/>
          </a:prstGeom>
          <a:ln>
            <a:solidFill>
              <a:schemeClr val="tx1"/>
            </a:solidFill>
          </a:ln>
        </p:spPr>
      </p:pic>
      <p:pic>
        <p:nvPicPr>
          <p:cNvPr id="13" name="Picture 12">
            <a:extLst>
              <a:ext uri="{FF2B5EF4-FFF2-40B4-BE49-F238E27FC236}">
                <a16:creationId xmlns:a16="http://schemas.microsoft.com/office/drawing/2014/main" id="{7D570829-BB0E-ED44-964C-89676E5A356C}"/>
              </a:ext>
            </a:extLst>
          </p:cNvPr>
          <p:cNvPicPr>
            <a:picLocks noChangeAspect="1"/>
          </p:cNvPicPr>
          <p:nvPr/>
        </p:nvPicPr>
        <p:blipFill>
          <a:blip r:embed="rId11"/>
          <a:stretch>
            <a:fillRect/>
          </a:stretch>
        </p:blipFill>
        <p:spPr>
          <a:xfrm>
            <a:off x="4505510" y="2691255"/>
            <a:ext cx="2849447" cy="1983279"/>
          </a:xfrm>
          <a:prstGeom prst="rect">
            <a:avLst/>
          </a:prstGeom>
          <a:ln w="254000">
            <a:solidFill>
              <a:srgbClr val="FFFF00">
                <a:alpha val="76000"/>
              </a:srgbClr>
            </a:solidFill>
          </a:ln>
        </p:spPr>
      </p:pic>
      <p:sp>
        <p:nvSpPr>
          <p:cNvPr id="14" name="TextBox 13">
            <a:extLst>
              <a:ext uri="{FF2B5EF4-FFF2-40B4-BE49-F238E27FC236}">
                <a16:creationId xmlns:a16="http://schemas.microsoft.com/office/drawing/2014/main" id="{2E64C44C-0FE5-CD40-9526-9E292418730E}"/>
              </a:ext>
            </a:extLst>
          </p:cNvPr>
          <p:cNvSpPr txBox="1"/>
          <p:nvPr/>
        </p:nvSpPr>
        <p:spPr>
          <a:xfrm>
            <a:off x="4819097" y="4092559"/>
            <a:ext cx="2323825" cy="523220"/>
          </a:xfrm>
          <a:prstGeom prst="rect">
            <a:avLst/>
          </a:prstGeom>
          <a:noFill/>
        </p:spPr>
        <p:txBody>
          <a:bodyPr wrap="square" rtlCol="0">
            <a:spAutoFit/>
          </a:bodyPr>
          <a:lstStyle/>
          <a:p>
            <a:r>
              <a:rPr lang="en-US" sz="1400" dirty="0"/>
              <a:t>25 x denser to air</a:t>
            </a:r>
          </a:p>
          <a:p>
            <a:r>
              <a:rPr lang="en-US" sz="1400" dirty="0"/>
              <a:t>1.5 x soluble in blood than air</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6382092"/>
      </p:ext>
    </p:extLst>
  </p:cSld>
  <p:clrMapOvr>
    <a:masterClrMapping/>
  </p:clrMapOvr>
  <mc:AlternateContent xmlns:mc="http://schemas.openxmlformats.org/markup-compatibility/2006">
    <mc:Choice xmlns:p14="http://schemas.microsoft.com/office/powerpoint/2010/main" Requires="p14">
      <p:transition spd="slow" p14:dur="2000" advTm="25219"/>
    </mc:Choice>
    <mc:Fallback>
      <p:transition spd="slow" advTm="2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CF01BB-D5D1-ED4A-912B-49ACCC71035A}"/>
              </a:ext>
            </a:extLst>
          </p:cNvPr>
          <p:cNvSpPr/>
          <p:nvPr/>
        </p:nvSpPr>
        <p:spPr>
          <a:xfrm>
            <a:off x="0" y="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CO</a:t>
            </a:r>
            <a:r>
              <a:rPr lang="en-GB" sz="2400" b="1" baseline="-25000" dirty="0"/>
              <a:t>2 </a:t>
            </a:r>
            <a:r>
              <a:rPr lang="en-GB" sz="2400" b="1" dirty="0"/>
              <a:t>flushing vs saline flushing of TEVAR </a:t>
            </a:r>
            <a:r>
              <a:rPr lang="en-GB" sz="2400" b="1" dirty="0" smtClean="0"/>
              <a:t>stent-grafts</a:t>
            </a:r>
            <a:endParaRPr lang="en-GB" sz="2400" b="1" dirty="0"/>
          </a:p>
        </p:txBody>
      </p:sp>
      <p:sp>
        <p:nvSpPr>
          <p:cNvPr id="6" name="Rounded Rectangle 5">
            <a:extLst>
              <a:ext uri="{FF2B5EF4-FFF2-40B4-BE49-F238E27FC236}">
                <a16:creationId xmlns:a16="http://schemas.microsoft.com/office/drawing/2014/main" id="{AC2DD548-9B5C-CD47-B833-C13C87615BF9}"/>
              </a:ext>
            </a:extLst>
          </p:cNvPr>
          <p:cNvSpPr/>
          <p:nvPr/>
        </p:nvSpPr>
        <p:spPr>
          <a:xfrm>
            <a:off x="254000" y="1003843"/>
            <a:ext cx="11684000" cy="58928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Prospective study- SMH, STH, BSW                                                        187 consecutive patients undergoing TEVAR</a:t>
            </a:r>
          </a:p>
        </p:txBody>
      </p:sp>
      <p:pic>
        <p:nvPicPr>
          <p:cNvPr id="7" name="Picture 5" descr="People Images, Pictures, Photos - People Photographs | Shutterstock">
            <a:extLst>
              <a:ext uri="{FF2B5EF4-FFF2-40B4-BE49-F238E27FC236}">
                <a16:creationId xmlns:a16="http://schemas.microsoft.com/office/drawing/2014/main" id="{CD9DCA8C-825B-2245-BD64-FDFBFDAE6D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8" t="12632" r="11462" b="24556"/>
          <a:stretch/>
        </p:blipFill>
        <p:spPr bwMode="auto">
          <a:xfrm>
            <a:off x="10881431" y="1003843"/>
            <a:ext cx="595261" cy="5764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ndon Flag Images, Stock Photos &amp; Vectors | Shutterstock">
            <a:extLst>
              <a:ext uri="{FF2B5EF4-FFF2-40B4-BE49-F238E27FC236}">
                <a16:creationId xmlns:a16="http://schemas.microsoft.com/office/drawing/2014/main" id="{D747CDC1-1DDD-AF4A-BB4A-65C8FACD4E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96" y="59196"/>
            <a:ext cx="1071377" cy="5777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ag of the United States - Wikipedia">
            <a:extLst>
              <a:ext uri="{FF2B5EF4-FFF2-40B4-BE49-F238E27FC236}">
                <a16:creationId xmlns:a16="http://schemas.microsoft.com/office/drawing/2014/main" id="{67D7A846-3C60-CB4D-80DD-768AF0577D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79061" y="99431"/>
            <a:ext cx="883313" cy="4644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960F9CF-D917-B640-8422-D3D447BA6697}"/>
              </a:ext>
            </a:extLst>
          </p:cNvPr>
          <p:cNvPicPr>
            <a:picLocks noChangeAspect="1"/>
          </p:cNvPicPr>
          <p:nvPr/>
        </p:nvPicPr>
        <p:blipFill>
          <a:blip r:embed="rId8"/>
          <a:stretch>
            <a:fillRect/>
          </a:stretch>
        </p:blipFill>
        <p:spPr>
          <a:xfrm>
            <a:off x="389925" y="3245984"/>
            <a:ext cx="3638029" cy="1819015"/>
          </a:xfrm>
          <a:prstGeom prst="rect">
            <a:avLst/>
          </a:prstGeom>
        </p:spPr>
      </p:pic>
      <p:sp>
        <p:nvSpPr>
          <p:cNvPr id="3" name="TextBox 2">
            <a:extLst>
              <a:ext uri="{FF2B5EF4-FFF2-40B4-BE49-F238E27FC236}">
                <a16:creationId xmlns:a16="http://schemas.microsoft.com/office/drawing/2014/main" id="{BF33E7B5-C7E8-6248-B4FA-A849547924CB}"/>
              </a:ext>
            </a:extLst>
          </p:cNvPr>
          <p:cNvSpPr txBox="1"/>
          <p:nvPr/>
        </p:nvSpPr>
        <p:spPr>
          <a:xfrm>
            <a:off x="481913" y="2465173"/>
            <a:ext cx="2928552" cy="369332"/>
          </a:xfrm>
          <a:prstGeom prst="rect">
            <a:avLst/>
          </a:prstGeom>
          <a:noFill/>
        </p:spPr>
        <p:txBody>
          <a:bodyPr wrap="square" rtlCol="0">
            <a:spAutoFit/>
          </a:bodyPr>
          <a:lstStyle/>
          <a:p>
            <a:r>
              <a:rPr lang="en-US" dirty="0"/>
              <a:t>1. CT angiogram</a:t>
            </a:r>
          </a:p>
        </p:txBody>
      </p:sp>
      <p:pic>
        <p:nvPicPr>
          <p:cNvPr id="16" name="Picture 15">
            <a:extLst>
              <a:ext uri="{FF2B5EF4-FFF2-40B4-BE49-F238E27FC236}">
                <a16:creationId xmlns:a16="http://schemas.microsoft.com/office/drawing/2014/main" id="{FE71C58A-BB53-FC4E-9B6C-992EBB1B86EA}"/>
              </a:ext>
            </a:extLst>
          </p:cNvPr>
          <p:cNvPicPr>
            <a:picLocks noChangeAspect="1"/>
          </p:cNvPicPr>
          <p:nvPr/>
        </p:nvPicPr>
        <p:blipFill>
          <a:blip r:embed="rId9"/>
          <a:stretch>
            <a:fillRect/>
          </a:stretch>
        </p:blipFill>
        <p:spPr>
          <a:xfrm>
            <a:off x="4961614" y="3245984"/>
            <a:ext cx="3039009" cy="2876928"/>
          </a:xfrm>
          <a:prstGeom prst="rect">
            <a:avLst/>
          </a:prstGeom>
        </p:spPr>
      </p:pic>
      <p:sp>
        <p:nvSpPr>
          <p:cNvPr id="17" name="TextBox 16">
            <a:extLst>
              <a:ext uri="{FF2B5EF4-FFF2-40B4-BE49-F238E27FC236}">
                <a16:creationId xmlns:a16="http://schemas.microsoft.com/office/drawing/2014/main" id="{934FC7DE-5CD0-BD40-8CB3-655081610212}"/>
              </a:ext>
            </a:extLst>
          </p:cNvPr>
          <p:cNvSpPr txBox="1"/>
          <p:nvPr/>
        </p:nvSpPr>
        <p:spPr>
          <a:xfrm>
            <a:off x="4961614" y="2450209"/>
            <a:ext cx="2928552" cy="369332"/>
          </a:xfrm>
          <a:prstGeom prst="rect">
            <a:avLst/>
          </a:prstGeom>
          <a:noFill/>
        </p:spPr>
        <p:txBody>
          <a:bodyPr wrap="square" rtlCol="0">
            <a:spAutoFit/>
          </a:bodyPr>
          <a:lstStyle/>
          <a:p>
            <a:r>
              <a:rPr lang="en-US" dirty="0"/>
              <a:t>2. Post-operative MRI scans</a:t>
            </a:r>
          </a:p>
        </p:txBody>
      </p:sp>
      <p:pic>
        <p:nvPicPr>
          <p:cNvPr id="1026" name="Picture 2" descr="Checking, doctor, hammer, neurological exam, neurology, patient, testing  icon - Download on Iconfinder">
            <a:extLst>
              <a:ext uri="{FF2B5EF4-FFF2-40B4-BE49-F238E27FC236}">
                <a16:creationId xmlns:a16="http://schemas.microsoft.com/office/drawing/2014/main" id="{7B37B8C9-620F-EC42-B2BD-284331D1EF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98909" y="3338520"/>
            <a:ext cx="2377783" cy="237778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955D1F1-1F31-D449-B0FD-C1F122666B01}"/>
              </a:ext>
            </a:extLst>
          </p:cNvPr>
          <p:cNvSpPr txBox="1"/>
          <p:nvPr/>
        </p:nvSpPr>
        <p:spPr>
          <a:xfrm>
            <a:off x="8823524" y="2465173"/>
            <a:ext cx="2928552" cy="369332"/>
          </a:xfrm>
          <a:prstGeom prst="rect">
            <a:avLst/>
          </a:prstGeom>
          <a:noFill/>
        </p:spPr>
        <p:txBody>
          <a:bodyPr wrap="square" rtlCol="0">
            <a:spAutoFit/>
          </a:bodyPr>
          <a:lstStyle/>
          <a:p>
            <a:r>
              <a:rPr lang="en-US" dirty="0"/>
              <a:t>3. Neurological examination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81691402"/>
      </p:ext>
    </p:extLst>
  </p:cSld>
  <p:clrMapOvr>
    <a:masterClrMapping/>
  </p:clrMapOvr>
  <mc:AlternateContent xmlns:mc="http://schemas.openxmlformats.org/markup-compatibility/2006">
    <mc:Choice xmlns:p14="http://schemas.microsoft.com/office/powerpoint/2010/main" Requires="p14">
      <p:transition spd="slow" p14:dur="2000" advTm="26159"/>
    </mc:Choice>
    <mc:Fallback>
      <p:transition spd="slow" advTm="26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15D5CE-0499-834F-BD48-ACC9AE58DBC3}"/>
              </a:ext>
            </a:extLst>
          </p:cNvPr>
          <p:cNvSpPr>
            <a:spLocks noGrp="1"/>
          </p:cNvSpPr>
          <p:nvPr>
            <p:ph idx="1"/>
          </p:nvPr>
        </p:nvSpPr>
        <p:spPr>
          <a:xfrm>
            <a:off x="321365" y="1253331"/>
            <a:ext cx="10515600" cy="4351338"/>
          </a:xfrm>
        </p:spPr>
        <p:txBody>
          <a:bodyPr>
            <a:normAutofit/>
          </a:bodyPr>
          <a:lstStyle/>
          <a:p>
            <a:r>
              <a:rPr lang="en-US" sz="1800" dirty="0"/>
              <a:t>Developed at Imperial College London, device specific due to sheathed and </a:t>
            </a:r>
            <a:r>
              <a:rPr lang="en-US" sz="1800" dirty="0" smtClean="0"/>
              <a:t>non-sheathed </a:t>
            </a:r>
            <a:r>
              <a:rPr lang="en-US" sz="1800" dirty="0"/>
              <a:t>devices</a:t>
            </a:r>
          </a:p>
          <a:p>
            <a:r>
              <a:rPr lang="en-US" sz="1800" dirty="0"/>
              <a:t>2 bar pressure for two minutes (uncontrolled flow-rate) followed by 60mls saline (standard of care)</a:t>
            </a:r>
          </a:p>
        </p:txBody>
      </p:sp>
      <p:sp>
        <p:nvSpPr>
          <p:cNvPr id="4" name="Rectangle 3">
            <a:extLst>
              <a:ext uri="{FF2B5EF4-FFF2-40B4-BE49-F238E27FC236}">
                <a16:creationId xmlns:a16="http://schemas.microsoft.com/office/drawing/2014/main" id="{6FCF01BB-D5D1-ED4A-912B-49ACCC71035A}"/>
              </a:ext>
            </a:extLst>
          </p:cNvPr>
          <p:cNvSpPr/>
          <p:nvPr/>
        </p:nvSpPr>
        <p:spPr>
          <a:xfrm>
            <a:off x="0" y="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CO</a:t>
            </a:r>
            <a:r>
              <a:rPr lang="en-US" sz="2400" b="1" baseline="-25000" dirty="0"/>
              <a:t>2 </a:t>
            </a:r>
            <a:r>
              <a:rPr lang="en-US" sz="2400" b="1" dirty="0"/>
              <a:t>flushing technique</a:t>
            </a:r>
          </a:p>
        </p:txBody>
      </p:sp>
      <p:pic>
        <p:nvPicPr>
          <p:cNvPr id="6" name="Picture 5">
            <a:extLst>
              <a:ext uri="{FF2B5EF4-FFF2-40B4-BE49-F238E27FC236}">
                <a16:creationId xmlns:a16="http://schemas.microsoft.com/office/drawing/2014/main" id="{9AFB04BD-06C1-CD42-A2EE-3F8227CD1EC4}"/>
              </a:ext>
            </a:extLst>
          </p:cNvPr>
          <p:cNvPicPr>
            <a:picLocks noChangeAspect="1"/>
          </p:cNvPicPr>
          <p:nvPr/>
        </p:nvPicPr>
        <p:blipFill>
          <a:blip r:embed="rId5"/>
          <a:stretch>
            <a:fillRect/>
          </a:stretch>
        </p:blipFill>
        <p:spPr>
          <a:xfrm>
            <a:off x="1355035" y="2263652"/>
            <a:ext cx="2897717" cy="3153875"/>
          </a:xfrm>
          <a:prstGeom prst="rect">
            <a:avLst/>
          </a:prstGeom>
        </p:spPr>
      </p:pic>
      <p:pic>
        <p:nvPicPr>
          <p:cNvPr id="7" name="Picture 1" descr="page1image1810560">
            <a:extLst>
              <a:ext uri="{FF2B5EF4-FFF2-40B4-BE49-F238E27FC236}">
                <a16:creationId xmlns:a16="http://schemas.microsoft.com/office/drawing/2014/main" id="{E85B13F3-DF14-A945-AB94-D3E05ED3E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4159" y="2263652"/>
            <a:ext cx="2319867" cy="3153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419277-A1CB-0F41-A546-8804BA7727D0}"/>
              </a:ext>
            </a:extLst>
          </p:cNvPr>
          <p:cNvSpPr txBox="1"/>
          <p:nvPr/>
        </p:nvSpPr>
        <p:spPr>
          <a:xfrm>
            <a:off x="1355035" y="5604669"/>
            <a:ext cx="2228424" cy="369332"/>
          </a:xfrm>
          <a:prstGeom prst="rect">
            <a:avLst/>
          </a:prstGeom>
          <a:noFill/>
        </p:spPr>
        <p:txBody>
          <a:bodyPr wrap="square" rtlCol="0">
            <a:spAutoFit/>
          </a:bodyPr>
          <a:lstStyle/>
          <a:p>
            <a:r>
              <a:rPr lang="en-US" dirty="0"/>
              <a:t>Sheathed device </a:t>
            </a:r>
          </a:p>
        </p:txBody>
      </p:sp>
      <p:sp>
        <p:nvSpPr>
          <p:cNvPr id="8" name="TextBox 7">
            <a:extLst>
              <a:ext uri="{FF2B5EF4-FFF2-40B4-BE49-F238E27FC236}">
                <a16:creationId xmlns:a16="http://schemas.microsoft.com/office/drawing/2014/main" id="{66FE582F-2686-E04B-9226-0AB8DA94E967}"/>
              </a:ext>
            </a:extLst>
          </p:cNvPr>
          <p:cNvSpPr txBox="1"/>
          <p:nvPr/>
        </p:nvSpPr>
        <p:spPr>
          <a:xfrm>
            <a:off x="7224159" y="5591641"/>
            <a:ext cx="2228424" cy="369332"/>
          </a:xfrm>
          <a:prstGeom prst="rect">
            <a:avLst/>
          </a:prstGeom>
          <a:noFill/>
        </p:spPr>
        <p:txBody>
          <a:bodyPr wrap="square" rtlCol="0">
            <a:spAutoFit/>
          </a:bodyPr>
          <a:lstStyle/>
          <a:p>
            <a:r>
              <a:rPr lang="en-US" dirty="0"/>
              <a:t>Unsheathed device </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0973971"/>
      </p:ext>
    </p:extLst>
  </p:cSld>
  <p:clrMapOvr>
    <a:masterClrMapping/>
  </p:clrMapOvr>
  <mc:AlternateContent xmlns:mc="http://schemas.openxmlformats.org/markup-compatibility/2006">
    <mc:Choice xmlns:p14="http://schemas.microsoft.com/office/powerpoint/2010/main" Requires="p14">
      <p:transition spd="slow" p14:dur="2000" advTm="6598"/>
    </mc:Choice>
    <mc:Fallback>
      <p:transition spd="slow" advTm="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CF01BB-D5D1-ED4A-912B-49ACCC71035A}"/>
              </a:ext>
            </a:extLst>
          </p:cNvPr>
          <p:cNvSpPr/>
          <p:nvPr/>
        </p:nvSpPr>
        <p:spPr>
          <a:xfrm>
            <a:off x="0" y="-256032"/>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Results: Baseline demographics and procedural characteristics </a:t>
            </a:r>
          </a:p>
        </p:txBody>
      </p:sp>
      <p:graphicFrame>
        <p:nvGraphicFramePr>
          <p:cNvPr id="3" name="Table 2">
            <a:extLst>
              <a:ext uri="{FF2B5EF4-FFF2-40B4-BE49-F238E27FC236}">
                <a16:creationId xmlns:a16="http://schemas.microsoft.com/office/drawing/2014/main" id="{3D45B7D6-00F2-1E4C-B5E9-380588BE4106}"/>
              </a:ext>
            </a:extLst>
          </p:cNvPr>
          <p:cNvGraphicFramePr>
            <a:graphicFrameLocks noGrp="1"/>
          </p:cNvGraphicFramePr>
          <p:nvPr>
            <p:extLst>
              <p:ext uri="{D42A27DB-BD31-4B8C-83A1-F6EECF244321}">
                <p14:modId xmlns:p14="http://schemas.microsoft.com/office/powerpoint/2010/main" val="761918276"/>
              </p:ext>
            </p:extLst>
          </p:nvPr>
        </p:nvGraphicFramePr>
        <p:xfrm>
          <a:off x="383925" y="1392192"/>
          <a:ext cx="5225303" cy="5322730"/>
        </p:xfrm>
        <a:graphic>
          <a:graphicData uri="http://schemas.openxmlformats.org/drawingml/2006/table">
            <a:tbl>
              <a:tblPr firstRow="1" firstCol="1" bandRow="1">
                <a:tableStyleId>{F2DE63D5-997A-4646-A377-4702673A728D}</a:tableStyleId>
              </a:tblPr>
              <a:tblGrid>
                <a:gridCol w="1771732">
                  <a:extLst>
                    <a:ext uri="{9D8B030D-6E8A-4147-A177-3AD203B41FA5}">
                      <a16:colId xmlns:a16="http://schemas.microsoft.com/office/drawing/2014/main" val="3873054811"/>
                    </a:ext>
                  </a:extLst>
                </a:gridCol>
                <a:gridCol w="1097836">
                  <a:extLst>
                    <a:ext uri="{9D8B030D-6E8A-4147-A177-3AD203B41FA5}">
                      <a16:colId xmlns:a16="http://schemas.microsoft.com/office/drawing/2014/main" val="3599410734"/>
                    </a:ext>
                  </a:extLst>
                </a:gridCol>
                <a:gridCol w="1266599">
                  <a:extLst>
                    <a:ext uri="{9D8B030D-6E8A-4147-A177-3AD203B41FA5}">
                      <a16:colId xmlns:a16="http://schemas.microsoft.com/office/drawing/2014/main" val="1361367548"/>
                    </a:ext>
                  </a:extLst>
                </a:gridCol>
                <a:gridCol w="1089136">
                  <a:extLst>
                    <a:ext uri="{9D8B030D-6E8A-4147-A177-3AD203B41FA5}">
                      <a16:colId xmlns:a16="http://schemas.microsoft.com/office/drawing/2014/main" val="3735852343"/>
                    </a:ext>
                  </a:extLst>
                </a:gridCol>
              </a:tblGrid>
              <a:tr h="139886">
                <a:tc>
                  <a:txBody>
                    <a:bodyPr/>
                    <a:lstStyle/>
                    <a:p>
                      <a:r>
                        <a:rPr lang="en-GB" sz="1400" dirty="0">
                          <a:effectLst/>
                        </a:rPr>
                        <a:t>Characteristics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1400" dirty="0">
                          <a:effectLst/>
                        </a:rPr>
                        <a:t>Saline (n=112)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1400" dirty="0" smtClean="0">
                          <a:effectLst/>
                        </a:rPr>
                        <a:t>C02 </a:t>
                      </a:r>
                      <a:r>
                        <a:rPr lang="en-GB" sz="1400" dirty="0">
                          <a:effectLst/>
                        </a:rPr>
                        <a:t>(n=75)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1400" dirty="0">
                          <a:effectLst/>
                        </a:rPr>
                        <a:t>P-value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2565818273"/>
                  </a:ext>
                </a:extLst>
              </a:tr>
              <a:tr h="139886">
                <a:tc gridSpan="4">
                  <a:txBody>
                    <a:bodyPr/>
                    <a:lstStyle/>
                    <a:p>
                      <a:r>
                        <a:rPr lang="en-GB" sz="800" dirty="0">
                          <a:effectLst/>
                        </a:rPr>
                        <a:t>Demographics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42572318"/>
                  </a:ext>
                </a:extLst>
              </a:tr>
              <a:tr h="139886">
                <a:tc>
                  <a:txBody>
                    <a:bodyPr/>
                    <a:lstStyle/>
                    <a:p>
                      <a:r>
                        <a:rPr lang="en-GB" sz="800">
                          <a:effectLst/>
                        </a:rPr>
                        <a:t>Age (years)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dirty="0">
                          <a:effectLst/>
                        </a:rPr>
                        <a:t>66.8 ± 14</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69.8 ± 12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dirty="0">
                          <a:effectLst/>
                        </a:rPr>
                        <a:t>0.188</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3820633681"/>
                  </a:ext>
                </a:extLst>
              </a:tr>
              <a:tr h="139886">
                <a:tc>
                  <a:txBody>
                    <a:bodyPr/>
                    <a:lstStyle/>
                    <a:p>
                      <a:r>
                        <a:rPr lang="en-GB" sz="800">
                          <a:effectLst/>
                        </a:rPr>
                        <a:t>Male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dirty="0">
                          <a:effectLst/>
                        </a:rPr>
                        <a:t>71 (63)</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52 (69)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dirty="0">
                          <a:effectLst/>
                        </a:rPr>
                        <a:t>0.401</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1656128038"/>
                  </a:ext>
                </a:extLst>
              </a:tr>
              <a:tr h="139886">
                <a:tc gridSpan="4">
                  <a:txBody>
                    <a:bodyPr/>
                    <a:lstStyle/>
                    <a:p>
                      <a:r>
                        <a:rPr lang="en-GB" sz="800" dirty="0">
                          <a:effectLst/>
                        </a:rPr>
                        <a:t>Co-morbidities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9594309"/>
                  </a:ext>
                </a:extLst>
              </a:tr>
              <a:tr h="139886">
                <a:tc>
                  <a:txBody>
                    <a:bodyPr/>
                    <a:lstStyle/>
                    <a:p>
                      <a:r>
                        <a:rPr lang="en-GB" sz="800">
                          <a:effectLst/>
                        </a:rPr>
                        <a:t>Hypertension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dirty="0">
                          <a:effectLst/>
                        </a:rPr>
                        <a:t>85 (76)</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67 (89)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dirty="0">
                          <a:effectLst/>
                        </a:rPr>
                        <a:t>0.021</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659457640"/>
                  </a:ext>
                </a:extLst>
              </a:tr>
              <a:tr h="139886">
                <a:tc>
                  <a:txBody>
                    <a:bodyPr/>
                    <a:lstStyle/>
                    <a:p>
                      <a:r>
                        <a:rPr lang="en-GB" sz="800">
                          <a:effectLst/>
                        </a:rPr>
                        <a:t>Atrial fibrillation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10(9)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5 (7)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dirty="0">
                          <a:effectLst/>
                        </a:rPr>
                        <a:t>0.670</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609152629"/>
                  </a:ext>
                </a:extLst>
              </a:tr>
              <a:tr h="139886">
                <a:tc>
                  <a:txBody>
                    <a:bodyPr/>
                    <a:lstStyle/>
                    <a:p>
                      <a:r>
                        <a:rPr lang="en-GB" sz="800">
                          <a:effectLst/>
                        </a:rPr>
                        <a:t>Ischaemic heart disease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22(20)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26 (35)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dirty="0">
                          <a:effectLst/>
                        </a:rPr>
                        <a:t>0.021</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1457840970"/>
                  </a:ext>
                </a:extLst>
              </a:tr>
              <a:tr h="139886">
                <a:tc>
                  <a:txBody>
                    <a:bodyPr/>
                    <a:lstStyle/>
                    <a:p>
                      <a:r>
                        <a:rPr lang="en-GB" sz="800">
                          <a:effectLst/>
                        </a:rPr>
                        <a:t>CABG/coronary stents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7 (6)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8 (11)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0.216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2058274011"/>
                  </a:ext>
                </a:extLst>
              </a:tr>
              <a:tr h="139886">
                <a:tc>
                  <a:txBody>
                    <a:bodyPr/>
                    <a:lstStyle/>
                    <a:p>
                      <a:r>
                        <a:rPr lang="en-GB" sz="800">
                          <a:effectLst/>
                        </a:rPr>
                        <a:t>Valve procedures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7 (6)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3 (4)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0.572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3217817344"/>
                  </a:ext>
                </a:extLst>
              </a:tr>
              <a:tr h="139886">
                <a:tc>
                  <a:txBody>
                    <a:bodyPr/>
                    <a:lstStyle/>
                    <a:p>
                      <a:r>
                        <a:rPr lang="en-GB" sz="800">
                          <a:effectLst/>
                        </a:rPr>
                        <a:t>Hypercholestrolaemia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55 (49)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47 (63)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0.068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1527693403"/>
                  </a:ext>
                </a:extLst>
              </a:tr>
              <a:tr h="139886">
                <a:tc>
                  <a:txBody>
                    <a:bodyPr/>
                    <a:lstStyle/>
                    <a:p>
                      <a:r>
                        <a:rPr lang="en-GB" sz="800">
                          <a:effectLst/>
                        </a:rPr>
                        <a:t>Diabetes mellitus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11(10)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7 (9)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0.691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694786001"/>
                  </a:ext>
                </a:extLst>
              </a:tr>
              <a:tr h="279772">
                <a:tc>
                  <a:txBody>
                    <a:bodyPr/>
                    <a:lstStyle/>
                    <a:p>
                      <a:r>
                        <a:rPr lang="en-GB" sz="800">
                          <a:effectLst/>
                        </a:rPr>
                        <a:t>Chronic obstructive pulmonary disease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25(22)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29 (39)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0.016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176899810"/>
                  </a:ext>
                </a:extLst>
              </a:tr>
              <a:tr h="279772">
                <a:tc>
                  <a:txBody>
                    <a:bodyPr/>
                    <a:lstStyle/>
                    <a:p>
                      <a:r>
                        <a:rPr lang="en-GB" sz="800">
                          <a:effectLst/>
                        </a:rPr>
                        <a:t>Chronic kidney disease (eGFR &lt; 60ml/min)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34(30)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13 (17)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0.044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1410066466"/>
                  </a:ext>
                </a:extLst>
              </a:tr>
              <a:tr h="139886">
                <a:tc>
                  <a:txBody>
                    <a:bodyPr/>
                    <a:lstStyle/>
                    <a:p>
                      <a:r>
                        <a:rPr lang="en-GB" sz="800">
                          <a:effectLst/>
                        </a:rPr>
                        <a:t>Previous TIA/CVA</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15 (13)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6 (8)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0.252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3580327457"/>
                  </a:ext>
                </a:extLst>
              </a:tr>
              <a:tr h="139886">
                <a:tc>
                  <a:txBody>
                    <a:bodyPr/>
                    <a:lstStyle/>
                    <a:p>
                      <a:r>
                        <a:rPr lang="en-GB" sz="800">
                          <a:effectLst/>
                        </a:rPr>
                        <a:t>Previous thoracic surgery</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31(28)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9 (12)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0.010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2064462915"/>
                  </a:ext>
                </a:extLst>
              </a:tr>
              <a:tr h="139886">
                <a:tc>
                  <a:txBody>
                    <a:bodyPr/>
                    <a:lstStyle/>
                    <a:p>
                      <a:r>
                        <a:rPr lang="en-GB" sz="800">
                          <a:effectLst/>
                        </a:rPr>
                        <a:t>Previous abdominal surgery</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6 (5)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4 (5)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0.994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1874077030"/>
                  </a:ext>
                </a:extLst>
              </a:tr>
              <a:tr h="139886">
                <a:tc>
                  <a:txBody>
                    <a:bodyPr/>
                    <a:lstStyle/>
                    <a:p>
                      <a:r>
                        <a:rPr lang="en-GB" sz="800">
                          <a:effectLst/>
                        </a:rPr>
                        <a:t>Smoking history</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64(58)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50 (67)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0.216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51374340"/>
                  </a:ext>
                </a:extLst>
              </a:tr>
              <a:tr h="139886">
                <a:tc gridSpan="4">
                  <a:txBody>
                    <a:bodyPr/>
                    <a:lstStyle/>
                    <a:p>
                      <a:r>
                        <a:rPr lang="en-GB" sz="800">
                          <a:effectLst/>
                        </a:rPr>
                        <a:t>Medication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67695183"/>
                  </a:ext>
                </a:extLst>
              </a:tr>
              <a:tr h="139886">
                <a:tc>
                  <a:txBody>
                    <a:bodyPr/>
                    <a:lstStyle/>
                    <a:p>
                      <a:r>
                        <a:rPr lang="en-GB" sz="800">
                          <a:effectLst/>
                        </a:rPr>
                        <a:t>Anticoagulation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11(10)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14 (19)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0.106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1407592899"/>
                  </a:ext>
                </a:extLst>
              </a:tr>
              <a:tr h="139886">
                <a:tc>
                  <a:txBody>
                    <a:bodyPr/>
                    <a:lstStyle/>
                    <a:p>
                      <a:r>
                        <a:rPr lang="en-GB" sz="800">
                          <a:effectLst/>
                        </a:rPr>
                        <a:t>Antiplatelets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56 (51)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48 (64)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0.078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1775605842"/>
                  </a:ext>
                </a:extLst>
              </a:tr>
              <a:tr h="139886">
                <a:tc>
                  <a:txBody>
                    <a:bodyPr/>
                    <a:lstStyle/>
                    <a:p>
                      <a:r>
                        <a:rPr lang="en-GB" sz="800">
                          <a:effectLst/>
                        </a:rPr>
                        <a:t>Statins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67 (60)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51 (68)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0.256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3469587085"/>
                  </a:ext>
                </a:extLst>
              </a:tr>
              <a:tr h="139886">
                <a:tc gridSpan="4">
                  <a:txBody>
                    <a:bodyPr/>
                    <a:lstStyle/>
                    <a:p>
                      <a:r>
                        <a:rPr lang="en-GB" sz="800">
                          <a:effectLst/>
                        </a:rPr>
                        <a:t>Fazekas scale: PVWM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4547374"/>
                  </a:ext>
                </a:extLst>
              </a:tr>
              <a:tr h="139886">
                <a:tc>
                  <a:txBody>
                    <a:bodyPr/>
                    <a:lstStyle/>
                    <a:p>
                      <a:r>
                        <a:rPr lang="en-GB" sz="800">
                          <a:effectLst/>
                        </a:rPr>
                        <a:t>0-1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30 (41)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28 (43)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0.814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243606339"/>
                  </a:ext>
                </a:extLst>
              </a:tr>
              <a:tr h="139886">
                <a:tc>
                  <a:txBody>
                    <a:bodyPr/>
                    <a:lstStyle/>
                    <a:p>
                      <a:r>
                        <a:rPr lang="en-GB" sz="800">
                          <a:effectLst/>
                        </a:rPr>
                        <a:t>2-3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43 (59)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37 (57)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0.814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4262401733"/>
                  </a:ext>
                </a:extLst>
              </a:tr>
              <a:tr h="139886">
                <a:tc gridSpan="4">
                  <a:txBody>
                    <a:bodyPr/>
                    <a:lstStyle/>
                    <a:p>
                      <a:r>
                        <a:rPr lang="en-GB" sz="800">
                          <a:effectLst/>
                        </a:rPr>
                        <a:t>Fazekas scale: DWM</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2268739"/>
                  </a:ext>
                </a:extLst>
              </a:tr>
              <a:tr h="139886">
                <a:tc>
                  <a:txBody>
                    <a:bodyPr/>
                    <a:lstStyle/>
                    <a:p>
                      <a:r>
                        <a:rPr lang="en-GB" sz="800">
                          <a:effectLst/>
                        </a:rPr>
                        <a:t>0-1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35 (48)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34(52)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0.609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1840735718"/>
                  </a:ext>
                </a:extLst>
              </a:tr>
              <a:tr h="139886">
                <a:tc>
                  <a:txBody>
                    <a:bodyPr/>
                    <a:lstStyle/>
                    <a:p>
                      <a:r>
                        <a:rPr lang="en-GB" sz="800">
                          <a:effectLst/>
                        </a:rPr>
                        <a:t>2-3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38(52)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31(48)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0.609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3208802529"/>
                  </a:ext>
                </a:extLst>
              </a:tr>
              <a:tr h="139886">
                <a:tc gridSpan="4">
                  <a:txBody>
                    <a:bodyPr/>
                    <a:lstStyle/>
                    <a:p>
                      <a:r>
                        <a:rPr lang="en-GB" sz="800">
                          <a:effectLst/>
                        </a:rPr>
                        <a:t>*Arch atheroma grade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1490773"/>
                  </a:ext>
                </a:extLst>
              </a:tr>
              <a:tr h="139886">
                <a:tc>
                  <a:txBody>
                    <a:bodyPr/>
                    <a:lstStyle/>
                    <a:p>
                      <a:r>
                        <a:rPr lang="en-GB" sz="800">
                          <a:effectLst/>
                        </a:rPr>
                        <a:t>3-4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48(43)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22 (31)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0.112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2881187769"/>
                  </a:ext>
                </a:extLst>
              </a:tr>
              <a:tr h="139886">
                <a:tc gridSpan="4">
                  <a:txBody>
                    <a:bodyPr/>
                    <a:lstStyle/>
                    <a:p>
                      <a:r>
                        <a:rPr lang="en-GB" sz="800">
                          <a:effectLst/>
                        </a:rPr>
                        <a:t>*Arch grade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6956434"/>
                  </a:ext>
                </a:extLst>
              </a:tr>
              <a:tr h="139886">
                <a:tc>
                  <a:txBody>
                    <a:bodyPr/>
                    <a:lstStyle/>
                    <a:p>
                      <a:r>
                        <a:rPr lang="en-GB" sz="800">
                          <a:effectLst/>
                        </a:rPr>
                        <a:t>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32 (29)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26 (37)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0.217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3840425539"/>
                  </a:ext>
                </a:extLst>
              </a:tr>
              <a:tr h="139886">
                <a:tc>
                  <a:txBody>
                    <a:bodyPr/>
                    <a:lstStyle/>
                    <a:p>
                      <a:r>
                        <a:rPr lang="en-GB" sz="800">
                          <a:effectLst/>
                        </a:rPr>
                        <a:t>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37 (4)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35 (50)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0.029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2634434473"/>
                  </a:ext>
                </a:extLst>
              </a:tr>
              <a:tr h="139886">
                <a:tc>
                  <a:txBody>
                    <a:bodyPr/>
                    <a:lstStyle/>
                    <a:p>
                      <a:r>
                        <a:rPr lang="en-GB" sz="800" dirty="0">
                          <a:effectLst/>
                        </a:rPr>
                        <a:t>3</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41(37)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a:effectLst/>
                        </a:rPr>
                        <a:t>9 (13)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tc>
                  <a:txBody>
                    <a:bodyPr/>
                    <a:lstStyle/>
                    <a:p>
                      <a:r>
                        <a:rPr lang="en-GB" sz="800" dirty="0">
                          <a:effectLst/>
                        </a:rPr>
                        <a:t>0.0003</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326" marR="45326" marT="0" marB="0"/>
                </a:tc>
                <a:extLst>
                  <a:ext uri="{0D108BD9-81ED-4DB2-BD59-A6C34878D82A}">
                    <a16:rowId xmlns:a16="http://schemas.microsoft.com/office/drawing/2014/main" val="1116014688"/>
                  </a:ext>
                </a:extLst>
              </a:tr>
            </a:tbl>
          </a:graphicData>
        </a:graphic>
      </p:graphicFrame>
      <p:graphicFrame>
        <p:nvGraphicFramePr>
          <p:cNvPr id="4" name="Table 3">
            <a:extLst>
              <a:ext uri="{FF2B5EF4-FFF2-40B4-BE49-F238E27FC236}">
                <a16:creationId xmlns:a16="http://schemas.microsoft.com/office/drawing/2014/main" id="{2882F1FD-4CC1-5F46-8A1F-54A609B694C4}"/>
              </a:ext>
            </a:extLst>
          </p:cNvPr>
          <p:cNvGraphicFramePr>
            <a:graphicFrameLocks noGrp="1"/>
          </p:cNvGraphicFramePr>
          <p:nvPr>
            <p:extLst>
              <p:ext uri="{D42A27DB-BD31-4B8C-83A1-F6EECF244321}">
                <p14:modId xmlns:p14="http://schemas.microsoft.com/office/powerpoint/2010/main" val="1836239234"/>
              </p:ext>
            </p:extLst>
          </p:nvPr>
        </p:nvGraphicFramePr>
        <p:xfrm>
          <a:off x="5925523" y="1392191"/>
          <a:ext cx="5445215" cy="5035896"/>
        </p:xfrm>
        <a:graphic>
          <a:graphicData uri="http://schemas.openxmlformats.org/drawingml/2006/table">
            <a:tbl>
              <a:tblPr firstRow="1" firstCol="1" bandRow="1">
                <a:tableStyleId>{F2DE63D5-997A-4646-A377-4702673A728D}</a:tableStyleId>
              </a:tblPr>
              <a:tblGrid>
                <a:gridCol w="1761083">
                  <a:extLst>
                    <a:ext uri="{9D8B030D-6E8A-4147-A177-3AD203B41FA5}">
                      <a16:colId xmlns:a16="http://schemas.microsoft.com/office/drawing/2014/main" val="3499558910"/>
                    </a:ext>
                  </a:extLst>
                </a:gridCol>
                <a:gridCol w="1099317">
                  <a:extLst>
                    <a:ext uri="{9D8B030D-6E8A-4147-A177-3AD203B41FA5}">
                      <a16:colId xmlns:a16="http://schemas.microsoft.com/office/drawing/2014/main" val="4091659774"/>
                    </a:ext>
                  </a:extLst>
                </a:gridCol>
                <a:gridCol w="1396054">
                  <a:extLst>
                    <a:ext uri="{9D8B030D-6E8A-4147-A177-3AD203B41FA5}">
                      <a16:colId xmlns:a16="http://schemas.microsoft.com/office/drawing/2014/main" val="750963706"/>
                    </a:ext>
                  </a:extLst>
                </a:gridCol>
                <a:gridCol w="1188761">
                  <a:extLst>
                    <a:ext uri="{9D8B030D-6E8A-4147-A177-3AD203B41FA5}">
                      <a16:colId xmlns:a16="http://schemas.microsoft.com/office/drawing/2014/main" val="2028124257"/>
                    </a:ext>
                  </a:extLst>
                </a:gridCol>
              </a:tblGrid>
              <a:tr h="201436">
                <a:tc>
                  <a:txBody>
                    <a:bodyPr/>
                    <a:lstStyle/>
                    <a:p>
                      <a:r>
                        <a:rPr lang="en-GB" sz="1100">
                          <a:effectLst/>
                        </a:rPr>
                        <a:t>Characteristics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Saline (n=112)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CO</a:t>
                      </a:r>
                      <a:r>
                        <a:rPr lang="en-GB" sz="1100" baseline="-25000">
                          <a:effectLst/>
                        </a:rPr>
                        <a:t>2</a:t>
                      </a:r>
                      <a:r>
                        <a:rPr lang="en-GB" sz="1100">
                          <a:effectLst/>
                        </a:rPr>
                        <a:t>(n=75)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P value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491874163"/>
                  </a:ext>
                </a:extLst>
              </a:tr>
              <a:tr h="201436">
                <a:tc gridSpan="4">
                  <a:txBody>
                    <a:bodyPr/>
                    <a:lstStyle/>
                    <a:p>
                      <a:r>
                        <a:rPr lang="en-GB" sz="1100">
                          <a:effectLst/>
                        </a:rPr>
                        <a:t>Indication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56204972"/>
                  </a:ext>
                </a:extLst>
              </a:tr>
              <a:tr h="1007178">
                <a:tc>
                  <a:txBody>
                    <a:bodyPr/>
                    <a:lstStyle/>
                    <a:p>
                      <a:r>
                        <a:rPr lang="en-GB" sz="1100">
                          <a:effectLst/>
                        </a:rPr>
                        <a:t>Chronic degenerative aneurysm</a:t>
                      </a:r>
                    </a:p>
                    <a:p>
                      <a:r>
                        <a:rPr lang="en-GB" sz="1100">
                          <a:effectLst/>
                        </a:rPr>
                        <a:t>Atherosclerotic aneurysm</a:t>
                      </a:r>
                    </a:p>
                    <a:p>
                      <a:r>
                        <a:rPr lang="en-GB" sz="1100">
                          <a:effectLst/>
                        </a:rPr>
                        <a:t>Penetrating aortic ulcer</a:t>
                      </a:r>
                    </a:p>
                    <a:p>
                      <a:r>
                        <a:rPr lang="en-GB" sz="1100">
                          <a:effectLst/>
                        </a:rPr>
                        <a:t>Coarctation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68 (61)</a:t>
                      </a:r>
                    </a:p>
                    <a:p>
                      <a:r>
                        <a:rPr lang="en-GB" sz="1100">
                          <a:effectLst/>
                        </a:rPr>
                        <a:t> </a:t>
                      </a:r>
                    </a:p>
                    <a:p>
                      <a:r>
                        <a:rPr lang="en-GB" sz="1100">
                          <a:effectLst/>
                        </a:rPr>
                        <a:t>50 (45)</a:t>
                      </a:r>
                    </a:p>
                    <a:p>
                      <a:r>
                        <a:rPr lang="en-GB" sz="1100">
                          <a:effectLst/>
                        </a:rPr>
                        <a:t>10 (9)</a:t>
                      </a:r>
                    </a:p>
                    <a:p>
                      <a:r>
                        <a:rPr lang="en-GB" sz="1100">
                          <a:effectLst/>
                        </a:rPr>
                        <a:t>8 (7)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43 (57)</a:t>
                      </a:r>
                    </a:p>
                    <a:p>
                      <a:r>
                        <a:rPr lang="en-GB" sz="1100">
                          <a:effectLst/>
                        </a:rPr>
                        <a:t> </a:t>
                      </a:r>
                    </a:p>
                    <a:p>
                      <a:r>
                        <a:rPr lang="en-GB" sz="1100">
                          <a:effectLst/>
                        </a:rPr>
                        <a:t>36 (48)</a:t>
                      </a:r>
                    </a:p>
                    <a:p>
                      <a:r>
                        <a:rPr lang="en-GB" sz="1100">
                          <a:effectLst/>
                        </a:rPr>
                        <a:t>6(8)</a:t>
                      </a:r>
                    </a:p>
                    <a:p>
                      <a:r>
                        <a:rPr lang="en-GB" sz="11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dirty="0">
                          <a:effectLst/>
                        </a:rPr>
                        <a:t>0.645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2249562690"/>
                  </a:ext>
                </a:extLst>
              </a:tr>
              <a:tr h="402871">
                <a:tc>
                  <a:txBody>
                    <a:bodyPr/>
                    <a:lstStyle/>
                    <a:p>
                      <a:r>
                        <a:rPr lang="en-GB" sz="1100">
                          <a:effectLst/>
                        </a:rPr>
                        <a:t>Chronic type b dissection aneurysm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17(15)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14 (19)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0.530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9712860"/>
                  </a:ext>
                </a:extLst>
              </a:tr>
              <a:tr h="201436">
                <a:tc>
                  <a:txBody>
                    <a:bodyPr/>
                    <a:lstStyle/>
                    <a:p>
                      <a:r>
                        <a:rPr lang="en-GB" sz="1100">
                          <a:effectLst/>
                        </a:rPr>
                        <a:t>Acute type b dissection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15(13)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12 (16)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0.619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3978518578"/>
                  </a:ext>
                </a:extLst>
              </a:tr>
              <a:tr h="402871">
                <a:tc>
                  <a:txBody>
                    <a:bodyPr/>
                    <a:lstStyle/>
                    <a:p>
                      <a:r>
                        <a:rPr lang="en-GB" sz="1100">
                          <a:effectLst/>
                        </a:rPr>
                        <a:t>Other (mycotic aneurysm, trauma, endoleak relining)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12(11)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6(8)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0.537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4118367018"/>
                  </a:ext>
                </a:extLst>
              </a:tr>
              <a:tr h="201436">
                <a:tc>
                  <a:txBody>
                    <a:bodyPr/>
                    <a:lstStyle/>
                    <a:p>
                      <a:r>
                        <a:rPr lang="en-GB" sz="1100">
                          <a:effectLst/>
                        </a:rPr>
                        <a:t>Emergency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42 (38)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22 (29)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0.249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1335058309"/>
                  </a:ext>
                </a:extLst>
              </a:tr>
              <a:tr h="201436">
                <a:tc>
                  <a:txBody>
                    <a:bodyPr/>
                    <a:lstStyle/>
                    <a:p>
                      <a:r>
                        <a:rPr lang="en-GB" sz="1100">
                          <a:effectLst/>
                        </a:rPr>
                        <a:t>VPOSSUM mortality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6.9 ± 6.7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6.5 ± 12.5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0.807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326533662"/>
                  </a:ext>
                </a:extLst>
              </a:tr>
              <a:tr h="201436">
                <a:tc>
                  <a:txBody>
                    <a:bodyPr/>
                    <a:lstStyle/>
                    <a:p>
                      <a:r>
                        <a:rPr lang="en-GB" sz="1100">
                          <a:effectLst/>
                        </a:rPr>
                        <a:t>VPOSSUM morbidity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56.4 ± 20.1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44.0 ± 24.5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0.001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3480035956"/>
                  </a:ext>
                </a:extLst>
              </a:tr>
              <a:tr h="201436">
                <a:tc gridSpan="4">
                  <a:txBody>
                    <a:bodyPr/>
                    <a:lstStyle/>
                    <a:p>
                      <a:r>
                        <a:rPr lang="en-GB" sz="1100">
                          <a:effectLst/>
                        </a:rPr>
                        <a:t>Ishimaru Proximal landing Zone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62504257"/>
                  </a:ext>
                </a:extLst>
              </a:tr>
              <a:tr h="201436">
                <a:tc>
                  <a:txBody>
                    <a:bodyPr/>
                    <a:lstStyle/>
                    <a:p>
                      <a:r>
                        <a:rPr lang="en-GB" sz="11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6 (5)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5 (7)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0.709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2755250160"/>
                  </a:ext>
                </a:extLst>
              </a:tr>
              <a:tr h="201436">
                <a:tc>
                  <a:txBody>
                    <a:bodyPr/>
                    <a:lstStyle/>
                    <a:p>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9 (8)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2 (3)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0.126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4109482984"/>
                  </a:ext>
                </a:extLst>
              </a:tr>
              <a:tr h="201436">
                <a:tc>
                  <a:txBody>
                    <a:bodyPr/>
                    <a:lstStyle/>
                    <a:p>
                      <a:r>
                        <a:rPr lang="en-GB" sz="11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dirty="0">
                          <a:effectLst/>
                        </a:rPr>
                        <a:t>40 (36)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15 (20)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0.021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273548123"/>
                  </a:ext>
                </a:extLst>
              </a:tr>
              <a:tr h="201436">
                <a:tc>
                  <a:txBody>
                    <a:bodyPr/>
                    <a:lstStyle/>
                    <a:p>
                      <a:r>
                        <a:rPr lang="en-GB" sz="1100" dirty="0">
                          <a:effectLst/>
                        </a:rPr>
                        <a:t>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dirty="0">
                          <a:effectLst/>
                        </a:rPr>
                        <a:t>38(34)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42 (56)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0.003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3042493016"/>
                  </a:ext>
                </a:extLst>
              </a:tr>
              <a:tr h="201436">
                <a:tc>
                  <a:txBody>
                    <a:bodyPr/>
                    <a:lstStyle/>
                    <a:p>
                      <a:r>
                        <a:rPr lang="en-GB" sz="11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19 (17)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11 (14)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0.675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3716329493"/>
                  </a:ext>
                </a:extLst>
              </a:tr>
              <a:tr h="201436">
                <a:tc gridSpan="4">
                  <a:txBody>
                    <a:bodyPr/>
                    <a:lstStyle/>
                    <a:p>
                      <a:r>
                        <a:rPr lang="en-GB" sz="1100">
                          <a:effectLst/>
                        </a:rPr>
                        <a:t>Management of the LSA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6421808"/>
                  </a:ext>
                </a:extLst>
              </a:tr>
              <a:tr h="201436">
                <a:tc>
                  <a:txBody>
                    <a:bodyPr/>
                    <a:lstStyle/>
                    <a:p>
                      <a:r>
                        <a:rPr lang="en-GB" sz="1100">
                          <a:effectLst/>
                        </a:rPr>
                        <a:t>Uncovered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58 (53)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53 (71)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0.014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595934815"/>
                  </a:ext>
                </a:extLst>
              </a:tr>
              <a:tr h="201436">
                <a:tc>
                  <a:txBody>
                    <a:bodyPr/>
                    <a:lstStyle/>
                    <a:p>
                      <a:r>
                        <a:rPr lang="en-GB" sz="1100">
                          <a:effectLst/>
                        </a:rPr>
                        <a:t>Covered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13(12)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6 (8)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0.401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3710504763"/>
                  </a:ext>
                </a:extLst>
              </a:tr>
              <a:tr h="201436">
                <a:tc>
                  <a:txBody>
                    <a:bodyPr/>
                    <a:lstStyle/>
                    <a:p>
                      <a:r>
                        <a:rPr lang="en-GB" sz="1100">
                          <a:effectLst/>
                        </a:rPr>
                        <a:t>Revascularized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39 (36)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a:effectLst/>
                        </a:rPr>
                        <a:t>16 (21)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tc>
                  <a:txBody>
                    <a:bodyPr/>
                    <a:lstStyle/>
                    <a:p>
                      <a:r>
                        <a:rPr lang="en-GB" sz="1100" dirty="0">
                          <a:effectLst/>
                        </a:rPr>
                        <a:t>0.039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tc>
                <a:extLst>
                  <a:ext uri="{0D108BD9-81ED-4DB2-BD59-A6C34878D82A}">
                    <a16:rowId xmlns:a16="http://schemas.microsoft.com/office/drawing/2014/main" val="277763804"/>
                  </a:ext>
                </a:extLst>
              </a:tr>
            </a:tbl>
          </a:graphicData>
        </a:graphic>
      </p:graphicFrame>
      <p:sp>
        <p:nvSpPr>
          <p:cNvPr id="5" name="Oval 4"/>
          <p:cNvSpPr/>
          <p:nvPr/>
        </p:nvSpPr>
        <p:spPr>
          <a:xfrm>
            <a:off x="6734175" y="4991099"/>
            <a:ext cx="4636563" cy="4572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65876784"/>
      </p:ext>
    </p:extLst>
  </p:cSld>
  <p:clrMapOvr>
    <a:masterClrMapping/>
  </p:clrMapOvr>
  <mc:AlternateContent xmlns:mc="http://schemas.openxmlformats.org/markup-compatibility/2006">
    <mc:Choice xmlns:p14="http://schemas.microsoft.com/office/powerpoint/2010/main" Requires="p14">
      <p:transition spd="slow" p14:dur="2000" advTm="16426"/>
    </mc:Choice>
    <mc:Fallback>
      <p:transition spd="slow" advTm="16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CF01BB-D5D1-ED4A-912B-49ACCC71035A}"/>
              </a:ext>
            </a:extLst>
          </p:cNvPr>
          <p:cNvSpPr/>
          <p:nvPr/>
        </p:nvSpPr>
        <p:spPr>
          <a:xfrm>
            <a:off x="0" y="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Results: Neurological and DW-MRI outcomes</a:t>
            </a:r>
          </a:p>
        </p:txBody>
      </p:sp>
      <p:sp>
        <p:nvSpPr>
          <p:cNvPr id="5" name="Rectangle 4">
            <a:extLst>
              <a:ext uri="{FF2B5EF4-FFF2-40B4-BE49-F238E27FC236}">
                <a16:creationId xmlns:a16="http://schemas.microsoft.com/office/drawing/2014/main" id="{293CEA81-BCB6-3149-91EB-A72332594A02}"/>
              </a:ext>
            </a:extLst>
          </p:cNvPr>
          <p:cNvSpPr/>
          <p:nvPr/>
        </p:nvSpPr>
        <p:spPr>
          <a:xfrm>
            <a:off x="0" y="696096"/>
            <a:ext cx="12192000" cy="20093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4319D84F-93EF-E34B-92E5-CFF550645B74}"/>
              </a:ext>
            </a:extLst>
          </p:cNvPr>
          <p:cNvGraphicFramePr>
            <a:graphicFrameLocks noGrp="1"/>
          </p:cNvGraphicFramePr>
          <p:nvPr>
            <p:extLst>
              <p:ext uri="{D42A27DB-BD31-4B8C-83A1-F6EECF244321}">
                <p14:modId xmlns:p14="http://schemas.microsoft.com/office/powerpoint/2010/main" val="967430967"/>
              </p:ext>
            </p:extLst>
          </p:nvPr>
        </p:nvGraphicFramePr>
        <p:xfrm>
          <a:off x="5621125" y="1212422"/>
          <a:ext cx="4872250" cy="5322623"/>
        </p:xfrm>
        <a:graphic>
          <a:graphicData uri="http://schemas.openxmlformats.org/drawingml/2006/table">
            <a:tbl>
              <a:tblPr firstRow="1" firstCol="1" bandRow="1">
                <a:tableStyleId>{F2DE63D5-997A-4646-A377-4702673A728D}</a:tableStyleId>
              </a:tblPr>
              <a:tblGrid>
                <a:gridCol w="2062295">
                  <a:extLst>
                    <a:ext uri="{9D8B030D-6E8A-4147-A177-3AD203B41FA5}">
                      <a16:colId xmlns:a16="http://schemas.microsoft.com/office/drawing/2014/main" val="1455297022"/>
                    </a:ext>
                  </a:extLst>
                </a:gridCol>
                <a:gridCol w="805811">
                  <a:extLst>
                    <a:ext uri="{9D8B030D-6E8A-4147-A177-3AD203B41FA5}">
                      <a16:colId xmlns:a16="http://schemas.microsoft.com/office/drawing/2014/main" val="2365470199"/>
                    </a:ext>
                  </a:extLst>
                </a:gridCol>
                <a:gridCol w="897711">
                  <a:extLst>
                    <a:ext uri="{9D8B030D-6E8A-4147-A177-3AD203B41FA5}">
                      <a16:colId xmlns:a16="http://schemas.microsoft.com/office/drawing/2014/main" val="3795335031"/>
                    </a:ext>
                  </a:extLst>
                </a:gridCol>
                <a:gridCol w="1106433">
                  <a:extLst>
                    <a:ext uri="{9D8B030D-6E8A-4147-A177-3AD203B41FA5}">
                      <a16:colId xmlns:a16="http://schemas.microsoft.com/office/drawing/2014/main" val="3507514858"/>
                    </a:ext>
                  </a:extLst>
                </a:gridCol>
              </a:tblGrid>
              <a:tr h="265403">
                <a:tc>
                  <a:txBody>
                    <a:bodyPr/>
                    <a:lstStyle/>
                    <a:p>
                      <a:r>
                        <a:rPr lang="en-GB" sz="700" dirty="0">
                          <a:effectLst/>
                        </a:rPr>
                        <a:t>Characteristic</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Saline (n=112)</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CO</a:t>
                      </a:r>
                      <a:r>
                        <a:rPr lang="en-GB" sz="700" baseline="-25000">
                          <a:effectLst/>
                        </a:rPr>
                        <a:t>2 </a:t>
                      </a:r>
                      <a:r>
                        <a:rPr lang="en-GB" sz="700">
                          <a:effectLst/>
                        </a:rPr>
                        <a:t>(n=75)</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P-value</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2914691425"/>
                  </a:ext>
                </a:extLst>
              </a:tr>
              <a:tr h="260155">
                <a:tc>
                  <a:txBody>
                    <a:bodyPr/>
                    <a:lstStyle/>
                    <a:p>
                      <a:r>
                        <a:rPr lang="en-GB" sz="700">
                          <a:effectLst/>
                        </a:rPr>
                        <a:t>Incidence of new infarction on any cerebral imaging</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57/77 (74)</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28/65 (43)</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0.0002</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1957342093"/>
                  </a:ext>
                </a:extLst>
              </a:tr>
              <a:tr h="135106">
                <a:tc>
                  <a:txBody>
                    <a:bodyPr/>
                    <a:lstStyle/>
                    <a:p>
                      <a:r>
                        <a:rPr lang="en-GB" sz="700">
                          <a:effectLst/>
                        </a:rPr>
                        <a:t>Clinical stroke</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14(13)</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5(7)</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0.196</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1657145138"/>
                  </a:ext>
                </a:extLst>
              </a:tr>
              <a:tr h="260155">
                <a:tc>
                  <a:txBody>
                    <a:bodyPr/>
                    <a:lstStyle/>
                    <a:p>
                      <a:r>
                        <a:rPr lang="en-GB" sz="700">
                          <a:effectLst/>
                        </a:rPr>
                        <a:t>Incidence of new infarction on DW-MRI</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1000" dirty="0">
                          <a:solidFill>
                            <a:srgbClr val="FF0000"/>
                          </a:solidFill>
                          <a:effectLst/>
                        </a:rPr>
                        <a:t>53/73 (73)</a:t>
                      </a:r>
                      <a:endParaRPr lang="en-GB"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1000" dirty="0">
                          <a:solidFill>
                            <a:srgbClr val="FF0000"/>
                          </a:solidFill>
                          <a:effectLst/>
                        </a:rPr>
                        <a:t>28/65(43)</a:t>
                      </a:r>
                      <a:endParaRPr lang="en-GB"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1000" dirty="0">
                          <a:solidFill>
                            <a:srgbClr val="FF0000"/>
                          </a:solidFill>
                          <a:effectLst/>
                        </a:rPr>
                        <a:t>0.0004</a:t>
                      </a:r>
                      <a:endParaRPr lang="en-GB"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2433893779"/>
                  </a:ext>
                </a:extLst>
              </a:tr>
              <a:tr h="257784">
                <a:tc>
                  <a:txBody>
                    <a:bodyPr/>
                    <a:lstStyle/>
                    <a:p>
                      <a:r>
                        <a:rPr lang="en-GB" sz="700">
                          <a:effectLst/>
                        </a:rPr>
                        <a:t>Median total number of DW-MRI infarcts (range)</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2(0-25)</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dirty="0">
                          <a:effectLst/>
                        </a:rPr>
                        <a:t>0(0-31)</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0.0003</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283013728"/>
                  </a:ext>
                </a:extLst>
              </a:tr>
              <a:tr h="386676">
                <a:tc>
                  <a:txBody>
                    <a:bodyPr/>
                    <a:lstStyle/>
                    <a:p>
                      <a:r>
                        <a:rPr lang="en-GB" sz="700">
                          <a:effectLst/>
                        </a:rPr>
                        <a:t>Median total number of DW-MRI infarcts: anterior circulation (range)</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0(0-8)</a:t>
                      </a:r>
                    </a:p>
                    <a:p>
                      <a:r>
                        <a:rPr lang="en-GB" sz="700">
                          <a:effectLst/>
                        </a:rPr>
                        <a:t> </a:t>
                      </a:r>
                    </a:p>
                    <a:p>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0(0-23)</a:t>
                      </a:r>
                    </a:p>
                    <a:p>
                      <a:r>
                        <a:rPr lang="en-GB" sz="700">
                          <a:effectLst/>
                        </a:rPr>
                        <a:t> </a:t>
                      </a:r>
                    </a:p>
                    <a:p>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0.209</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653052133"/>
                  </a:ext>
                </a:extLst>
              </a:tr>
              <a:tr h="386676">
                <a:tc>
                  <a:txBody>
                    <a:bodyPr/>
                    <a:lstStyle/>
                    <a:p>
                      <a:r>
                        <a:rPr lang="en-GB" sz="700">
                          <a:effectLst/>
                        </a:rPr>
                        <a:t>Median total number of DW-MRI infarcts: posterior circulation (range)</a:t>
                      </a:r>
                    </a:p>
                    <a:p>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2(0-19)</a:t>
                      </a:r>
                    </a:p>
                    <a:p>
                      <a:r>
                        <a:rPr lang="en-GB" sz="700">
                          <a:effectLst/>
                        </a:rPr>
                        <a:t> </a:t>
                      </a:r>
                    </a:p>
                    <a:p>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0(0-7)</a:t>
                      </a:r>
                    </a:p>
                    <a:p>
                      <a:r>
                        <a:rPr lang="en-GB" sz="700">
                          <a:effectLst/>
                        </a:rPr>
                        <a:t> </a:t>
                      </a:r>
                    </a:p>
                    <a:p>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dirty="0">
                          <a:effectLst/>
                        </a:rPr>
                        <a:t>0.012</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1416731761"/>
                  </a:ext>
                </a:extLst>
              </a:tr>
              <a:tr h="386676">
                <a:tc>
                  <a:txBody>
                    <a:bodyPr/>
                    <a:lstStyle/>
                    <a:p>
                      <a:r>
                        <a:rPr lang="en-GB" sz="700">
                          <a:effectLst/>
                        </a:rPr>
                        <a:t>Median total number of DW-MRI infarcts: borderzones (range)</a:t>
                      </a:r>
                    </a:p>
                    <a:p>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0(0-11)</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dirty="0">
                          <a:effectLst/>
                        </a:rPr>
                        <a:t>0 (0-3)</a:t>
                      </a:r>
                    </a:p>
                    <a:p>
                      <a:r>
                        <a:rPr lang="en-GB" sz="700" dirty="0">
                          <a:effectLst/>
                        </a:rPr>
                        <a:t> </a:t>
                      </a:r>
                    </a:p>
                    <a:p>
                      <a:r>
                        <a:rPr lang="en-GB" sz="700" dirty="0">
                          <a:effectLst/>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dirty="0">
                          <a:effectLst/>
                        </a:rPr>
                        <a:t>0.001</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775403195"/>
                  </a:ext>
                </a:extLst>
              </a:tr>
              <a:tr h="265403">
                <a:tc>
                  <a:txBody>
                    <a:bodyPr/>
                    <a:lstStyle/>
                    <a:p>
                      <a:r>
                        <a:rPr lang="en-GB" sz="700">
                          <a:effectLst/>
                        </a:rPr>
                        <a:t>Median total surface area of lesions (range, mm</a:t>
                      </a:r>
                      <a:r>
                        <a:rPr lang="en-GB" sz="700" baseline="30000">
                          <a:effectLst/>
                        </a:rPr>
                        <a:t>2</a:t>
                      </a:r>
                      <a:r>
                        <a:rPr lang="en-GB" sz="700">
                          <a:effectLst/>
                        </a:rPr>
                        <a:t>)</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10 (0-2912)</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 (0-1679)</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0.007</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1156814496"/>
                  </a:ext>
                </a:extLst>
              </a:tr>
              <a:tr h="515569">
                <a:tc>
                  <a:txBody>
                    <a:bodyPr/>
                    <a:lstStyle/>
                    <a:p>
                      <a:r>
                        <a:rPr lang="en-GB" sz="700">
                          <a:effectLst/>
                        </a:rPr>
                        <a:t>Median total surface area of DW-MRI infarcts (range, mm</a:t>
                      </a:r>
                      <a:r>
                        <a:rPr lang="en-GB" sz="700" baseline="30000">
                          <a:effectLst/>
                        </a:rPr>
                        <a:t>2</a:t>
                      </a:r>
                      <a:r>
                        <a:rPr lang="en-GB" sz="700">
                          <a:effectLst/>
                        </a:rPr>
                        <a:t>): anterior circulation</a:t>
                      </a:r>
                    </a:p>
                    <a:p>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 (0-2520)</a:t>
                      </a:r>
                    </a:p>
                    <a:p>
                      <a:r>
                        <a:rPr lang="en-GB" sz="700">
                          <a:effectLst/>
                        </a:rPr>
                        <a:t> </a:t>
                      </a:r>
                    </a:p>
                    <a:p>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 (0-336)</a:t>
                      </a:r>
                    </a:p>
                    <a:p>
                      <a:r>
                        <a:rPr lang="en-GB" sz="700">
                          <a:effectLst/>
                        </a:rPr>
                        <a:t> </a:t>
                      </a:r>
                    </a:p>
                    <a:p>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0.330</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4071722704"/>
                  </a:ext>
                </a:extLst>
              </a:tr>
              <a:tr h="515569">
                <a:tc>
                  <a:txBody>
                    <a:bodyPr/>
                    <a:lstStyle/>
                    <a:p>
                      <a:r>
                        <a:rPr lang="en-GB" sz="700">
                          <a:effectLst/>
                        </a:rPr>
                        <a:t>Median total surface area DW-MRI infarcts (range, mm</a:t>
                      </a:r>
                      <a:r>
                        <a:rPr lang="en-GB" sz="700" baseline="30000">
                          <a:effectLst/>
                        </a:rPr>
                        <a:t>2</a:t>
                      </a:r>
                      <a:r>
                        <a:rPr lang="en-GB" sz="700">
                          <a:effectLst/>
                        </a:rPr>
                        <a:t>): posterior circulation</a:t>
                      </a:r>
                    </a:p>
                    <a:p>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1(0-2844)</a:t>
                      </a:r>
                    </a:p>
                    <a:p>
                      <a:r>
                        <a:rPr lang="en-GB" sz="700">
                          <a:effectLst/>
                        </a:rPr>
                        <a:t> </a:t>
                      </a:r>
                    </a:p>
                    <a:p>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0(0-1671)</a:t>
                      </a:r>
                    </a:p>
                    <a:p>
                      <a:r>
                        <a:rPr lang="en-GB" sz="700">
                          <a:effectLst/>
                        </a:rPr>
                        <a:t> </a:t>
                      </a:r>
                    </a:p>
                    <a:p>
                      <a:r>
                        <a:rPr lang="en-GB" sz="700">
                          <a:effectLst/>
                        </a:rPr>
                        <a:t> </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0.010</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963805727"/>
                  </a:ext>
                </a:extLst>
              </a:tr>
              <a:tr h="386676">
                <a:tc>
                  <a:txBody>
                    <a:bodyPr/>
                    <a:lstStyle/>
                    <a:p>
                      <a:r>
                        <a:rPr lang="en-GB" sz="700">
                          <a:effectLst/>
                        </a:rPr>
                        <a:t>Median total surface area of DW-MRI infarcts(range, mm</a:t>
                      </a:r>
                      <a:r>
                        <a:rPr lang="en-GB" sz="700" baseline="30000">
                          <a:effectLst/>
                        </a:rPr>
                        <a:t>2</a:t>
                      </a:r>
                      <a:r>
                        <a:rPr lang="en-GB" sz="700">
                          <a:effectLst/>
                        </a:rPr>
                        <a:t>): borderzones</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 (0-594)</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dirty="0">
                          <a:effectLst/>
                        </a:rPr>
                        <a:t>0 (0-52)</a:t>
                      </a:r>
                    </a:p>
                    <a:p>
                      <a:r>
                        <a:rPr lang="en-GB" sz="700" dirty="0">
                          <a:effectLst/>
                        </a:rPr>
                        <a:t> </a:t>
                      </a:r>
                    </a:p>
                    <a:p>
                      <a:r>
                        <a:rPr lang="en-GB" sz="700" dirty="0">
                          <a:effectLst/>
                        </a:rPr>
                        <a:t> </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0.002</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3647278029"/>
                  </a:ext>
                </a:extLst>
              </a:tr>
              <a:tr h="260155">
                <a:tc>
                  <a:txBody>
                    <a:bodyPr/>
                    <a:lstStyle/>
                    <a:p>
                      <a:r>
                        <a:rPr lang="en-GB" sz="700">
                          <a:effectLst/>
                        </a:rPr>
                        <a:t>Median maximum diameter of DW-MRI infarcts (range, mm)</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3(0-88)</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 (0-45)</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0.028</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3901112504"/>
                  </a:ext>
                </a:extLst>
              </a:tr>
              <a:tr h="260155">
                <a:tc>
                  <a:txBody>
                    <a:bodyPr/>
                    <a:lstStyle/>
                    <a:p>
                      <a:r>
                        <a:rPr lang="en-GB" sz="700">
                          <a:effectLst/>
                        </a:rPr>
                        <a:t>Median number of left sided DW-MRI infarcts</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1(0-22)</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0(0-9)</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0.00009</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2309934855"/>
                  </a:ext>
                </a:extLst>
              </a:tr>
              <a:tr h="260155">
                <a:tc>
                  <a:txBody>
                    <a:bodyPr/>
                    <a:lstStyle/>
                    <a:p>
                      <a:r>
                        <a:rPr lang="en-GB" sz="700">
                          <a:effectLst/>
                        </a:rPr>
                        <a:t>Median surface area of left-sided DW-MRI infarcts (mm</a:t>
                      </a:r>
                      <a:r>
                        <a:rPr lang="en-GB" sz="700" baseline="30000">
                          <a:effectLst/>
                        </a:rPr>
                        <a:t>2</a:t>
                      </a:r>
                      <a:r>
                        <a:rPr lang="en-GB" sz="700">
                          <a:effectLst/>
                        </a:rPr>
                        <a:t>)</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6(0-2541)</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dirty="0">
                          <a:effectLst/>
                        </a:rPr>
                        <a:t>0 (0-276)</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0.001</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2097947313"/>
                  </a:ext>
                </a:extLst>
              </a:tr>
              <a:tr h="260155">
                <a:tc>
                  <a:txBody>
                    <a:bodyPr/>
                    <a:lstStyle/>
                    <a:p>
                      <a:r>
                        <a:rPr lang="en-GB" sz="700">
                          <a:effectLst/>
                        </a:rPr>
                        <a:t>Median number of right sided DW-MRI infarcts</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0(0-16)</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0(0-26)</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0.012</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245295109"/>
                  </a:ext>
                </a:extLst>
              </a:tr>
              <a:tr h="260155">
                <a:tc>
                  <a:txBody>
                    <a:bodyPr/>
                    <a:lstStyle/>
                    <a:p>
                      <a:r>
                        <a:rPr lang="en-GB" sz="700">
                          <a:effectLst/>
                        </a:rPr>
                        <a:t>Median surface area of right-sided DW-MRI infarcts (mm</a:t>
                      </a:r>
                      <a:r>
                        <a:rPr lang="en-GB" sz="700" baseline="30000">
                          <a:effectLst/>
                        </a:rPr>
                        <a:t>2</a:t>
                      </a:r>
                      <a:r>
                        <a:rPr lang="en-GB" sz="700">
                          <a:effectLst/>
                        </a:rPr>
                        <a:t>)</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0(0-2776)</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a:effectLst/>
                        </a:rPr>
                        <a:t>0 (0-1671)</a:t>
                      </a:r>
                      <a:endParaRPr lang="en-GB" sz="70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tc>
                  <a:txBody>
                    <a:bodyPr/>
                    <a:lstStyle/>
                    <a:p>
                      <a:r>
                        <a:rPr lang="en-GB" sz="700" dirty="0">
                          <a:effectLst/>
                        </a:rPr>
                        <a:t>0.0002</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9084" marR="39084" marT="0" marB="0"/>
                </a:tc>
                <a:extLst>
                  <a:ext uri="{0D108BD9-81ED-4DB2-BD59-A6C34878D82A}">
                    <a16:rowId xmlns:a16="http://schemas.microsoft.com/office/drawing/2014/main" val="4211004730"/>
                  </a:ext>
                </a:extLst>
              </a:tr>
            </a:tbl>
          </a:graphicData>
        </a:graphic>
      </p:graphicFrame>
      <p:sp>
        <p:nvSpPr>
          <p:cNvPr id="6" name="Rectangle 1">
            <a:extLst>
              <a:ext uri="{FF2B5EF4-FFF2-40B4-BE49-F238E27FC236}">
                <a16:creationId xmlns:a16="http://schemas.microsoft.com/office/drawing/2014/main" id="{63FDC107-E20D-DE4B-998A-7DACAA39D0AA}"/>
              </a:ext>
            </a:extLst>
          </p:cNvPr>
          <p:cNvSpPr>
            <a:spLocks noChangeArrowheads="1"/>
          </p:cNvSpPr>
          <p:nvPr/>
        </p:nvSpPr>
        <p:spPr bwMode="auto">
          <a:xfrm>
            <a:off x="4397375" y="139614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B0CEAD86-CB94-4144-991E-38F3BC19F336}"/>
              </a:ext>
            </a:extLst>
          </p:cNvPr>
          <p:cNvSpPr txBox="1"/>
          <p:nvPr/>
        </p:nvSpPr>
        <p:spPr>
          <a:xfrm>
            <a:off x="765110" y="1392192"/>
            <a:ext cx="4142792" cy="4031873"/>
          </a:xfrm>
          <a:prstGeom prst="rect">
            <a:avLst/>
          </a:prstGeom>
          <a:noFill/>
        </p:spPr>
        <p:txBody>
          <a:bodyPr wrap="square" rtlCol="0">
            <a:spAutoFit/>
          </a:bodyPr>
          <a:lstStyle/>
          <a:p>
            <a:pPr marL="285750" indent="-285750">
              <a:buFont typeface="Arial" panose="020B0604020202020204" pitchFamily="34" charset="0"/>
              <a:buChar char="•"/>
            </a:pPr>
            <a:r>
              <a:rPr lang="en-US" sz="2000" dirty="0"/>
              <a:t>No difference in </a:t>
            </a:r>
            <a:r>
              <a:rPr lang="en-US" sz="2000" u="sng" dirty="0"/>
              <a:t>clinical stroke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Significant reduction  in the </a:t>
            </a:r>
            <a:r>
              <a:rPr lang="en-US" sz="2000" u="sng" dirty="0"/>
              <a:t>incidence </a:t>
            </a:r>
            <a:r>
              <a:rPr lang="en-US" sz="2000" dirty="0"/>
              <a:t>of new DW-MRI infarcts with CO</a:t>
            </a:r>
            <a:r>
              <a:rPr lang="en-US" sz="2000" baseline="-25000" dirty="0"/>
              <a:t>2 </a:t>
            </a:r>
            <a:r>
              <a:rPr lang="en-US" sz="2000" dirty="0"/>
              <a:t>flushing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Significant reduction in the </a:t>
            </a:r>
            <a:r>
              <a:rPr lang="en-US" sz="2000" u="sng" dirty="0"/>
              <a:t>total number </a:t>
            </a:r>
            <a:r>
              <a:rPr lang="en-US" sz="2000" dirty="0"/>
              <a:t>of new DW-MRI infarcts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Significant reduction in the </a:t>
            </a:r>
            <a:r>
              <a:rPr lang="en-US" sz="2000" u="sng" dirty="0"/>
              <a:t>surface area </a:t>
            </a:r>
            <a:r>
              <a:rPr lang="en-US" sz="2000" dirty="0"/>
              <a:t>of new DW-MRI infarcts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2C401820-FD90-BB48-9DC3-1CE39095F2C8}"/>
              </a:ext>
            </a:extLst>
          </p:cNvPr>
          <p:cNvSpPr txBox="1"/>
          <p:nvPr/>
        </p:nvSpPr>
        <p:spPr>
          <a:xfrm>
            <a:off x="765110" y="5465808"/>
            <a:ext cx="3929720" cy="707886"/>
          </a:xfrm>
          <a:prstGeom prst="rect">
            <a:avLst/>
          </a:prstGeom>
          <a:solidFill>
            <a:schemeClr val="accent5">
              <a:lumMod val="20000"/>
              <a:lumOff val="80000"/>
            </a:schemeClr>
          </a:solidFill>
          <a:ln w="28575">
            <a:solidFill>
              <a:srgbClr val="FF0000"/>
            </a:solidFill>
          </a:ln>
        </p:spPr>
        <p:txBody>
          <a:bodyPr wrap="square" rtlCol="0">
            <a:spAutoFit/>
          </a:bodyPr>
          <a:lstStyle/>
          <a:p>
            <a:pPr algn="ctr"/>
            <a:r>
              <a:rPr lang="en-US" sz="2000" dirty="0"/>
              <a:t>FEWER and SMALLER DW-MRI infarcts with CO</a:t>
            </a:r>
            <a:r>
              <a:rPr lang="en-US" sz="2000" baseline="-25000" dirty="0"/>
              <a:t>2 </a:t>
            </a:r>
            <a:r>
              <a:rPr lang="en-US" sz="2000" dirty="0"/>
              <a:t>flushing</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041639546"/>
      </p:ext>
    </p:extLst>
  </p:cSld>
  <p:clrMapOvr>
    <a:masterClrMapping/>
  </p:clrMapOvr>
  <mc:AlternateContent xmlns:mc="http://schemas.openxmlformats.org/markup-compatibility/2006">
    <mc:Choice xmlns:p14="http://schemas.microsoft.com/office/powerpoint/2010/main" Requires="p14">
      <p:transition spd="slow" p14:dur="2000" advTm="28416"/>
    </mc:Choice>
    <mc:Fallback>
      <p:transition spd="slow" advTm="28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strVal val="#ppt_w*0.70"/>
                                          </p:val>
                                        </p:tav>
                                        <p:tav tm="100000">
                                          <p:val>
                                            <p:strVal val="#ppt_w"/>
                                          </p:val>
                                        </p:tav>
                                      </p:tavLst>
                                    </p:anim>
                                    <p:anim calcmode="lin" valueType="num">
                                      <p:cBhvr>
                                        <p:cTn id="12" dur="1000" fill="hold"/>
                                        <p:tgtEl>
                                          <p:spTgt spid="12"/>
                                        </p:tgtEl>
                                        <p:attrNameLst>
                                          <p:attrName>ppt_h</p:attrName>
                                        </p:attrNameLst>
                                      </p:cBhvr>
                                      <p:tavLst>
                                        <p:tav tm="0">
                                          <p:val>
                                            <p:strVal val="#ppt_h"/>
                                          </p:val>
                                        </p:tav>
                                        <p:tav tm="100000">
                                          <p:val>
                                            <p:strVal val="#ppt_h"/>
                                          </p:val>
                                        </p:tav>
                                      </p:tavLst>
                                    </p:anim>
                                    <p:animEffect transition="in" filter="fade">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2C81C6-D6D6-934E-A209-452099F388AF}"/>
              </a:ext>
            </a:extLst>
          </p:cNvPr>
          <p:cNvPicPr/>
          <p:nvPr/>
        </p:nvPicPr>
        <p:blipFill rotWithShape="1">
          <a:blip r:embed="rId6"/>
          <a:srcRect l="26679" t="11033" r="27191"/>
          <a:stretch/>
        </p:blipFill>
        <p:spPr>
          <a:xfrm>
            <a:off x="10175254" y="2217967"/>
            <a:ext cx="1714500" cy="1859785"/>
          </a:xfrm>
          <a:prstGeom prst="rect">
            <a:avLst/>
          </a:prstGeom>
        </p:spPr>
      </p:pic>
      <p:sp>
        <p:nvSpPr>
          <p:cNvPr id="4" name="Rectangle 3">
            <a:extLst>
              <a:ext uri="{FF2B5EF4-FFF2-40B4-BE49-F238E27FC236}">
                <a16:creationId xmlns:a16="http://schemas.microsoft.com/office/drawing/2014/main" id="{6FCF01BB-D5D1-ED4A-912B-49ACCC71035A}"/>
              </a:ext>
            </a:extLst>
          </p:cNvPr>
          <p:cNvSpPr/>
          <p:nvPr/>
        </p:nvSpPr>
        <p:spPr>
          <a:xfrm>
            <a:off x="0" y="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Refinement of the flush technique: Benchtop experimentation</a:t>
            </a:r>
          </a:p>
        </p:txBody>
      </p:sp>
      <p:pic>
        <p:nvPicPr>
          <p:cNvPr id="7" name="Picture 6" descr="Table&#10;&#10;Description automatically generated">
            <a:extLst>
              <a:ext uri="{FF2B5EF4-FFF2-40B4-BE49-F238E27FC236}">
                <a16:creationId xmlns:a16="http://schemas.microsoft.com/office/drawing/2014/main" id="{08D7AD31-F1C4-044F-949B-32A1665C9C15}"/>
              </a:ext>
            </a:extLst>
          </p:cNvPr>
          <p:cNvPicPr>
            <a:picLocks noChangeAspect="1"/>
          </p:cNvPicPr>
          <p:nvPr/>
        </p:nvPicPr>
        <p:blipFill>
          <a:blip r:embed="rId7"/>
          <a:stretch>
            <a:fillRect/>
          </a:stretch>
        </p:blipFill>
        <p:spPr>
          <a:xfrm>
            <a:off x="5663821" y="964910"/>
            <a:ext cx="4763069" cy="1859785"/>
          </a:xfrm>
          <a:prstGeom prst="rect">
            <a:avLst/>
          </a:prstGeom>
        </p:spPr>
      </p:pic>
      <p:sp>
        <p:nvSpPr>
          <p:cNvPr id="8" name="TextBox 7">
            <a:extLst>
              <a:ext uri="{FF2B5EF4-FFF2-40B4-BE49-F238E27FC236}">
                <a16:creationId xmlns:a16="http://schemas.microsoft.com/office/drawing/2014/main" id="{844C16E7-BE90-DA41-9854-B49D7C67C020}"/>
              </a:ext>
            </a:extLst>
          </p:cNvPr>
          <p:cNvSpPr txBox="1"/>
          <p:nvPr/>
        </p:nvSpPr>
        <p:spPr>
          <a:xfrm>
            <a:off x="382136" y="1165841"/>
            <a:ext cx="4408227" cy="923330"/>
          </a:xfrm>
          <a:prstGeom prst="rect">
            <a:avLst/>
          </a:prstGeom>
          <a:noFill/>
        </p:spPr>
        <p:txBody>
          <a:bodyPr wrap="square" rtlCol="0">
            <a:spAutoFit/>
          </a:bodyPr>
          <a:lstStyle/>
          <a:p>
            <a:pPr marL="285750" indent="-285750">
              <a:buFont typeface="Arial" panose="020B0604020202020204" pitchFamily="34" charset="0"/>
              <a:buChar char="•"/>
            </a:pPr>
            <a:r>
              <a:rPr lang="en-US" dirty="0"/>
              <a:t>CO</a:t>
            </a:r>
            <a:r>
              <a:rPr lang="en-US" baseline="-25000" dirty="0"/>
              <a:t>2 </a:t>
            </a:r>
            <a:r>
              <a:rPr lang="en-US" dirty="0"/>
              <a:t>takes less than 60 seconds to reach the end of the stent-graft and reach a steady state (mass spectrometry)</a:t>
            </a:r>
          </a:p>
        </p:txBody>
      </p:sp>
      <mc:AlternateContent xmlns:mc="http://schemas.openxmlformats.org/markup-compatibility/2006" xmlns:cx1="http://schemas.microsoft.com/office/drawing/2015/9/8/chartex">
        <mc:Choice Requires="cx1">
          <p:graphicFrame>
            <p:nvGraphicFramePr>
              <p:cNvPr id="9" name="Chart 8">
                <a:extLst>
                  <a:ext uri="{FF2B5EF4-FFF2-40B4-BE49-F238E27FC236}">
                    <a16:creationId xmlns:a16="http://schemas.microsoft.com/office/drawing/2014/main" id="{D0C50CC9-A566-1B46-BF87-2340241C7362}"/>
                  </a:ext>
                </a:extLst>
              </p:cNvPr>
              <p:cNvGraphicFramePr/>
              <p:nvPr>
                <p:extLst>
                  <p:ext uri="{D42A27DB-BD31-4B8C-83A1-F6EECF244321}">
                    <p14:modId xmlns:p14="http://schemas.microsoft.com/office/powerpoint/2010/main" val="2511980667"/>
                  </p:ext>
                </p:extLst>
              </p:nvPr>
            </p:nvGraphicFramePr>
            <p:xfrm>
              <a:off x="5418161" y="2892578"/>
              <a:ext cx="6209732" cy="3370996"/>
            </p:xfrm>
            <a:graphic>
              <a:graphicData uri="http://schemas.microsoft.com/office/drawing/2014/chartex">
                <cx:chart xmlns:cx="http://schemas.microsoft.com/office/drawing/2014/chartex" xmlns:r="http://schemas.openxmlformats.org/officeDocument/2006/relationships" r:id="rId8"/>
              </a:graphicData>
            </a:graphic>
          </p:graphicFrame>
        </mc:Choice>
        <mc:Fallback xmlns="">
          <p:pic>
            <p:nvPicPr>
              <p:cNvPr id="9" name="Chart 8">
                <a:extLst>
                  <a:ext uri="{FF2B5EF4-FFF2-40B4-BE49-F238E27FC236}">
                    <a16:creationId xmlns:a16="http://schemas.microsoft.com/office/drawing/2014/main" id="{D0C50CC9-A566-1B46-BF87-2340241C7362}"/>
                  </a:ext>
                </a:extLst>
              </p:cNvPr>
              <p:cNvPicPr>
                <a:picLocks noGrp="1" noRot="1" noChangeAspect="1" noMove="1" noResize="1" noEditPoints="1" noAdjustHandles="1" noChangeArrowheads="1" noChangeShapeType="1"/>
              </p:cNvPicPr>
              <p:nvPr/>
            </p:nvPicPr>
            <p:blipFill>
              <a:blip r:embed="rId9"/>
              <a:stretch>
                <a:fillRect/>
              </a:stretch>
            </p:blipFill>
            <p:spPr>
              <a:xfrm>
                <a:off x="5418161" y="2892578"/>
                <a:ext cx="6209732" cy="3370996"/>
              </a:xfrm>
              <a:prstGeom prst="rect">
                <a:avLst/>
              </a:prstGeom>
            </p:spPr>
          </p:pic>
        </mc:Fallback>
      </mc:AlternateContent>
      <p:sp>
        <p:nvSpPr>
          <p:cNvPr id="21" name="TextBox 20">
            <a:extLst>
              <a:ext uri="{FF2B5EF4-FFF2-40B4-BE49-F238E27FC236}">
                <a16:creationId xmlns:a16="http://schemas.microsoft.com/office/drawing/2014/main" id="{C21706BB-DD5A-4D41-A893-EC20008DBAB5}"/>
              </a:ext>
            </a:extLst>
          </p:cNvPr>
          <p:cNvSpPr txBox="1"/>
          <p:nvPr/>
        </p:nvSpPr>
        <p:spPr>
          <a:xfrm>
            <a:off x="382135" y="3588436"/>
            <a:ext cx="4408227" cy="2308324"/>
          </a:xfrm>
          <a:prstGeom prst="rect">
            <a:avLst/>
          </a:prstGeom>
          <a:noFill/>
        </p:spPr>
        <p:txBody>
          <a:bodyPr wrap="square" rtlCol="0">
            <a:spAutoFit/>
          </a:bodyPr>
          <a:lstStyle/>
          <a:p>
            <a:pPr marL="285750" indent="-285750">
              <a:buFont typeface="Arial" panose="020B0604020202020204" pitchFamily="34" charset="0"/>
              <a:buChar char="•"/>
            </a:pPr>
            <a:r>
              <a:rPr lang="en-US" dirty="0"/>
              <a:t>CO</a:t>
            </a:r>
            <a:r>
              <a:rPr lang="en-US" baseline="-25000" dirty="0"/>
              <a:t>2 </a:t>
            </a:r>
            <a:r>
              <a:rPr lang="en-US" dirty="0"/>
              <a:t>flush at any flow-rate resulted in significantly less gas release compared to saline</a:t>
            </a:r>
          </a:p>
          <a:p>
            <a:pPr marL="285750" indent="-285750">
              <a:buFont typeface="Arial" panose="020B0604020202020204" pitchFamily="34" charset="0"/>
              <a:buChar char="•"/>
            </a:pPr>
            <a:r>
              <a:rPr lang="en-US" dirty="0"/>
              <a:t>2L CO</a:t>
            </a:r>
            <a:r>
              <a:rPr lang="en-US" baseline="-25000" dirty="0"/>
              <a:t>2 </a:t>
            </a:r>
            <a:r>
              <a:rPr lang="en-US" dirty="0"/>
              <a:t>flush resulted in significantly less gas released than 4L and 6L CO</a:t>
            </a:r>
            <a:r>
              <a:rPr lang="en-US" baseline="-25000" dirty="0"/>
              <a:t>2 </a:t>
            </a:r>
          </a:p>
          <a:p>
            <a:pPr marL="285750" indent="-285750">
              <a:buFont typeface="Arial" panose="020B0604020202020204" pitchFamily="34" charset="0"/>
              <a:buChar char="•"/>
            </a:pPr>
            <a:r>
              <a:rPr lang="en-US" dirty="0"/>
              <a:t>No significant difference between 4L and 6L CO</a:t>
            </a:r>
            <a:r>
              <a:rPr lang="en-US" baseline="-25000" dirty="0"/>
              <a:t>2 </a:t>
            </a:r>
            <a:r>
              <a:rPr lang="en-US" dirty="0"/>
              <a:t>flush</a:t>
            </a:r>
          </a:p>
          <a:p>
            <a:pPr marL="285750" indent="-285750">
              <a:buFont typeface="Arial" panose="020B0604020202020204" pitchFamily="34" charset="0"/>
              <a:buChar char="•"/>
            </a:pPr>
            <a:endParaRPr lang="en-US" dirty="0"/>
          </a:p>
        </p:txBody>
      </p:sp>
      <p:cxnSp>
        <p:nvCxnSpPr>
          <p:cNvPr id="22" name="Elbow Connector 21">
            <a:extLst>
              <a:ext uri="{FF2B5EF4-FFF2-40B4-BE49-F238E27FC236}">
                <a16:creationId xmlns:a16="http://schemas.microsoft.com/office/drawing/2014/main" id="{69B8128F-7B08-5540-B157-1C68136022D7}"/>
              </a:ext>
            </a:extLst>
          </p:cNvPr>
          <p:cNvCxnSpPr/>
          <p:nvPr/>
        </p:nvCxnSpPr>
        <p:spPr>
          <a:xfrm>
            <a:off x="1070653" y="5692159"/>
            <a:ext cx="858416" cy="75545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24C867A-7641-FF40-994A-DC7FB4420CE9}"/>
              </a:ext>
            </a:extLst>
          </p:cNvPr>
          <p:cNvSpPr txBox="1"/>
          <p:nvPr/>
        </p:nvSpPr>
        <p:spPr>
          <a:xfrm>
            <a:off x="2175129" y="5595948"/>
            <a:ext cx="1952755" cy="1200329"/>
          </a:xfrm>
          <a:prstGeom prst="rect">
            <a:avLst/>
          </a:prstGeom>
          <a:noFill/>
          <a:ln w="28575">
            <a:solidFill>
              <a:srgbClr val="FF0000"/>
            </a:solidFill>
          </a:ln>
        </p:spPr>
        <p:txBody>
          <a:bodyPr wrap="square" rtlCol="0">
            <a:spAutoFit/>
          </a:bodyPr>
          <a:lstStyle/>
          <a:p>
            <a:r>
              <a:rPr lang="en-US" dirty="0"/>
              <a:t>Flushing at lower flow rate is better than a higher flow rate</a:t>
            </a:r>
          </a:p>
        </p:txBody>
      </p:sp>
      <p:sp>
        <p:nvSpPr>
          <p:cNvPr id="24" name="TextBox 23">
            <a:extLst>
              <a:ext uri="{FF2B5EF4-FFF2-40B4-BE49-F238E27FC236}">
                <a16:creationId xmlns:a16="http://schemas.microsoft.com/office/drawing/2014/main" id="{C794E311-7CD9-274A-A3DC-AA7A64CCA10E}"/>
              </a:ext>
            </a:extLst>
          </p:cNvPr>
          <p:cNvSpPr txBox="1"/>
          <p:nvPr/>
        </p:nvSpPr>
        <p:spPr>
          <a:xfrm>
            <a:off x="4650828" y="2824695"/>
            <a:ext cx="2921547" cy="646331"/>
          </a:xfrm>
          <a:prstGeom prst="rect">
            <a:avLst/>
          </a:prstGeom>
          <a:solidFill>
            <a:schemeClr val="bg1"/>
          </a:solidFill>
          <a:ln>
            <a:solidFill>
              <a:schemeClr val="accent1">
                <a:shade val="50000"/>
              </a:schemeClr>
            </a:solidFill>
          </a:ln>
        </p:spPr>
        <p:txBody>
          <a:bodyPr wrap="square" rtlCol="0">
            <a:spAutoFit/>
          </a:bodyPr>
          <a:lstStyle/>
          <a:p>
            <a:r>
              <a:rPr lang="en-US" dirty="0"/>
              <a:t>Optimal CO</a:t>
            </a:r>
            <a:r>
              <a:rPr lang="en-US" baseline="-25000" dirty="0"/>
              <a:t>2 </a:t>
            </a:r>
            <a:r>
              <a:rPr lang="en-US" dirty="0"/>
              <a:t>flushing is 2L, 4bar pressure for 1 minute</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79017802"/>
      </p:ext>
    </p:extLst>
  </p:cSld>
  <p:clrMapOvr>
    <a:masterClrMapping/>
  </p:clrMapOvr>
  <mc:AlternateContent xmlns:mc="http://schemas.openxmlformats.org/markup-compatibility/2006">
    <mc:Choice xmlns:p14="http://schemas.microsoft.com/office/powerpoint/2010/main" Requires="p14">
      <p:transition spd="slow" p14:dur="2000" advTm="17221"/>
    </mc:Choice>
    <mc:Fallback>
      <p:transition spd="slow" advTm="17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CF01BB-D5D1-ED4A-912B-49ACCC71035A}"/>
              </a:ext>
            </a:extLst>
          </p:cNvPr>
          <p:cNvSpPr/>
          <p:nvPr/>
        </p:nvSpPr>
        <p:spPr>
          <a:xfrm>
            <a:off x="0" y="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INTERCEPTevar</a:t>
            </a:r>
            <a:r>
              <a:rPr lang="en-US" sz="2400" b="1" dirty="0"/>
              <a:t>: </a:t>
            </a:r>
            <a:r>
              <a:rPr lang="en-US" sz="2400" b="1" dirty="0" err="1"/>
              <a:t>INTERvention</a:t>
            </a:r>
            <a:r>
              <a:rPr lang="en-US" sz="2400" b="1" dirty="0"/>
              <a:t> with Cerebral Embolic Protection in TEVAR</a:t>
            </a:r>
          </a:p>
        </p:txBody>
      </p:sp>
      <p:sp>
        <p:nvSpPr>
          <p:cNvPr id="12" name="Text Placeholder 2">
            <a:extLst>
              <a:ext uri="{FF2B5EF4-FFF2-40B4-BE49-F238E27FC236}">
                <a16:creationId xmlns:a16="http://schemas.microsoft.com/office/drawing/2014/main" id="{27B757FB-D82F-D94E-AC05-1787DFE2DE78}"/>
              </a:ext>
            </a:extLst>
          </p:cNvPr>
          <p:cNvSpPr txBox="1">
            <a:spLocks/>
          </p:cNvSpPr>
          <p:nvPr/>
        </p:nvSpPr>
        <p:spPr>
          <a:xfrm>
            <a:off x="1117600" y="1596296"/>
            <a:ext cx="9772073" cy="487594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n-GB" i="1" dirty="0"/>
              <a:t>ClinicalTrials.gov Identifier: NCT03886675</a:t>
            </a:r>
          </a:p>
          <a:p>
            <a:pPr marL="0" indent="0" algn="ctr"/>
            <a:endParaRPr lang="en-GB" i="1" dirty="0"/>
          </a:p>
          <a:p>
            <a:pPr marL="457200" indent="-457200"/>
            <a:r>
              <a:rPr lang="en-US" sz="2300" dirty="0"/>
              <a:t>RCT TEVAR-CO2 vs TEVAR-S</a:t>
            </a:r>
          </a:p>
          <a:p>
            <a:pPr marL="457200" indent="-457200"/>
            <a:r>
              <a:rPr lang="en-US" sz="2300" dirty="0"/>
              <a:t>Multi-center (UK, US, New Zealand) </a:t>
            </a:r>
          </a:p>
          <a:p>
            <a:pPr marL="457200" indent="-457200"/>
            <a:r>
              <a:rPr lang="en-US" sz="2300" dirty="0"/>
              <a:t>Multi-graft</a:t>
            </a:r>
          </a:p>
          <a:p>
            <a:pPr marL="457200" indent="-457200"/>
            <a:r>
              <a:rPr lang="en-US" sz="2300" dirty="0"/>
              <a:t>Standardized Saline/IFU vs CO</a:t>
            </a:r>
            <a:r>
              <a:rPr lang="en-US" sz="2300" baseline="-25000" dirty="0"/>
              <a:t>2  </a:t>
            </a:r>
            <a:r>
              <a:rPr lang="en-US" sz="2300" dirty="0"/>
              <a:t>de-airing techniques</a:t>
            </a:r>
          </a:p>
          <a:p>
            <a:pPr marL="457200" indent="-457200"/>
            <a:r>
              <a:rPr lang="en-US" sz="2300" dirty="0"/>
              <a:t>36 month recruitment period</a:t>
            </a:r>
          </a:p>
          <a:p>
            <a:pPr marL="457200" indent="-457200"/>
            <a:r>
              <a:rPr lang="en-US" sz="2300" dirty="0"/>
              <a:t>Primary endpoint: Incidence of new DW-MRI infarcts</a:t>
            </a:r>
          </a:p>
          <a:p>
            <a:pPr marL="457200" indent="-457200"/>
            <a:r>
              <a:rPr lang="en-US" sz="2300" dirty="0"/>
              <a:t>Secondary endpoints: Stroke, number and size of new DW-MRI infarcts according to defined cerebrovascular territories</a:t>
            </a:r>
          </a:p>
          <a:p>
            <a:pPr marL="0" indent="0">
              <a:buNone/>
            </a:pPr>
            <a:endParaRPr lang="en-US" sz="2300" dirty="0"/>
          </a:p>
          <a:p>
            <a:pPr marL="0" indent="0" algn="ctr"/>
            <a:r>
              <a:rPr lang="en-US" sz="2300" i="1" dirty="0"/>
              <a:t>Important clinical question to answer including burden of solid embolization </a:t>
            </a:r>
          </a:p>
          <a:p>
            <a:pPr marL="0" indent="0"/>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56740819"/>
      </p:ext>
    </p:extLst>
  </p:cSld>
  <p:clrMapOvr>
    <a:masterClrMapping/>
  </p:clrMapOvr>
  <mc:AlternateContent xmlns:mc="http://schemas.openxmlformats.org/markup-compatibility/2006">
    <mc:Choice xmlns:p14="http://schemas.microsoft.com/office/powerpoint/2010/main" Requires="p14">
      <p:transition spd="slow" p14:dur="2000" advTm="31848"/>
    </mc:Choice>
    <mc:Fallback>
      <p:transition spd="slow" advTm="3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CF01BB-D5D1-ED4A-912B-49ACCC71035A}"/>
              </a:ext>
            </a:extLst>
          </p:cNvPr>
          <p:cNvSpPr/>
          <p:nvPr/>
        </p:nvSpPr>
        <p:spPr>
          <a:xfrm>
            <a:off x="0" y="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Conclusion</a:t>
            </a:r>
          </a:p>
        </p:txBody>
      </p:sp>
      <p:sp>
        <p:nvSpPr>
          <p:cNvPr id="6" name="TextBox 5">
            <a:extLst>
              <a:ext uri="{FF2B5EF4-FFF2-40B4-BE49-F238E27FC236}">
                <a16:creationId xmlns:a16="http://schemas.microsoft.com/office/drawing/2014/main" id="{5092172E-66B7-864F-87BB-6D0B123433C5}"/>
              </a:ext>
            </a:extLst>
          </p:cNvPr>
          <p:cNvSpPr txBox="1"/>
          <p:nvPr/>
        </p:nvSpPr>
        <p:spPr>
          <a:xfrm>
            <a:off x="614855" y="1166648"/>
            <a:ext cx="10562896" cy="5878532"/>
          </a:xfrm>
          <a:prstGeom prst="rect">
            <a:avLst/>
          </a:prstGeom>
          <a:noFill/>
        </p:spPr>
        <p:txBody>
          <a:bodyPr wrap="square" rtlCol="0">
            <a:spAutoFit/>
          </a:bodyPr>
          <a:lstStyle/>
          <a:p>
            <a:pPr marL="285750" indent="-285750">
              <a:buFont typeface="Arial" panose="020B0604020202020204" pitchFamily="34" charset="0"/>
              <a:buChar char="•"/>
            </a:pPr>
            <a:r>
              <a:rPr lang="en-US" sz="2000" dirty="0"/>
              <a:t>Spectrum neurological brain injury following TEVAR: STROKE and acute ‘silent’ brain infarcts</a:t>
            </a:r>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Mechanism of injury is embolic as evidenced on neuroimaging and TCD findings</a:t>
            </a:r>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r>
              <a:rPr lang="en-US" sz="2000" dirty="0"/>
              <a:t>Solid and gaseous emboli are pathogenic</a:t>
            </a:r>
          </a:p>
          <a:p>
            <a:endParaRPr lang="en-US" sz="2000" dirty="0"/>
          </a:p>
          <a:p>
            <a:endParaRPr lang="en-US" sz="2000" dirty="0"/>
          </a:p>
          <a:p>
            <a:pPr marL="285750" indent="-285750">
              <a:buFont typeface="Arial" panose="020B0604020202020204" pitchFamily="34" charset="0"/>
              <a:buChar char="•"/>
            </a:pPr>
            <a:r>
              <a:rPr lang="en-US" sz="2000" dirty="0"/>
              <a:t>TEVAR specific neuroprotective adjuncts against both are required</a:t>
            </a:r>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Further study </a:t>
            </a:r>
            <a:r>
              <a:rPr lang="en-US" sz="2000" dirty="0" smtClean="0"/>
              <a:t>needed </a:t>
            </a:r>
            <a:r>
              <a:rPr lang="en-US" sz="2000" dirty="0"/>
              <a:t>to determine the applicability and efficacy  of CO</a:t>
            </a:r>
            <a:r>
              <a:rPr lang="en-US" sz="2000" baseline="-25000" dirty="0"/>
              <a:t>2 </a:t>
            </a:r>
            <a:r>
              <a:rPr lang="en-US" sz="2000" dirty="0"/>
              <a:t>flushing and/or filters to prevent peri-procedural cerebral embolisation during </a:t>
            </a:r>
            <a:r>
              <a:rPr lang="en-US" sz="2000" dirty="0" smtClean="0"/>
              <a:t>TEVAR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Further study </a:t>
            </a:r>
            <a:r>
              <a:rPr lang="en-US" sz="2000" dirty="0" smtClean="0"/>
              <a:t>needed to determine the </a:t>
            </a:r>
            <a:r>
              <a:rPr lang="en-US" sz="2000" dirty="0"/>
              <a:t>impact of reducing embolic burden to the brain on stroke, brain infarcts and clinical sequelae -</a:t>
            </a:r>
            <a:r>
              <a:rPr lang="en-US" sz="2000" dirty="0" smtClean="0"/>
              <a:t> </a:t>
            </a:r>
            <a:r>
              <a:rPr lang="en-US" sz="2000" dirty="0"/>
              <a:t>delirium, neurocognitive decline, QOL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74669851"/>
      </p:ext>
    </p:extLst>
  </p:cSld>
  <p:clrMapOvr>
    <a:masterClrMapping/>
  </p:clrMapOvr>
  <mc:AlternateContent xmlns:mc="http://schemas.openxmlformats.org/markup-compatibility/2006">
    <mc:Choice xmlns:p14="http://schemas.microsoft.com/office/powerpoint/2010/main" Requires="p14">
      <p:transition spd="slow" p14:dur="2000" advTm="36016"/>
    </mc:Choice>
    <mc:Fallback>
      <p:transition spd="slow" advTm="3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FA5CD50-0481-164C-B496-96B8E8FF3FF8}"/>
              </a:ext>
            </a:extLst>
          </p:cNvPr>
          <p:cNvSpPr>
            <a:spLocks noGrp="1"/>
          </p:cNvSpPr>
          <p:nvPr>
            <p:ph type="subTitle" idx="1"/>
          </p:nvPr>
        </p:nvSpPr>
        <p:spPr>
          <a:xfrm>
            <a:off x="1849824" y="3581400"/>
            <a:ext cx="9193574" cy="2479810"/>
          </a:xfrm>
        </p:spPr>
        <p:txBody>
          <a:bodyPr>
            <a:normAutofit fontScale="92500" lnSpcReduction="20000"/>
          </a:bodyPr>
          <a:lstStyle/>
          <a:p>
            <a:r>
              <a:rPr lang="en-US" sz="2500" dirty="0"/>
              <a:t>L Hanna, A Abdullah, A Singh, W Montgomery, C Bicknell, M Salam, B </a:t>
            </a:r>
            <a:r>
              <a:rPr lang="en-US" sz="2500" dirty="0" err="1"/>
              <a:t>Modarai</a:t>
            </a:r>
            <a:r>
              <a:rPr lang="en-US" sz="2500" dirty="0"/>
              <a:t>, S </a:t>
            </a:r>
            <a:r>
              <a:rPr lang="en-US" sz="2500" dirty="0" err="1"/>
              <a:t>Abisi</a:t>
            </a:r>
            <a:r>
              <a:rPr lang="en-US" sz="2500" dirty="0"/>
              <a:t>, </a:t>
            </a:r>
          </a:p>
          <a:p>
            <a:r>
              <a:rPr lang="en-US" sz="2500" dirty="0"/>
              <a:t>D Gable, M </a:t>
            </a:r>
            <a:r>
              <a:rPr lang="en-US" sz="2500" dirty="0" err="1"/>
              <a:t>Hamady</a:t>
            </a:r>
            <a:r>
              <a:rPr lang="en-US" sz="2500" dirty="0"/>
              <a:t> </a:t>
            </a:r>
            <a:r>
              <a:rPr lang="en-US" sz="2500" dirty="0" smtClean="0"/>
              <a:t>RGJ </a:t>
            </a:r>
            <a:r>
              <a:rPr lang="en-US" sz="2500" dirty="0"/>
              <a:t>Gibbs  </a:t>
            </a:r>
          </a:p>
          <a:p>
            <a:endParaRPr lang="en-US" dirty="0"/>
          </a:p>
          <a:p>
            <a:r>
              <a:rPr lang="en-US" dirty="0"/>
              <a:t>Imperial College London, Imperial Healthcare NHS Trust</a:t>
            </a:r>
          </a:p>
          <a:p>
            <a:r>
              <a:rPr lang="en-US" dirty="0"/>
              <a:t>St Thomas’s Hospital, London</a:t>
            </a:r>
          </a:p>
          <a:p>
            <a:r>
              <a:rPr lang="en-US" dirty="0"/>
              <a:t>Baylor Scott and White, Plano, Heart </a:t>
            </a:r>
            <a:r>
              <a:rPr lang="en-US" dirty="0" smtClean="0"/>
              <a:t>hospital</a:t>
            </a:r>
            <a:endParaRPr lang="en-US" dirty="0"/>
          </a:p>
        </p:txBody>
      </p:sp>
      <p:sp>
        <p:nvSpPr>
          <p:cNvPr id="8" name="Rectangle 7">
            <a:extLst>
              <a:ext uri="{FF2B5EF4-FFF2-40B4-BE49-F238E27FC236}">
                <a16:creationId xmlns:a16="http://schemas.microsoft.com/office/drawing/2014/main" id="{D6639E09-426F-C14E-B88D-F1A8520A0D90}"/>
              </a:ext>
            </a:extLst>
          </p:cNvPr>
          <p:cNvSpPr/>
          <p:nvPr/>
        </p:nvSpPr>
        <p:spPr>
          <a:xfrm>
            <a:off x="0" y="201726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Preventing Cerebral Embolism in TEVAR</a:t>
            </a:r>
          </a:p>
        </p:txBody>
      </p:sp>
      <p:sp>
        <p:nvSpPr>
          <p:cNvPr id="9" name="Rectangle 8">
            <a:extLst>
              <a:ext uri="{FF2B5EF4-FFF2-40B4-BE49-F238E27FC236}">
                <a16:creationId xmlns:a16="http://schemas.microsoft.com/office/drawing/2014/main" id="{6667D0C3-8EA5-A344-8D2C-47B779A6EF8D}"/>
              </a:ext>
            </a:extLst>
          </p:cNvPr>
          <p:cNvSpPr/>
          <p:nvPr/>
        </p:nvSpPr>
        <p:spPr>
          <a:xfrm>
            <a:off x="0" y="2713356"/>
            <a:ext cx="12192000" cy="20093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Imperial College London logo">
            <a:extLst>
              <a:ext uri="{FF2B5EF4-FFF2-40B4-BE49-F238E27FC236}">
                <a16:creationId xmlns:a16="http://schemas.microsoft.com/office/drawing/2014/main" id="{C72A4DBF-3628-D241-8DDC-8FD1165D4F61}"/>
              </a:ext>
            </a:extLst>
          </p:cNvPr>
          <p:cNvPicPr/>
          <p:nvPr/>
        </p:nvPicPr>
        <p:blipFill>
          <a:blip r:embed="rId5">
            <a:extLst>
              <a:ext uri="{28A0092B-C50C-407E-A947-70E740481C1C}">
                <a14:useLocalDpi xmlns:a14="http://schemas.microsoft.com/office/drawing/2010/main" val="0"/>
              </a:ext>
            </a:extLst>
          </a:blip>
          <a:stretch>
            <a:fillRect/>
          </a:stretch>
        </p:blipFill>
        <p:spPr>
          <a:xfrm>
            <a:off x="198781" y="248479"/>
            <a:ext cx="2014331" cy="496958"/>
          </a:xfrm>
          <a:prstGeom prst="rect">
            <a:avLst/>
          </a:prstGeom>
        </p:spPr>
      </p:pic>
      <p:pic>
        <p:nvPicPr>
          <p:cNvPr id="11" name="Picture 10" descr="Imperial College Healthcare Logo">
            <a:extLst>
              <a:ext uri="{FF2B5EF4-FFF2-40B4-BE49-F238E27FC236}">
                <a16:creationId xmlns:a16="http://schemas.microsoft.com/office/drawing/2014/main" id="{A22819DF-D507-EE4D-ADCD-01609C3EF99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051236" y="248479"/>
            <a:ext cx="2761326" cy="696096"/>
          </a:xfrm>
          <a:prstGeom prst="rect">
            <a:avLst/>
          </a:prstGeom>
          <a:noFill/>
          <a:ln>
            <a:noFill/>
          </a:ln>
        </p:spPr>
      </p:pic>
      <p:pic>
        <p:nvPicPr>
          <p:cNvPr id="14338" name="Picture 2" descr="St Mary's Hospital">
            <a:extLst>
              <a:ext uri="{FF2B5EF4-FFF2-40B4-BE49-F238E27FC236}">
                <a16:creationId xmlns:a16="http://schemas.microsoft.com/office/drawing/2014/main" id="{815D5D86-B0F3-F34D-9E47-D778A5F116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3191" y="180075"/>
            <a:ext cx="2950836" cy="17163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company name&#10;&#10;Description automatically generated">
            <a:extLst>
              <a:ext uri="{FF2B5EF4-FFF2-40B4-BE49-F238E27FC236}">
                <a16:creationId xmlns:a16="http://schemas.microsoft.com/office/drawing/2014/main" id="{07B620C7-ED21-B840-9C9F-6881D5E14A5B}"/>
              </a:ext>
            </a:extLst>
          </p:cNvPr>
          <p:cNvPicPr>
            <a:picLocks noChangeAspect="1"/>
          </p:cNvPicPr>
          <p:nvPr/>
        </p:nvPicPr>
        <p:blipFill>
          <a:blip r:embed="rId8"/>
          <a:stretch>
            <a:fillRect/>
          </a:stretch>
        </p:blipFill>
        <p:spPr>
          <a:xfrm>
            <a:off x="225057" y="5564735"/>
            <a:ext cx="2044700" cy="1270000"/>
          </a:xfrm>
          <a:prstGeom prst="rect">
            <a:avLst/>
          </a:prstGeom>
        </p:spPr>
      </p:pic>
      <p:sp>
        <p:nvSpPr>
          <p:cNvPr id="7" name="AutoShape 6" descr="Imperial Health Charity">
            <a:extLst>
              <a:ext uri="{FF2B5EF4-FFF2-40B4-BE49-F238E27FC236}">
                <a16:creationId xmlns:a16="http://schemas.microsoft.com/office/drawing/2014/main" id="{935A74CB-EC38-CA42-834D-278EC001C48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descr="Diagram&#10;&#10;Description automatically generated">
            <a:extLst>
              <a:ext uri="{FF2B5EF4-FFF2-40B4-BE49-F238E27FC236}">
                <a16:creationId xmlns:a16="http://schemas.microsoft.com/office/drawing/2014/main" id="{63111ECB-F745-E248-87E5-4DF64533D5F0}"/>
              </a:ext>
            </a:extLst>
          </p:cNvPr>
          <p:cNvPicPr>
            <a:picLocks noChangeAspect="1"/>
          </p:cNvPicPr>
          <p:nvPr/>
        </p:nvPicPr>
        <p:blipFill>
          <a:blip r:embed="rId9"/>
          <a:stretch>
            <a:fillRect/>
          </a:stretch>
        </p:blipFill>
        <p:spPr>
          <a:xfrm>
            <a:off x="10746827" y="4719374"/>
            <a:ext cx="1193800" cy="1186521"/>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3A94825-AEB3-3045-B95E-9140C277D741}"/>
              </a:ext>
            </a:extLst>
          </p:cNvPr>
          <p:cNvPicPr>
            <a:picLocks noChangeAspect="1"/>
          </p:cNvPicPr>
          <p:nvPr/>
        </p:nvPicPr>
        <p:blipFill>
          <a:blip r:embed="rId10"/>
          <a:stretch>
            <a:fillRect/>
          </a:stretch>
        </p:blipFill>
        <p:spPr>
          <a:xfrm>
            <a:off x="0" y="2914287"/>
            <a:ext cx="2044700" cy="1270000"/>
          </a:xfrm>
          <a:prstGeom prst="rect">
            <a:avLst/>
          </a:prstGeom>
        </p:spPr>
      </p:pic>
      <p:pic>
        <p:nvPicPr>
          <p:cNvPr id="18" name="Picture 17" descr="Logo, company name&#10;&#10;Description automatically generated">
            <a:extLst>
              <a:ext uri="{FF2B5EF4-FFF2-40B4-BE49-F238E27FC236}">
                <a16:creationId xmlns:a16="http://schemas.microsoft.com/office/drawing/2014/main" id="{21D0B0F1-320B-CD44-815A-E14A3CDAA807}"/>
              </a:ext>
            </a:extLst>
          </p:cNvPr>
          <p:cNvPicPr>
            <a:picLocks noChangeAspect="1"/>
          </p:cNvPicPr>
          <p:nvPr/>
        </p:nvPicPr>
        <p:blipFill>
          <a:blip r:embed="rId11"/>
          <a:stretch>
            <a:fillRect/>
          </a:stretch>
        </p:blipFill>
        <p:spPr>
          <a:xfrm>
            <a:off x="10627893" y="3647631"/>
            <a:ext cx="1431669" cy="1186520"/>
          </a:xfrm>
          <a:prstGeom prst="rect">
            <a:avLst/>
          </a:prstGeom>
        </p:spPr>
      </p:pic>
      <p:pic>
        <p:nvPicPr>
          <p:cNvPr id="20" name="Picture 19" descr="Logo&#10;&#10;Description automatically generated">
            <a:extLst>
              <a:ext uri="{FF2B5EF4-FFF2-40B4-BE49-F238E27FC236}">
                <a16:creationId xmlns:a16="http://schemas.microsoft.com/office/drawing/2014/main" id="{3FAD392C-EE27-E740-954A-EE5A2222D7D8}"/>
              </a:ext>
            </a:extLst>
          </p:cNvPr>
          <p:cNvPicPr>
            <a:picLocks noChangeAspect="1"/>
          </p:cNvPicPr>
          <p:nvPr/>
        </p:nvPicPr>
        <p:blipFill>
          <a:blip r:embed="rId12"/>
          <a:stretch>
            <a:fillRect/>
          </a:stretch>
        </p:blipFill>
        <p:spPr>
          <a:xfrm>
            <a:off x="10160752" y="6155713"/>
            <a:ext cx="1898810" cy="522706"/>
          </a:xfrm>
          <a:prstGeom prst="rect">
            <a:avLst/>
          </a:prstGeom>
        </p:spPr>
      </p:pic>
      <p:pic>
        <p:nvPicPr>
          <p:cNvPr id="22" name="Picture 21" descr="Logo, company name&#10;&#10;Description automatically generated">
            <a:extLst>
              <a:ext uri="{FF2B5EF4-FFF2-40B4-BE49-F238E27FC236}">
                <a16:creationId xmlns:a16="http://schemas.microsoft.com/office/drawing/2014/main" id="{895CE2AA-AB9E-3041-B9B6-2A99B875E21F}"/>
              </a:ext>
            </a:extLst>
          </p:cNvPr>
          <p:cNvPicPr>
            <a:picLocks noChangeAspect="1"/>
          </p:cNvPicPr>
          <p:nvPr/>
        </p:nvPicPr>
        <p:blipFill>
          <a:blip r:embed="rId13"/>
          <a:stretch>
            <a:fillRect/>
          </a:stretch>
        </p:blipFill>
        <p:spPr>
          <a:xfrm>
            <a:off x="251372" y="4385218"/>
            <a:ext cx="1649905" cy="87729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75501593"/>
      </p:ext>
    </p:extLst>
  </p:cSld>
  <p:clrMapOvr>
    <a:masterClrMapping/>
  </p:clrMapOvr>
  <mc:AlternateContent xmlns:mc="http://schemas.openxmlformats.org/markup-compatibility/2006">
    <mc:Choice xmlns:p14="http://schemas.microsoft.com/office/powerpoint/2010/main" Requires="p14">
      <p:transition spd="slow" p14:dur="2000" advTm="1796"/>
    </mc:Choice>
    <mc:Fallback>
      <p:transition spd="slow" advTm="1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42599"/>
          </a:xfrm>
        </p:spPr>
        <p:txBody>
          <a:bodyPr>
            <a:normAutofit/>
          </a:bodyPr>
          <a:lstStyle/>
          <a:p>
            <a:r>
              <a:rPr lang="en-GB" dirty="0" smtClean="0"/>
              <a:t>Disclosures</a:t>
            </a:r>
            <a:br>
              <a:rPr lang="en-GB" dirty="0" smtClean="0"/>
            </a:br>
            <a:r>
              <a:rPr lang="en-GB" dirty="0"/>
              <a:t/>
            </a:r>
            <a:br>
              <a:rPr lang="en-GB" dirty="0"/>
            </a:br>
            <a:r>
              <a:rPr lang="en-GB" sz="3200" dirty="0" smtClean="0"/>
              <a:t>Research funding Gore Medical</a:t>
            </a:r>
            <a:r>
              <a:rPr lang="en-GB" dirty="0" smtClean="0"/>
              <a:t/>
            </a:r>
            <a:br>
              <a:rPr lang="en-GB" dirty="0" smtClean="0"/>
            </a:br>
            <a:r>
              <a:rPr lang="en-GB" dirty="0"/>
              <a:t/>
            </a:r>
            <a:br>
              <a:rPr lang="en-GB" dirty="0"/>
            </a:b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62579847"/>
      </p:ext>
    </p:extLst>
  </p:cSld>
  <p:clrMapOvr>
    <a:masterClrMapping/>
  </p:clrMapOvr>
  <mc:AlternateContent xmlns:mc="http://schemas.openxmlformats.org/markup-compatibility/2006">
    <mc:Choice xmlns:p14="http://schemas.microsoft.com/office/powerpoint/2010/main" Requires="p14">
      <p:transition spd="slow" p14:dur="2000" advTm="1290"/>
    </mc:Choice>
    <mc:Fallback>
      <p:transition spd="slow" advTm="1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
            <a:ext cx="5880553" cy="6320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7"/>
          <a:stretch>
            <a:fillRect/>
          </a:stretch>
        </p:blipFill>
        <p:spPr>
          <a:xfrm>
            <a:off x="5050596" y="-19134"/>
            <a:ext cx="7141404" cy="6359213"/>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11328119"/>
      </p:ext>
    </p:extLst>
  </p:cSld>
  <p:clrMapOvr>
    <a:masterClrMapping/>
  </p:clrMapOvr>
  <mc:AlternateContent xmlns:mc="http://schemas.openxmlformats.org/markup-compatibility/2006">
    <mc:Choice xmlns:p14="http://schemas.microsoft.com/office/powerpoint/2010/main" Requires="p14">
      <p:transition spd="slow" p14:dur="2000" advTm="63484"/>
    </mc:Choice>
    <mc:Fallback>
      <p:transition spd="slow" advTm="6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15D5CE-0499-834F-BD48-ACC9AE58DBC3}"/>
              </a:ext>
            </a:extLst>
          </p:cNvPr>
          <p:cNvSpPr txBox="1">
            <a:spLocks/>
          </p:cNvSpPr>
          <p:nvPr/>
        </p:nvSpPr>
        <p:spPr>
          <a:xfrm>
            <a:off x="321365" y="1253331"/>
            <a:ext cx="5177392" cy="5304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smtClean="0"/>
              <a:t>Periprocedural embolisation</a:t>
            </a:r>
          </a:p>
          <a:p>
            <a:pPr marL="0" indent="0">
              <a:buFont typeface="Arial" panose="020B0604020202020204" pitchFamily="34" charset="0"/>
              <a:buNone/>
            </a:pPr>
            <a:endParaRPr lang="en-US" sz="2000" smtClean="0"/>
          </a:p>
          <a:p>
            <a:r>
              <a:rPr lang="en-US" sz="2000" smtClean="0"/>
              <a:t>Solid and gaseous embolisation</a:t>
            </a:r>
          </a:p>
          <a:p>
            <a:pPr marL="0" indent="0">
              <a:buFont typeface="Arial" panose="020B0604020202020204" pitchFamily="34" charset="0"/>
              <a:buNone/>
            </a:pPr>
            <a:endParaRPr lang="en-US" sz="2000" smtClean="0"/>
          </a:p>
          <a:p>
            <a:r>
              <a:rPr lang="en-US" sz="2000" smtClean="0"/>
              <a:t>Transcranial doppler (TCD) of the MCA studies demonstrate several high risk phases of TEVAR when ‘high intensity signals’ – bright disturbances in the arterial signal indicative of solid and gaseous emboli</a:t>
            </a:r>
          </a:p>
          <a:p>
            <a:pPr marL="0" indent="0">
              <a:buFont typeface="Arial" panose="020B0604020202020204" pitchFamily="34" charset="0"/>
              <a:buNone/>
            </a:pPr>
            <a:endParaRPr lang="en-US" sz="2000" smtClean="0"/>
          </a:p>
          <a:p>
            <a:r>
              <a:rPr lang="en-US" sz="2000" smtClean="0"/>
              <a:t>Positive correlation between solid and gaseous emboli to new acute  infarcts detected on MRI</a:t>
            </a:r>
            <a:endParaRPr lang="en-US" sz="2000" dirty="0"/>
          </a:p>
        </p:txBody>
      </p:sp>
      <p:sp>
        <p:nvSpPr>
          <p:cNvPr id="9" name="Rectangle 8">
            <a:extLst>
              <a:ext uri="{FF2B5EF4-FFF2-40B4-BE49-F238E27FC236}">
                <a16:creationId xmlns:a16="http://schemas.microsoft.com/office/drawing/2014/main" id="{6FCF01BB-D5D1-ED4A-912B-49ACCC71035A}"/>
              </a:ext>
            </a:extLst>
          </p:cNvPr>
          <p:cNvSpPr/>
          <p:nvPr/>
        </p:nvSpPr>
        <p:spPr>
          <a:xfrm>
            <a:off x="0" y="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Mechanism of Neurological Brain Injury in </a:t>
            </a:r>
            <a:r>
              <a:rPr lang="en-US" sz="2400" b="1" dirty="0" smtClean="0"/>
              <a:t>TEVAR: Transcranial Doppler</a:t>
            </a:r>
            <a:endParaRPr lang="en-US" sz="2400" b="1" dirty="0"/>
          </a:p>
        </p:txBody>
      </p:sp>
      <p:pic>
        <p:nvPicPr>
          <p:cNvPr id="10" name="Picture 9">
            <a:extLst>
              <a:ext uri="{FF2B5EF4-FFF2-40B4-BE49-F238E27FC236}">
                <a16:creationId xmlns:a16="http://schemas.microsoft.com/office/drawing/2014/main" id="{FFB248B0-13BB-CB42-9779-689F36D52582}"/>
              </a:ext>
            </a:extLst>
          </p:cNvPr>
          <p:cNvPicPr/>
          <p:nvPr/>
        </p:nvPicPr>
        <p:blipFill>
          <a:blip r:embed="rId6"/>
          <a:stretch>
            <a:fillRect/>
          </a:stretch>
        </p:blipFill>
        <p:spPr>
          <a:xfrm>
            <a:off x="5735783" y="1543792"/>
            <a:ext cx="6020788" cy="5014171"/>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048778569"/>
      </p:ext>
    </p:extLst>
  </p:cSld>
  <p:clrMapOvr>
    <a:masterClrMapping/>
  </p:clrMapOvr>
  <mc:AlternateContent xmlns:mc="http://schemas.openxmlformats.org/markup-compatibility/2006">
    <mc:Choice xmlns:p14="http://schemas.microsoft.com/office/powerpoint/2010/main" Requires="p14">
      <p:transition spd="slow" p14:dur="2000" advTm="76672"/>
    </mc:Choice>
    <mc:Fallback>
      <p:transition spd="slow" advTm="76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CF01BB-D5D1-ED4A-912B-49ACCC71035A}"/>
              </a:ext>
            </a:extLst>
          </p:cNvPr>
          <p:cNvSpPr/>
          <p:nvPr/>
        </p:nvSpPr>
        <p:spPr>
          <a:xfrm>
            <a:off x="0" y="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Cerebral </a:t>
            </a:r>
            <a:r>
              <a:rPr lang="en-US" sz="2400" b="1" dirty="0"/>
              <a:t>Embolic Filters (CEPDs): Protection against solid embolisation</a:t>
            </a:r>
          </a:p>
        </p:txBody>
      </p:sp>
      <p:sp>
        <p:nvSpPr>
          <p:cNvPr id="5" name="Rectangle 4">
            <a:extLst>
              <a:ext uri="{FF2B5EF4-FFF2-40B4-BE49-F238E27FC236}">
                <a16:creationId xmlns:a16="http://schemas.microsoft.com/office/drawing/2014/main" id="{293CEA81-BCB6-3149-91EB-A72332594A02}"/>
              </a:ext>
            </a:extLst>
          </p:cNvPr>
          <p:cNvSpPr/>
          <p:nvPr/>
        </p:nvSpPr>
        <p:spPr>
          <a:xfrm>
            <a:off x="0" y="696096"/>
            <a:ext cx="12192000" cy="20093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8" name="Picture 2">
            <a:extLst>
              <a:ext uri="{FF2B5EF4-FFF2-40B4-BE49-F238E27FC236}">
                <a16:creationId xmlns:a16="http://schemas.microsoft.com/office/drawing/2014/main" id="{A224AF2D-882D-494C-BAA1-1B968F1F28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8959" y="1593123"/>
            <a:ext cx="3233555" cy="210035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BE894D0E-9359-A645-85C1-7C44AC2859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06" t="12346" r="63522" b="13625"/>
          <a:stretch/>
        </p:blipFill>
        <p:spPr bwMode="auto">
          <a:xfrm>
            <a:off x="5533905" y="1603588"/>
            <a:ext cx="2721370" cy="222419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Cerebral Protection Device Use Did Not Cut Stroke Risk in German TAVR  Procedures – Registry Analysis - CRTonline">
            <a:extLst>
              <a:ext uri="{FF2B5EF4-FFF2-40B4-BE49-F238E27FC236}">
                <a16:creationId xmlns:a16="http://schemas.microsoft.com/office/drawing/2014/main" id="{D71600CA-BF62-0840-A454-3D33237A7D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9454" y="1188001"/>
            <a:ext cx="3524249" cy="26397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5">
            <a:extLst>
              <a:ext uri="{FF2B5EF4-FFF2-40B4-BE49-F238E27FC236}">
                <a16:creationId xmlns:a16="http://schemas.microsoft.com/office/drawing/2014/main" id="{DE4543D9-1EE7-2848-B2DC-F8F356A14493}"/>
              </a:ext>
            </a:extLst>
          </p:cNvPr>
          <p:cNvGraphicFramePr>
            <a:graphicFrameLocks noGrp="1"/>
          </p:cNvGraphicFramePr>
          <p:nvPr>
            <p:extLst>
              <p:ext uri="{D42A27DB-BD31-4B8C-83A1-F6EECF244321}">
                <p14:modId xmlns:p14="http://schemas.microsoft.com/office/powerpoint/2010/main" val="1703618720"/>
              </p:ext>
            </p:extLst>
          </p:nvPr>
        </p:nvGraphicFramePr>
        <p:xfrm>
          <a:off x="231371" y="4146317"/>
          <a:ext cx="11623820" cy="2291080"/>
        </p:xfrm>
        <a:graphic>
          <a:graphicData uri="http://schemas.openxmlformats.org/drawingml/2006/table">
            <a:tbl>
              <a:tblPr firstRow="1" bandRow="1">
                <a:tableStyleId>{F5AB1C69-6EDB-4FF4-983F-18BD219EF322}</a:tableStyleId>
              </a:tblPr>
              <a:tblGrid>
                <a:gridCol w="1833221">
                  <a:extLst>
                    <a:ext uri="{9D8B030D-6E8A-4147-A177-3AD203B41FA5}">
                      <a16:colId xmlns:a16="http://schemas.microsoft.com/office/drawing/2014/main" val="1570116812"/>
                    </a:ext>
                  </a:extLst>
                </a:gridCol>
                <a:gridCol w="3137840">
                  <a:extLst>
                    <a:ext uri="{9D8B030D-6E8A-4147-A177-3AD203B41FA5}">
                      <a16:colId xmlns:a16="http://schemas.microsoft.com/office/drawing/2014/main" val="797849025"/>
                    </a:ext>
                  </a:extLst>
                </a:gridCol>
                <a:gridCol w="3746804">
                  <a:extLst>
                    <a:ext uri="{9D8B030D-6E8A-4147-A177-3AD203B41FA5}">
                      <a16:colId xmlns:a16="http://schemas.microsoft.com/office/drawing/2014/main" val="3354907055"/>
                    </a:ext>
                  </a:extLst>
                </a:gridCol>
                <a:gridCol w="2905955">
                  <a:extLst>
                    <a:ext uri="{9D8B030D-6E8A-4147-A177-3AD203B41FA5}">
                      <a16:colId xmlns:a16="http://schemas.microsoft.com/office/drawing/2014/main" val="65697725"/>
                    </a:ext>
                  </a:extLst>
                </a:gridCol>
              </a:tblGrid>
              <a:tr h="0">
                <a:tc>
                  <a:txBody>
                    <a:bodyPr/>
                    <a:lstStyle/>
                    <a:p>
                      <a:endParaRPr lang="en-US"/>
                    </a:p>
                  </a:txBody>
                  <a:tcPr/>
                </a:tc>
                <a:tc>
                  <a:txBody>
                    <a:bodyPr/>
                    <a:lstStyle/>
                    <a:p>
                      <a:pPr algn="ctr"/>
                      <a:r>
                        <a:rPr lang="en-US" dirty="0" err="1"/>
                        <a:t>TriGuard</a:t>
                      </a:r>
                      <a:endParaRPr lang="en-US" dirty="0"/>
                    </a:p>
                  </a:txBody>
                  <a:tcPr/>
                </a:tc>
                <a:tc>
                  <a:txBody>
                    <a:bodyPr/>
                    <a:lstStyle/>
                    <a:p>
                      <a:pPr algn="ctr"/>
                      <a:r>
                        <a:rPr lang="en-US" dirty="0" err="1"/>
                        <a:t>Embrella</a:t>
                      </a:r>
                      <a:endParaRPr lang="en-US" dirty="0"/>
                    </a:p>
                  </a:txBody>
                  <a:tcPr/>
                </a:tc>
                <a:tc>
                  <a:txBody>
                    <a:bodyPr/>
                    <a:lstStyle/>
                    <a:p>
                      <a:pPr algn="ctr"/>
                      <a:r>
                        <a:rPr lang="en-US" dirty="0"/>
                        <a:t>Sentinel CEPD</a:t>
                      </a:r>
                    </a:p>
                  </a:txBody>
                  <a:tcPr/>
                </a:tc>
                <a:extLst>
                  <a:ext uri="{0D108BD9-81ED-4DB2-BD59-A6C34878D82A}">
                    <a16:rowId xmlns:a16="http://schemas.microsoft.com/office/drawing/2014/main" val="1188909513"/>
                  </a:ext>
                </a:extLst>
              </a:tr>
              <a:tr h="370840">
                <a:tc>
                  <a:txBody>
                    <a:bodyPr/>
                    <a:lstStyle/>
                    <a:p>
                      <a:r>
                        <a:rPr lang="en-US" dirty="0"/>
                        <a:t>Embolic protection mechanism</a:t>
                      </a:r>
                    </a:p>
                  </a:txBody>
                  <a:tcPr/>
                </a:tc>
                <a:tc>
                  <a:txBody>
                    <a:bodyPr/>
                    <a:lstStyle/>
                    <a:p>
                      <a:r>
                        <a:rPr lang="en-US" dirty="0"/>
                        <a:t>Deflection</a:t>
                      </a:r>
                    </a:p>
                    <a:p>
                      <a:r>
                        <a:rPr lang="en-US" dirty="0"/>
                        <a:t>Pores of filter: </a:t>
                      </a:r>
                      <a:r>
                        <a:rPr lang="el-GR" sz="1800" b="0" i="0" kern="1200" dirty="0">
                          <a:solidFill>
                            <a:schemeClr val="dk1"/>
                          </a:solidFill>
                          <a:effectLst/>
                          <a:latin typeface="+mn-lt"/>
                          <a:ea typeface="+mn-ea"/>
                          <a:cs typeface="+mn-cs"/>
                        </a:rPr>
                        <a:t>115 × 145 μ</a:t>
                      </a:r>
                      <a:r>
                        <a:rPr lang="en-GB" sz="1800" b="0" i="0" kern="1200" dirty="0">
                          <a:solidFill>
                            <a:schemeClr val="dk1"/>
                          </a:solidFill>
                          <a:effectLst/>
                          <a:latin typeface="+mn-lt"/>
                          <a:ea typeface="+mn-ea"/>
                          <a:cs typeface="+mn-cs"/>
                        </a:rPr>
                        <a:t>m</a:t>
                      </a:r>
                      <a:endParaRPr lang="en-US" dirty="0"/>
                    </a:p>
                  </a:txBody>
                  <a:tcPr/>
                </a:tc>
                <a:tc>
                  <a:txBody>
                    <a:bodyPr/>
                    <a:lstStyle/>
                    <a:p>
                      <a:r>
                        <a:rPr lang="en-US" dirty="0"/>
                        <a:t>Deflection</a:t>
                      </a:r>
                    </a:p>
                    <a:p>
                      <a:r>
                        <a:rPr lang="en-US" dirty="0"/>
                        <a:t>Pores of filter: 100 </a:t>
                      </a:r>
                      <a:r>
                        <a:rPr lang="el-GR" sz="1800" b="0" i="0" kern="1200" dirty="0">
                          <a:solidFill>
                            <a:schemeClr val="dk1"/>
                          </a:solidFill>
                          <a:effectLst/>
                          <a:latin typeface="+mn-lt"/>
                          <a:ea typeface="+mn-ea"/>
                          <a:cs typeface="+mn-cs"/>
                        </a:rPr>
                        <a:t>μ</a:t>
                      </a:r>
                      <a:r>
                        <a:rPr lang="en-GB" sz="1800" b="0" i="0" kern="1200" dirty="0">
                          <a:solidFill>
                            <a:schemeClr val="dk1"/>
                          </a:solidFill>
                          <a:effectLst/>
                          <a:latin typeface="+mn-lt"/>
                          <a:ea typeface="+mn-ea"/>
                          <a:cs typeface="+mn-cs"/>
                        </a:rPr>
                        <a:t>m</a:t>
                      </a:r>
                      <a:endParaRPr lang="en-US" dirty="0"/>
                    </a:p>
                  </a:txBody>
                  <a:tcPr/>
                </a:tc>
                <a:tc>
                  <a:txBody>
                    <a:bodyPr/>
                    <a:lstStyle/>
                    <a:p>
                      <a:r>
                        <a:rPr lang="en-US" dirty="0"/>
                        <a:t>Filter and capture</a:t>
                      </a:r>
                    </a:p>
                    <a:p>
                      <a:r>
                        <a:rPr lang="en-GB" sz="1800" b="0" i="0" kern="1200" dirty="0">
                          <a:solidFill>
                            <a:schemeClr val="dk1"/>
                          </a:solidFill>
                          <a:effectLst/>
                          <a:latin typeface="+mn-lt"/>
                          <a:ea typeface="+mn-ea"/>
                          <a:cs typeface="+mn-cs"/>
                        </a:rPr>
                        <a:t>Pores of filter: 140 </a:t>
                      </a:r>
                      <a:r>
                        <a:rPr lang="el-GR" sz="1800" b="0" i="0" kern="1200" dirty="0">
                          <a:solidFill>
                            <a:schemeClr val="dk1"/>
                          </a:solidFill>
                          <a:effectLst/>
                          <a:latin typeface="+mn-lt"/>
                          <a:ea typeface="+mn-ea"/>
                          <a:cs typeface="+mn-cs"/>
                        </a:rPr>
                        <a:t>μ</a:t>
                      </a:r>
                      <a:r>
                        <a:rPr lang="en-GB" sz="1800" b="0" i="0" kern="1200" dirty="0">
                          <a:solidFill>
                            <a:schemeClr val="dk1"/>
                          </a:solidFill>
                          <a:effectLst/>
                          <a:latin typeface="+mn-lt"/>
                          <a:ea typeface="+mn-ea"/>
                          <a:cs typeface="+mn-cs"/>
                        </a:rPr>
                        <a:t>m</a:t>
                      </a:r>
                      <a:endParaRPr lang="en-US" dirty="0"/>
                    </a:p>
                  </a:txBody>
                  <a:tcPr/>
                </a:tc>
                <a:extLst>
                  <a:ext uri="{0D108BD9-81ED-4DB2-BD59-A6C34878D82A}">
                    <a16:rowId xmlns:a16="http://schemas.microsoft.com/office/drawing/2014/main" val="361792608"/>
                  </a:ext>
                </a:extLst>
              </a:tr>
              <a:tr h="370840">
                <a:tc>
                  <a:txBody>
                    <a:bodyPr/>
                    <a:lstStyle/>
                    <a:p>
                      <a:r>
                        <a:rPr lang="en-US" dirty="0"/>
                        <a:t>Vessels protected</a:t>
                      </a:r>
                    </a:p>
                  </a:txBody>
                  <a:tcPr/>
                </a:tc>
                <a:tc>
                  <a:txBody>
                    <a:bodyPr/>
                    <a:lstStyle/>
                    <a:p>
                      <a:r>
                        <a:rPr lang="en-US" dirty="0"/>
                        <a:t>IA, LCCA, LSA</a:t>
                      </a:r>
                    </a:p>
                  </a:txBody>
                  <a:tcPr/>
                </a:tc>
                <a:tc>
                  <a:txBody>
                    <a:bodyPr/>
                    <a:lstStyle/>
                    <a:p>
                      <a:r>
                        <a:rPr lang="en-US" dirty="0"/>
                        <a:t>IA, LCCA</a:t>
                      </a:r>
                    </a:p>
                  </a:txBody>
                  <a:tcPr/>
                </a:tc>
                <a:tc>
                  <a:txBody>
                    <a:bodyPr/>
                    <a:lstStyle/>
                    <a:p>
                      <a:r>
                        <a:rPr lang="en-US" dirty="0"/>
                        <a:t>IA, LCCA</a:t>
                      </a:r>
                    </a:p>
                  </a:txBody>
                  <a:tcPr/>
                </a:tc>
                <a:extLst>
                  <a:ext uri="{0D108BD9-81ED-4DB2-BD59-A6C34878D82A}">
                    <a16:rowId xmlns:a16="http://schemas.microsoft.com/office/drawing/2014/main" val="86042762"/>
                  </a:ext>
                </a:extLst>
              </a:tr>
              <a:tr h="370840">
                <a:tc>
                  <a:txBody>
                    <a:bodyPr/>
                    <a:lstStyle/>
                    <a:p>
                      <a:r>
                        <a:rPr lang="en-US" dirty="0"/>
                        <a:t>Access and delivery sheath</a:t>
                      </a:r>
                    </a:p>
                  </a:txBody>
                  <a:tcPr/>
                </a:tc>
                <a:tc>
                  <a:txBody>
                    <a:bodyPr/>
                    <a:lstStyle/>
                    <a:p>
                      <a:r>
                        <a:rPr lang="en-US" dirty="0"/>
                        <a:t>Femoral, 8Fr</a:t>
                      </a:r>
                    </a:p>
                  </a:txBody>
                  <a:tcPr/>
                </a:tc>
                <a:tc>
                  <a:txBody>
                    <a:bodyPr/>
                    <a:lstStyle/>
                    <a:p>
                      <a:r>
                        <a:rPr lang="en-US" dirty="0"/>
                        <a:t>Radial, 6F</a:t>
                      </a:r>
                    </a:p>
                  </a:txBody>
                  <a:tcPr/>
                </a:tc>
                <a:tc>
                  <a:txBody>
                    <a:bodyPr/>
                    <a:lstStyle/>
                    <a:p>
                      <a:r>
                        <a:rPr lang="en-US" dirty="0"/>
                        <a:t>Radial, 6Fr</a:t>
                      </a:r>
                    </a:p>
                  </a:txBody>
                  <a:tcPr/>
                </a:tc>
                <a:extLst>
                  <a:ext uri="{0D108BD9-81ED-4DB2-BD59-A6C34878D82A}">
                    <a16:rowId xmlns:a16="http://schemas.microsoft.com/office/drawing/2014/main" val="1423669162"/>
                  </a:ext>
                </a:extLst>
              </a:tr>
            </a:tbl>
          </a:graphicData>
        </a:graphic>
      </p:graphicFrame>
      <p:sp>
        <p:nvSpPr>
          <p:cNvPr id="8" name="Oval 7">
            <a:extLst>
              <a:ext uri="{FF2B5EF4-FFF2-40B4-BE49-F238E27FC236}">
                <a16:creationId xmlns:a16="http://schemas.microsoft.com/office/drawing/2014/main" id="{45F7ADB4-DF92-2A40-95B2-17F319BCBDE2}"/>
              </a:ext>
            </a:extLst>
          </p:cNvPr>
          <p:cNvSpPr/>
          <p:nvPr/>
        </p:nvSpPr>
        <p:spPr>
          <a:xfrm>
            <a:off x="8507896" y="1188001"/>
            <a:ext cx="3578087" cy="284171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95003"/>
            <a:ext cx="8863536" cy="6747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53597944"/>
      </p:ext>
    </p:extLst>
  </p:cSld>
  <p:clrMapOvr>
    <a:masterClrMapping/>
  </p:clrMapOvr>
  <mc:AlternateContent xmlns:mc="http://schemas.openxmlformats.org/markup-compatibility/2006">
    <mc:Choice xmlns:p14="http://schemas.microsoft.com/office/powerpoint/2010/main" Requires="p14">
      <p:transition spd="slow" p14:dur="2000" advTm="58844"/>
    </mc:Choice>
    <mc:Fallback>
      <p:transition spd="slow" advTm="58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CF01BB-D5D1-ED4A-912B-49ACCC71035A}"/>
              </a:ext>
            </a:extLst>
          </p:cNvPr>
          <p:cNvSpPr/>
          <p:nvPr/>
        </p:nvSpPr>
        <p:spPr>
          <a:xfrm>
            <a:off x="0" y="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Pilot </a:t>
            </a:r>
            <a:r>
              <a:rPr lang="en-US" sz="2400" b="1" dirty="0"/>
              <a:t>Study of 10 patients undergoing TEVAR + CEPD</a:t>
            </a:r>
          </a:p>
        </p:txBody>
      </p:sp>
      <p:sp>
        <p:nvSpPr>
          <p:cNvPr id="5" name="Rectangle 4">
            <a:extLst>
              <a:ext uri="{FF2B5EF4-FFF2-40B4-BE49-F238E27FC236}">
                <a16:creationId xmlns:a16="http://schemas.microsoft.com/office/drawing/2014/main" id="{293CEA81-BCB6-3149-91EB-A72332594A02}"/>
              </a:ext>
            </a:extLst>
          </p:cNvPr>
          <p:cNvSpPr/>
          <p:nvPr/>
        </p:nvSpPr>
        <p:spPr>
          <a:xfrm>
            <a:off x="0" y="696096"/>
            <a:ext cx="12192000" cy="20093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 text&#10;&#10;Description automatically generated">
            <a:extLst>
              <a:ext uri="{FF2B5EF4-FFF2-40B4-BE49-F238E27FC236}">
                <a16:creationId xmlns:a16="http://schemas.microsoft.com/office/drawing/2014/main" id="{36C4F8FA-78C5-B64E-917C-0EEBE6EB6CC5}"/>
              </a:ext>
            </a:extLst>
          </p:cNvPr>
          <p:cNvPicPr>
            <a:picLocks noChangeAspect="1"/>
          </p:cNvPicPr>
          <p:nvPr/>
        </p:nvPicPr>
        <p:blipFill rotWithShape="1">
          <a:blip r:embed="rId5"/>
          <a:srcRect l="-85" t="40460" r="3563" b="19540"/>
          <a:stretch/>
        </p:blipFill>
        <p:spPr>
          <a:xfrm>
            <a:off x="802359" y="2123981"/>
            <a:ext cx="4931035" cy="4422683"/>
          </a:xfrm>
          <a:prstGeom prst="rect">
            <a:avLst/>
          </a:prstGeom>
        </p:spPr>
      </p:pic>
      <p:sp>
        <p:nvSpPr>
          <p:cNvPr id="6" name="TextBox 5">
            <a:extLst>
              <a:ext uri="{FF2B5EF4-FFF2-40B4-BE49-F238E27FC236}">
                <a16:creationId xmlns:a16="http://schemas.microsoft.com/office/drawing/2014/main" id="{BB6A17C2-011F-4746-AD14-57BADEB30E2C}"/>
              </a:ext>
            </a:extLst>
          </p:cNvPr>
          <p:cNvSpPr txBox="1"/>
          <p:nvPr/>
        </p:nvSpPr>
        <p:spPr>
          <a:xfrm>
            <a:off x="299545" y="1045350"/>
            <a:ext cx="4508938"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Established feasibility and safety  in Zones 2-4 </a:t>
            </a:r>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7" name="TextBox 6">
            <a:extLst>
              <a:ext uri="{FF2B5EF4-FFF2-40B4-BE49-F238E27FC236}">
                <a16:creationId xmlns:a16="http://schemas.microsoft.com/office/drawing/2014/main" id="{A52FC88B-8675-8E46-AE7B-4EBF2C652363}"/>
              </a:ext>
            </a:extLst>
          </p:cNvPr>
          <p:cNvSpPr txBox="1"/>
          <p:nvPr/>
        </p:nvSpPr>
        <p:spPr>
          <a:xfrm>
            <a:off x="9979572" y="6448097"/>
            <a:ext cx="2212428" cy="307777"/>
          </a:xfrm>
          <a:prstGeom prst="rect">
            <a:avLst/>
          </a:prstGeom>
          <a:noFill/>
        </p:spPr>
        <p:txBody>
          <a:bodyPr wrap="square" rtlCol="0">
            <a:spAutoFit/>
          </a:bodyPr>
          <a:lstStyle/>
          <a:p>
            <a:r>
              <a:rPr lang="en-US" sz="1400" dirty="0"/>
              <a:t>Grover et al. 2019. JVS</a:t>
            </a:r>
          </a:p>
        </p:txBody>
      </p:sp>
      <p:pic>
        <p:nvPicPr>
          <p:cNvPr id="9" name="Picture 8" descr="Graphical user interface&#10;&#10;Description automatically generated with medium confidence">
            <a:extLst>
              <a:ext uri="{FF2B5EF4-FFF2-40B4-BE49-F238E27FC236}">
                <a16:creationId xmlns:a16="http://schemas.microsoft.com/office/drawing/2014/main" id="{14F3D3BF-EF06-E541-80C5-5F42DCC1E1DD}"/>
              </a:ext>
            </a:extLst>
          </p:cNvPr>
          <p:cNvPicPr>
            <a:picLocks noChangeAspect="1"/>
          </p:cNvPicPr>
          <p:nvPr/>
        </p:nvPicPr>
        <p:blipFill rotWithShape="1">
          <a:blip r:embed="rId6"/>
          <a:srcRect l="3896" t="43678" r="5056" b="10150"/>
          <a:stretch/>
        </p:blipFill>
        <p:spPr>
          <a:xfrm>
            <a:off x="6236208" y="1281385"/>
            <a:ext cx="4707607" cy="5166712"/>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3795997"/>
      </p:ext>
    </p:extLst>
  </p:cSld>
  <p:clrMapOvr>
    <a:masterClrMapping/>
  </p:clrMapOvr>
  <mc:AlternateContent xmlns:mc="http://schemas.openxmlformats.org/markup-compatibility/2006">
    <mc:Choice xmlns:p14="http://schemas.microsoft.com/office/powerpoint/2010/main" Requires="p14">
      <p:transition spd="slow" p14:dur="2000" advTm="38102"/>
    </mc:Choice>
    <mc:Fallback>
      <p:transition spd="slow" advTm="3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CF01BB-D5D1-ED4A-912B-49ACCC71035A}"/>
              </a:ext>
            </a:extLst>
          </p:cNvPr>
          <p:cNvSpPr/>
          <p:nvPr/>
        </p:nvSpPr>
        <p:spPr>
          <a:xfrm>
            <a:off x="0" y="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Pilot </a:t>
            </a:r>
            <a:r>
              <a:rPr lang="en-US" sz="2400" b="1" dirty="0"/>
              <a:t>Study of 10 patients undergoing TEVAR + CEPD</a:t>
            </a:r>
          </a:p>
        </p:txBody>
      </p:sp>
      <p:sp>
        <p:nvSpPr>
          <p:cNvPr id="5" name="TextBox 4"/>
          <p:cNvSpPr txBox="1"/>
          <p:nvPr/>
        </p:nvSpPr>
        <p:spPr>
          <a:xfrm>
            <a:off x="295155" y="2269145"/>
            <a:ext cx="2853410" cy="2554545"/>
          </a:xfrm>
          <a:prstGeom prst="rect">
            <a:avLst/>
          </a:prstGeom>
          <a:solidFill>
            <a:schemeClr val="accent1">
              <a:lumMod val="20000"/>
              <a:lumOff val="80000"/>
            </a:schemeClr>
          </a:solidFill>
        </p:spPr>
        <p:txBody>
          <a:bodyPr wrap="none">
            <a:spAutoFit/>
          </a:bodyPr>
          <a:lstStyle/>
          <a:p>
            <a:pPr algn="ctr">
              <a:defRPr/>
            </a:pPr>
            <a:r>
              <a:rPr lang="en-GB" sz="2000" b="1" dirty="0">
                <a:latin typeface="+mn-lt"/>
                <a:ea typeface="ＭＳ Ｐゴシック" pitchFamily="34" charset="-128"/>
              </a:rPr>
              <a:t>Protected</a:t>
            </a:r>
          </a:p>
          <a:p>
            <a:pPr marL="342900" indent="-342900">
              <a:buFont typeface="Arial" panose="020B0604020202020204" pitchFamily="34" charset="0"/>
              <a:buChar char="•"/>
              <a:defRPr/>
            </a:pPr>
            <a:endParaRPr lang="en-GB" sz="2000" b="1" dirty="0">
              <a:latin typeface="+mn-lt"/>
              <a:ea typeface="ＭＳ Ｐゴシック" pitchFamily="34" charset="-128"/>
            </a:endParaRPr>
          </a:p>
          <a:p>
            <a:pPr>
              <a:defRPr/>
            </a:pPr>
            <a:r>
              <a:rPr lang="en-GB" sz="2000" dirty="0">
                <a:latin typeface="+mn-lt"/>
                <a:ea typeface="ＭＳ Ｐゴシック" pitchFamily="34" charset="-128"/>
              </a:rPr>
              <a:t>7/9 (78%) </a:t>
            </a:r>
            <a:r>
              <a:rPr lang="en-GB" sz="2000" b="1" dirty="0">
                <a:solidFill>
                  <a:srgbClr val="FF0000"/>
                </a:solidFill>
                <a:latin typeface="+mn-lt"/>
                <a:ea typeface="ＭＳ Ｐゴシック" pitchFamily="34" charset="-128"/>
              </a:rPr>
              <a:t>23</a:t>
            </a:r>
            <a:r>
              <a:rPr lang="en-GB" sz="2000" dirty="0">
                <a:latin typeface="+mn-lt"/>
                <a:ea typeface="ＭＳ Ｐゴシック" pitchFamily="34" charset="-128"/>
              </a:rPr>
              <a:t> new </a:t>
            </a:r>
            <a:r>
              <a:rPr lang="en-GB" sz="2000" dirty="0" smtClean="0">
                <a:latin typeface="+mn-lt"/>
                <a:ea typeface="ＭＳ Ｐゴシック" pitchFamily="34" charset="-128"/>
              </a:rPr>
              <a:t>lesions</a:t>
            </a:r>
          </a:p>
          <a:p>
            <a:pPr>
              <a:defRPr/>
            </a:pPr>
            <a:endParaRPr lang="en-GB" sz="2000" dirty="0">
              <a:latin typeface="+mn-lt"/>
              <a:ea typeface="ＭＳ Ｐゴシック" pitchFamily="34" charset="-128"/>
            </a:endParaRPr>
          </a:p>
          <a:p>
            <a:pPr>
              <a:defRPr/>
            </a:pPr>
            <a:r>
              <a:rPr lang="en-GB" sz="2000" dirty="0" smtClean="0">
                <a:latin typeface="+mn-lt"/>
                <a:ea typeface="ＭＳ Ｐゴシック" pitchFamily="34" charset="-128"/>
              </a:rPr>
              <a:t>Total SA=</a:t>
            </a:r>
            <a:r>
              <a:rPr lang="en-GB" sz="2000" b="1" dirty="0" smtClean="0">
                <a:solidFill>
                  <a:srgbClr val="FF0000"/>
                </a:solidFill>
                <a:latin typeface="+mn-lt"/>
                <a:ea typeface="ＭＳ Ｐゴシック" pitchFamily="34" charset="-128"/>
              </a:rPr>
              <a:t>379mm2</a:t>
            </a:r>
          </a:p>
          <a:p>
            <a:pPr>
              <a:defRPr/>
            </a:pPr>
            <a:endParaRPr lang="en-GB" sz="2000" b="1" dirty="0">
              <a:latin typeface="+mn-lt"/>
              <a:ea typeface="ＭＳ Ｐゴシック" pitchFamily="34" charset="-128"/>
            </a:endParaRPr>
          </a:p>
          <a:p>
            <a:pPr>
              <a:defRPr/>
            </a:pPr>
            <a:r>
              <a:rPr lang="en-GB" sz="2000" dirty="0">
                <a:latin typeface="+mn-lt"/>
                <a:ea typeface="ＭＳ Ｐゴシック" pitchFamily="34" charset="-128"/>
              </a:rPr>
              <a:t>Median SA= </a:t>
            </a:r>
            <a:r>
              <a:rPr lang="en-GB" sz="2000" b="1" dirty="0">
                <a:solidFill>
                  <a:srgbClr val="FF0000"/>
                </a:solidFill>
                <a:latin typeface="+mn-lt"/>
                <a:ea typeface="ＭＳ Ｐゴシック" pitchFamily="34" charset="-128"/>
              </a:rPr>
              <a:t>6mm2</a:t>
            </a:r>
            <a:r>
              <a:rPr lang="en-GB" sz="2000" b="1" dirty="0">
                <a:latin typeface="+mn-lt"/>
                <a:ea typeface="ＭＳ Ｐゴシック" pitchFamily="34" charset="-128"/>
              </a:rPr>
              <a:t> </a:t>
            </a:r>
            <a:r>
              <a:rPr lang="en-GB" sz="2000" dirty="0">
                <a:latin typeface="+mn-lt"/>
                <a:ea typeface="ＭＳ Ｐゴシック" pitchFamily="34" charset="-128"/>
              </a:rPr>
              <a:t>(3-16)</a:t>
            </a:r>
          </a:p>
          <a:p>
            <a:pPr marL="285750" indent="-285750">
              <a:buFont typeface="Arial" panose="020B0604020202020204" pitchFamily="34" charset="0"/>
              <a:buChar char="•"/>
              <a:defRPr/>
            </a:pPr>
            <a:endParaRPr lang="en-GB" sz="2000" dirty="0">
              <a:latin typeface="+mn-lt"/>
              <a:ea typeface="ＭＳ Ｐゴシック" pitchFamily="34" charset="-128"/>
            </a:endParaRPr>
          </a:p>
        </p:txBody>
      </p:sp>
      <p:sp>
        <p:nvSpPr>
          <p:cNvPr id="6" name="TextBox 5"/>
          <p:cNvSpPr txBox="1"/>
          <p:nvPr/>
        </p:nvSpPr>
        <p:spPr>
          <a:xfrm>
            <a:off x="9061837" y="2272269"/>
            <a:ext cx="2979188" cy="2862322"/>
          </a:xfrm>
          <a:prstGeom prst="rect">
            <a:avLst/>
          </a:prstGeom>
          <a:solidFill>
            <a:schemeClr val="accent2">
              <a:lumMod val="20000"/>
              <a:lumOff val="80000"/>
            </a:schemeClr>
          </a:solidFill>
        </p:spPr>
        <p:txBody>
          <a:bodyPr wrap="square">
            <a:spAutoFit/>
          </a:bodyPr>
          <a:lstStyle/>
          <a:p>
            <a:pPr algn="ctr">
              <a:defRPr/>
            </a:pPr>
            <a:r>
              <a:rPr lang="en-GB" sz="2000" b="1" dirty="0">
                <a:latin typeface="+mn-lt"/>
                <a:ea typeface="ＭＳ Ｐゴシック" pitchFamily="34" charset="-128"/>
              </a:rPr>
              <a:t>Unprotected</a:t>
            </a:r>
          </a:p>
          <a:p>
            <a:pPr marL="342900" indent="-342900">
              <a:buFont typeface="Arial" panose="020B0604020202020204" pitchFamily="34" charset="0"/>
              <a:buChar char="•"/>
              <a:defRPr/>
            </a:pPr>
            <a:endParaRPr lang="en-GB" sz="2000" b="1" dirty="0">
              <a:latin typeface="+mn-lt"/>
              <a:ea typeface="ＭＳ Ｐゴシック" pitchFamily="34" charset="-128"/>
            </a:endParaRPr>
          </a:p>
          <a:p>
            <a:pPr>
              <a:defRPr/>
            </a:pPr>
            <a:r>
              <a:rPr lang="en-GB" sz="2000" dirty="0">
                <a:latin typeface="+mn-lt"/>
                <a:ea typeface="ＭＳ Ｐゴシック" pitchFamily="34" charset="-128"/>
              </a:rPr>
              <a:t>9/12 (75%) </a:t>
            </a:r>
            <a:r>
              <a:rPr lang="en-GB" sz="2000" b="1" dirty="0">
                <a:solidFill>
                  <a:srgbClr val="FF0000"/>
                </a:solidFill>
                <a:latin typeface="+mn-lt"/>
                <a:ea typeface="ＭＳ Ｐゴシック" pitchFamily="34" charset="-128"/>
              </a:rPr>
              <a:t>55</a:t>
            </a:r>
            <a:r>
              <a:rPr lang="en-GB" sz="2000" dirty="0">
                <a:latin typeface="+mn-lt"/>
                <a:ea typeface="ＭＳ Ｐゴシック" pitchFamily="34" charset="-128"/>
              </a:rPr>
              <a:t> new </a:t>
            </a:r>
            <a:r>
              <a:rPr lang="en-GB" sz="2000" dirty="0" smtClean="0">
                <a:latin typeface="+mn-lt"/>
                <a:ea typeface="ＭＳ Ｐゴシック" pitchFamily="34" charset="-128"/>
              </a:rPr>
              <a:t>lesions</a:t>
            </a:r>
          </a:p>
          <a:p>
            <a:pPr>
              <a:defRPr/>
            </a:pPr>
            <a:endParaRPr lang="en-GB" sz="2000" dirty="0">
              <a:latin typeface="+mn-lt"/>
              <a:ea typeface="ＭＳ Ｐゴシック" pitchFamily="34" charset="-128"/>
            </a:endParaRPr>
          </a:p>
          <a:p>
            <a:pPr>
              <a:defRPr/>
            </a:pPr>
            <a:r>
              <a:rPr lang="en-GB" sz="2000" dirty="0" smtClean="0">
                <a:latin typeface="+mn-lt"/>
                <a:ea typeface="ＭＳ Ｐゴシック" pitchFamily="34" charset="-128"/>
              </a:rPr>
              <a:t>Total SA=</a:t>
            </a:r>
            <a:r>
              <a:rPr lang="en-GB" sz="2000" b="1" dirty="0" smtClean="0">
                <a:solidFill>
                  <a:srgbClr val="FF0000"/>
                </a:solidFill>
                <a:latin typeface="+mn-lt"/>
                <a:ea typeface="ＭＳ Ｐゴシック" pitchFamily="34" charset="-128"/>
              </a:rPr>
              <a:t>1534mm2</a:t>
            </a:r>
          </a:p>
          <a:p>
            <a:pPr>
              <a:defRPr/>
            </a:pPr>
            <a:endParaRPr lang="en-GB" sz="2000" b="1" dirty="0">
              <a:latin typeface="+mn-lt"/>
              <a:ea typeface="ＭＳ Ｐゴシック" pitchFamily="34" charset="-128"/>
            </a:endParaRPr>
          </a:p>
          <a:p>
            <a:pPr>
              <a:defRPr/>
            </a:pPr>
            <a:r>
              <a:rPr lang="en-GB" sz="2000" dirty="0">
                <a:latin typeface="+mn-lt"/>
                <a:ea typeface="ＭＳ Ｐゴシック" pitchFamily="34" charset="-128"/>
              </a:rPr>
              <a:t>Median SA=</a:t>
            </a:r>
            <a:r>
              <a:rPr lang="en-GB" sz="2000" b="1" dirty="0">
                <a:solidFill>
                  <a:srgbClr val="FF0000"/>
                </a:solidFill>
                <a:latin typeface="+mn-lt"/>
                <a:ea typeface="ＭＳ Ｐゴシック" pitchFamily="34" charset="-128"/>
              </a:rPr>
              <a:t>16mm2</a:t>
            </a:r>
            <a:r>
              <a:rPr lang="en-GB" sz="2000" b="1" dirty="0">
                <a:effectLst>
                  <a:outerShdw blurRad="38100" dist="38100" dir="2700000" algn="tl">
                    <a:srgbClr val="000000">
                      <a:alpha val="43137"/>
                    </a:srgbClr>
                  </a:outerShdw>
                </a:effectLst>
                <a:latin typeface="+mn-lt"/>
                <a:ea typeface="ＭＳ Ｐゴシック" pitchFamily="34" charset="-128"/>
              </a:rPr>
              <a:t> </a:t>
            </a:r>
            <a:r>
              <a:rPr lang="en-GB" sz="2000" dirty="0">
                <a:latin typeface="+mn-lt"/>
                <a:ea typeface="ＭＳ Ｐゴシック" pitchFamily="34" charset="-128"/>
              </a:rPr>
              <a:t>(3-103)</a:t>
            </a:r>
          </a:p>
          <a:p>
            <a:pPr marL="285750" indent="-285750">
              <a:buFont typeface="Arial" panose="020B0604020202020204" pitchFamily="34" charset="0"/>
              <a:buChar char="•"/>
              <a:defRPr/>
            </a:pPr>
            <a:endParaRPr lang="en-GB" sz="2000" dirty="0">
              <a:latin typeface="+mn-lt"/>
              <a:ea typeface="ＭＳ Ｐゴシック" pitchFamily="34" charset="-128"/>
            </a:endParaRPr>
          </a:p>
        </p:txBody>
      </p:sp>
      <p:pic>
        <p:nvPicPr>
          <p:cNvPr id="7" name="Content Placeholder 6" descr="D:\photo gagstiff.tif"/>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373564" y="1767199"/>
            <a:ext cx="5718921" cy="442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69564603"/>
      </p:ext>
    </p:extLst>
  </p:cSld>
  <p:clrMapOvr>
    <a:masterClrMapping/>
  </p:clrMapOvr>
  <mc:AlternateContent xmlns:mc="http://schemas.openxmlformats.org/markup-compatibility/2006">
    <mc:Choice xmlns:p14="http://schemas.microsoft.com/office/powerpoint/2010/main" Requires="p14">
      <p:transition spd="slow" p14:dur="2000" advTm="39190"/>
    </mc:Choice>
    <mc:Fallback>
      <p:transition spd="slow" advTm="3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CF01BB-D5D1-ED4A-912B-49ACCC71035A}"/>
              </a:ext>
            </a:extLst>
          </p:cNvPr>
          <p:cNvSpPr/>
          <p:nvPr/>
        </p:nvSpPr>
        <p:spPr>
          <a:xfrm>
            <a:off x="0" y="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a:t>
            </a:r>
            <a:r>
              <a:rPr lang="en-US" sz="2400" b="1" dirty="0" smtClean="0"/>
              <a:t>hree </a:t>
            </a:r>
            <a:r>
              <a:rPr lang="en-US" sz="2400" b="1" dirty="0"/>
              <a:t>vessel filter protection</a:t>
            </a:r>
          </a:p>
        </p:txBody>
      </p:sp>
      <p:sp>
        <p:nvSpPr>
          <p:cNvPr id="5" name="Rectangle 4">
            <a:extLst>
              <a:ext uri="{FF2B5EF4-FFF2-40B4-BE49-F238E27FC236}">
                <a16:creationId xmlns:a16="http://schemas.microsoft.com/office/drawing/2014/main" id="{293CEA81-BCB6-3149-91EB-A72332594A02}"/>
              </a:ext>
            </a:extLst>
          </p:cNvPr>
          <p:cNvSpPr/>
          <p:nvPr/>
        </p:nvSpPr>
        <p:spPr>
          <a:xfrm>
            <a:off x="0" y="696096"/>
            <a:ext cx="12192000" cy="20093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1" descr="page1image803872480">
            <a:extLst>
              <a:ext uri="{FF2B5EF4-FFF2-40B4-BE49-F238E27FC236}">
                <a16:creationId xmlns:a16="http://schemas.microsoft.com/office/drawing/2014/main" id="{49EBE447-ED4C-5449-8A8E-744EE357D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382" y="2849537"/>
            <a:ext cx="3822700" cy="2120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indoor, flat&#10;&#10;Description automatically generated">
            <a:extLst>
              <a:ext uri="{FF2B5EF4-FFF2-40B4-BE49-F238E27FC236}">
                <a16:creationId xmlns:a16="http://schemas.microsoft.com/office/drawing/2014/main" id="{44DFFB76-47D1-B24F-9435-A5B988146CDD}"/>
              </a:ext>
            </a:extLst>
          </p:cNvPr>
          <p:cNvPicPr>
            <a:picLocks noChangeAspect="1"/>
          </p:cNvPicPr>
          <p:nvPr/>
        </p:nvPicPr>
        <p:blipFill rotWithShape="1">
          <a:blip r:embed="rId6"/>
          <a:srcRect l="-434" t="18559" r="996" b="24144"/>
          <a:stretch/>
        </p:blipFill>
        <p:spPr>
          <a:xfrm>
            <a:off x="5301047" y="1175635"/>
            <a:ext cx="4337221" cy="5408772"/>
          </a:xfrm>
          <a:prstGeom prst="rect">
            <a:avLst/>
          </a:prstGeom>
        </p:spPr>
      </p:pic>
      <p:cxnSp>
        <p:nvCxnSpPr>
          <p:cNvPr id="9" name="Straight Arrow Connector 8">
            <a:extLst>
              <a:ext uri="{FF2B5EF4-FFF2-40B4-BE49-F238E27FC236}">
                <a16:creationId xmlns:a16="http://schemas.microsoft.com/office/drawing/2014/main" id="{E9098725-7FB7-7648-AE3D-E622F2CF7919}"/>
              </a:ext>
            </a:extLst>
          </p:cNvPr>
          <p:cNvCxnSpPr/>
          <p:nvPr/>
        </p:nvCxnSpPr>
        <p:spPr>
          <a:xfrm>
            <a:off x="6326659" y="3744097"/>
            <a:ext cx="284206" cy="271849"/>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203DE20-C5AC-D040-AB4D-B64EC3757B07}"/>
              </a:ext>
            </a:extLst>
          </p:cNvPr>
          <p:cNvCxnSpPr/>
          <p:nvPr/>
        </p:nvCxnSpPr>
        <p:spPr>
          <a:xfrm>
            <a:off x="7185452" y="3056237"/>
            <a:ext cx="284206" cy="271849"/>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Pentagon 10">
            <a:extLst>
              <a:ext uri="{FF2B5EF4-FFF2-40B4-BE49-F238E27FC236}">
                <a16:creationId xmlns:a16="http://schemas.microsoft.com/office/drawing/2014/main" id="{EF486703-4956-C043-85AE-6FFBC11403F4}"/>
              </a:ext>
            </a:extLst>
          </p:cNvPr>
          <p:cNvSpPr/>
          <p:nvPr/>
        </p:nvSpPr>
        <p:spPr>
          <a:xfrm rot="3288927">
            <a:off x="8251092" y="2557150"/>
            <a:ext cx="340695" cy="163841"/>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F5A8F59-F677-6840-B284-814C71094DE8}"/>
              </a:ext>
            </a:extLst>
          </p:cNvPr>
          <p:cNvSpPr txBox="1"/>
          <p:nvPr/>
        </p:nvSpPr>
        <p:spPr>
          <a:xfrm>
            <a:off x="268014" y="1056290"/>
            <a:ext cx="4035972"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Prospective pilot study currently </a:t>
            </a:r>
            <a:r>
              <a:rPr lang="en-US" sz="2000" dirty="0" smtClean="0"/>
              <a:t>recruiting</a:t>
            </a:r>
            <a:endParaRPr lang="en-US" sz="2000" dirty="0"/>
          </a:p>
        </p:txBody>
      </p:sp>
      <p:sp>
        <p:nvSpPr>
          <p:cNvPr id="2" name="TextBox 1">
            <a:extLst>
              <a:ext uri="{FF2B5EF4-FFF2-40B4-BE49-F238E27FC236}">
                <a16:creationId xmlns:a16="http://schemas.microsoft.com/office/drawing/2014/main" id="{68C11139-FBC6-2849-B9D1-A776037043DB}"/>
              </a:ext>
            </a:extLst>
          </p:cNvPr>
          <p:cNvSpPr txBox="1"/>
          <p:nvPr/>
        </p:nvSpPr>
        <p:spPr>
          <a:xfrm>
            <a:off x="5473727" y="3263656"/>
            <a:ext cx="1309818" cy="646331"/>
          </a:xfrm>
          <a:prstGeom prst="rect">
            <a:avLst/>
          </a:prstGeom>
          <a:noFill/>
        </p:spPr>
        <p:txBody>
          <a:bodyPr wrap="square" rtlCol="0">
            <a:spAutoFit/>
          </a:bodyPr>
          <a:lstStyle/>
          <a:p>
            <a:r>
              <a:rPr lang="en-US" dirty="0"/>
              <a:t>Proximal IA filter</a:t>
            </a:r>
          </a:p>
        </p:txBody>
      </p:sp>
      <p:sp>
        <p:nvSpPr>
          <p:cNvPr id="13" name="TextBox 12">
            <a:extLst>
              <a:ext uri="{FF2B5EF4-FFF2-40B4-BE49-F238E27FC236}">
                <a16:creationId xmlns:a16="http://schemas.microsoft.com/office/drawing/2014/main" id="{4089B224-2F36-2041-8FE8-598237DE5954}"/>
              </a:ext>
            </a:extLst>
          </p:cNvPr>
          <p:cNvSpPr txBox="1"/>
          <p:nvPr/>
        </p:nvSpPr>
        <p:spPr>
          <a:xfrm>
            <a:off x="6326659" y="2634705"/>
            <a:ext cx="1309818" cy="646331"/>
          </a:xfrm>
          <a:prstGeom prst="rect">
            <a:avLst/>
          </a:prstGeom>
          <a:noFill/>
        </p:spPr>
        <p:txBody>
          <a:bodyPr wrap="square" rtlCol="0">
            <a:spAutoFit/>
          </a:bodyPr>
          <a:lstStyle/>
          <a:p>
            <a:r>
              <a:rPr lang="en-US" dirty="0"/>
              <a:t>Distal LCCA filter</a:t>
            </a:r>
          </a:p>
        </p:txBody>
      </p:sp>
      <p:sp>
        <p:nvSpPr>
          <p:cNvPr id="14" name="TextBox 13">
            <a:extLst>
              <a:ext uri="{FF2B5EF4-FFF2-40B4-BE49-F238E27FC236}">
                <a16:creationId xmlns:a16="http://schemas.microsoft.com/office/drawing/2014/main" id="{800B505D-D971-574A-AE63-D4F41AA0A4C4}"/>
              </a:ext>
            </a:extLst>
          </p:cNvPr>
          <p:cNvSpPr txBox="1"/>
          <p:nvPr/>
        </p:nvSpPr>
        <p:spPr>
          <a:xfrm>
            <a:off x="7601420" y="1902381"/>
            <a:ext cx="1309818" cy="646331"/>
          </a:xfrm>
          <a:prstGeom prst="rect">
            <a:avLst/>
          </a:prstGeom>
          <a:noFill/>
        </p:spPr>
        <p:txBody>
          <a:bodyPr wrap="square" rtlCol="0">
            <a:spAutoFit/>
          </a:bodyPr>
          <a:lstStyle/>
          <a:p>
            <a:r>
              <a:rPr lang="en-US" dirty="0"/>
              <a:t>LSA spider filter</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10249369"/>
      </p:ext>
    </p:extLst>
  </p:cSld>
  <p:clrMapOvr>
    <a:masterClrMapping/>
  </p:clrMapOvr>
  <mc:AlternateContent xmlns:mc="http://schemas.openxmlformats.org/markup-compatibility/2006">
    <mc:Choice xmlns:p14="http://schemas.microsoft.com/office/powerpoint/2010/main" Requires="p14">
      <p:transition spd="slow" p14:dur="2000" advTm="22550"/>
    </mc:Choice>
    <mc:Fallback>
      <p:transition spd="slow" advTm="22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CF01BB-D5D1-ED4A-912B-49ACCC71035A}"/>
              </a:ext>
            </a:extLst>
          </p:cNvPr>
          <p:cNvSpPr/>
          <p:nvPr/>
        </p:nvSpPr>
        <p:spPr>
          <a:xfrm>
            <a:off x="0" y="0"/>
            <a:ext cx="12192000" cy="696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Gaseous embolisation</a:t>
            </a:r>
          </a:p>
        </p:txBody>
      </p:sp>
      <p:pic>
        <p:nvPicPr>
          <p:cNvPr id="8" name="Bild 11">
            <a:extLst>
              <a:ext uri="{FF2B5EF4-FFF2-40B4-BE49-F238E27FC236}">
                <a16:creationId xmlns:a16="http://schemas.microsoft.com/office/drawing/2014/main" id="{2A65278A-8317-A142-B61B-041A3DCFBC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8079" y="3308836"/>
            <a:ext cx="5442529" cy="2730888"/>
          </a:xfrm>
          <a:prstGeom prst="rect">
            <a:avLst/>
          </a:prstGeom>
        </p:spPr>
      </p:pic>
      <p:pic>
        <p:nvPicPr>
          <p:cNvPr id="10" name="Picture 9" descr="Text&#10;&#10;Description automatically generated">
            <a:extLst>
              <a:ext uri="{FF2B5EF4-FFF2-40B4-BE49-F238E27FC236}">
                <a16:creationId xmlns:a16="http://schemas.microsoft.com/office/drawing/2014/main" id="{1E304BDE-DE72-1B44-9016-8451C2C269DC}"/>
              </a:ext>
            </a:extLst>
          </p:cNvPr>
          <p:cNvPicPr>
            <a:picLocks noChangeAspect="1"/>
          </p:cNvPicPr>
          <p:nvPr/>
        </p:nvPicPr>
        <p:blipFill>
          <a:blip r:embed="rId7"/>
          <a:stretch>
            <a:fillRect/>
          </a:stretch>
        </p:blipFill>
        <p:spPr>
          <a:xfrm>
            <a:off x="93298" y="1127195"/>
            <a:ext cx="5537310" cy="1628362"/>
          </a:xfrm>
          <a:prstGeom prst="rect">
            <a:avLst/>
          </a:prstGeom>
        </p:spPr>
      </p:pic>
      <p:pic>
        <p:nvPicPr>
          <p:cNvPr id="9" name="Picture 8">
            <a:extLst>
              <a:ext uri="{FF2B5EF4-FFF2-40B4-BE49-F238E27FC236}">
                <a16:creationId xmlns:a16="http://schemas.microsoft.com/office/drawing/2014/main" id="{275D67CD-5569-0546-B62F-D1A7A7685D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510" y="4014424"/>
            <a:ext cx="5280194" cy="2149747"/>
          </a:xfrm>
          <a:prstGeom prst="rect">
            <a:avLst/>
          </a:prstGeom>
          <a:noFill/>
          <a:ln>
            <a:noFill/>
          </a:ln>
          <a:effectLst>
            <a:glow rad="127000">
              <a:srgbClr val="FFFF00"/>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4">
            <a:extLst>
              <a:ext uri="{FF2B5EF4-FFF2-40B4-BE49-F238E27FC236}">
                <a16:creationId xmlns:a16="http://schemas.microsoft.com/office/drawing/2014/main" id="{20C533A5-E1A2-D84C-8520-A6CC70693328}"/>
              </a:ext>
            </a:extLst>
          </p:cNvPr>
          <p:cNvPicPr>
            <a:picLocks noGrp="1" noChangeAspect="1"/>
          </p:cNvPicPr>
          <p:nvPr>
            <p:ph idx="1"/>
          </p:nvPr>
        </p:nvPicPr>
        <p:blipFill rotWithShape="1">
          <a:blip r:embed="rId9"/>
          <a:srcRect t="2197" r="57792" b="45142"/>
          <a:stretch/>
        </p:blipFill>
        <p:spPr>
          <a:xfrm>
            <a:off x="6561394" y="998856"/>
            <a:ext cx="4010551" cy="2814637"/>
          </a:xfr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459157287"/>
      </p:ext>
    </p:extLst>
  </p:cSld>
  <p:clrMapOvr>
    <a:masterClrMapping/>
  </p:clrMapOvr>
  <mc:AlternateContent xmlns:mc="http://schemas.openxmlformats.org/markup-compatibility/2006">
    <mc:Choice xmlns:p14="http://schemas.microsoft.com/office/powerpoint/2010/main" Requires="p14">
      <p:transition spd="slow" p14:dur="2000" advTm="33703"/>
    </mc:Choice>
    <mc:Fallback>
      <p:transition spd="slow" advTm="33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5.3"/>
</p:tagLst>
</file>

<file path=ppt/tags/tag2.xml><?xml version="1.0" encoding="utf-8"?>
<p:tagLst xmlns:a="http://schemas.openxmlformats.org/drawingml/2006/main" xmlns:r="http://schemas.openxmlformats.org/officeDocument/2006/relationships" xmlns:p="http://schemas.openxmlformats.org/presentationml/2006/main">
  <p:tag name="TIMING" val="|67.7"/>
</p:tagLst>
</file>

<file path=ppt/tags/tag3.xml><?xml version="1.0" encoding="utf-8"?>
<p:tagLst xmlns:a="http://schemas.openxmlformats.org/drawingml/2006/main" xmlns:r="http://schemas.openxmlformats.org/officeDocument/2006/relationships" xmlns:p="http://schemas.openxmlformats.org/presentationml/2006/main">
  <p:tag name="TIMING" val="|38.4|3.3"/>
</p:tagLst>
</file>

<file path=ppt/tags/tag4.xml><?xml version="1.0" encoding="utf-8"?>
<p:tagLst xmlns:a="http://schemas.openxmlformats.org/drawingml/2006/main" xmlns:r="http://schemas.openxmlformats.org/officeDocument/2006/relationships" xmlns:p="http://schemas.openxmlformats.org/presentationml/2006/main">
  <p:tag name="TIMING" val="|22.8|11.9"/>
</p:tagLst>
</file>

<file path=ppt/tags/tag5.xml><?xml version="1.0" encoding="utf-8"?>
<p:tagLst xmlns:a="http://schemas.openxmlformats.org/drawingml/2006/main" xmlns:r="http://schemas.openxmlformats.org/officeDocument/2006/relationships" xmlns:p="http://schemas.openxmlformats.org/presentationml/2006/main">
  <p:tag name="TIMING" val="|4.8"/>
</p:tagLst>
</file>

<file path=ppt/tags/tag6.xml><?xml version="1.0" encoding="utf-8"?>
<p:tagLst xmlns:a="http://schemas.openxmlformats.org/drawingml/2006/main" xmlns:r="http://schemas.openxmlformats.org/officeDocument/2006/relationships" xmlns:p="http://schemas.openxmlformats.org/presentationml/2006/main">
  <p:tag name="TIMING" val="|7.9"/>
</p:tagLst>
</file>

<file path=ppt/tags/tag7.xml><?xml version="1.0" encoding="utf-8"?>
<p:tagLst xmlns:a="http://schemas.openxmlformats.org/drawingml/2006/main" xmlns:r="http://schemas.openxmlformats.org/officeDocument/2006/relationships" xmlns:p="http://schemas.openxmlformats.org/presentationml/2006/main">
  <p:tag name="TIMING" val="|26.1"/>
</p:tagLst>
</file>

<file path=ppt/tags/tag8.xml><?xml version="1.0" encoding="utf-8"?>
<p:tagLst xmlns:a="http://schemas.openxmlformats.org/drawingml/2006/main" xmlns:r="http://schemas.openxmlformats.org/officeDocument/2006/relationships" xmlns:p="http://schemas.openxmlformats.org/presentationml/2006/main">
  <p:tag name="TIMING" val="|9.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1545</TotalTime>
  <Words>2294</Words>
  <Application>Microsoft Office PowerPoint</Application>
  <PresentationFormat>Widescreen</PresentationFormat>
  <Paragraphs>467</Paragraphs>
  <Slides>18</Slides>
  <Notes>16</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ＭＳ Ｐゴシック</vt:lpstr>
      <vt:lpstr>Arial</vt:lpstr>
      <vt:lpstr>Calibri</vt:lpstr>
      <vt:lpstr>Calibri Light</vt:lpstr>
      <vt:lpstr>Times New Roman</vt:lpstr>
      <vt:lpstr>Office Theme</vt:lpstr>
      <vt:lpstr>PowerPoint Presentation</vt:lpstr>
      <vt:lpstr>Disclosures  Research funding Gore Medical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Lydia Hanna</dc:creator>
  <cp:lastModifiedBy>Local Power User Account</cp:lastModifiedBy>
  <cp:revision>164</cp:revision>
  <dcterms:created xsi:type="dcterms:W3CDTF">2021-09-16T18:31:14Z</dcterms:created>
  <dcterms:modified xsi:type="dcterms:W3CDTF">2021-12-16T20:29:09Z</dcterms:modified>
</cp:coreProperties>
</file>