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303" r:id="rId4"/>
    <p:sldId id="307" r:id="rId5"/>
    <p:sldId id="306" r:id="rId6"/>
    <p:sldId id="309" r:id="rId7"/>
    <p:sldId id="308" r:id="rId8"/>
    <p:sldId id="316" r:id="rId9"/>
    <p:sldId id="318" r:id="rId10"/>
    <p:sldId id="314" r:id="rId11"/>
    <p:sldId id="315" r:id="rId12"/>
    <p:sldId id="321" r:id="rId13"/>
    <p:sldId id="313" r:id="rId14"/>
    <p:sldId id="310" r:id="rId15"/>
    <p:sldId id="322" r:id="rId16"/>
    <p:sldId id="319" r:id="rId17"/>
    <p:sldId id="32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86"/>
    <p:restoredTop sz="94708"/>
  </p:normalViewPr>
  <p:slideViewPr>
    <p:cSldViewPr snapToGrid="0" snapToObjects="1">
      <p:cViewPr varScale="1">
        <p:scale>
          <a:sx n="101" d="100"/>
          <a:sy n="101" d="100"/>
        </p:scale>
        <p:origin x="208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DCCA7-E9FC-F84F-9D7A-CD6EC19BF11B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218D3-7326-D947-B4A5-8051C7381A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201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7B518-EE39-0F40-99C5-599822A4C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D35DD-F1A9-C641-84A6-B33340582E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2708-9278-0541-9309-9811F868C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441EB-1C4F-A740-AFED-F911B8F43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29F62-4B92-374C-AC3D-ACBBCD4E3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51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18A7-A7F7-7A4A-BB4C-B58FC0743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1237-9E62-9545-85B0-0F3EB5394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7DB50-D1CE-1B49-A90A-EEFE5368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AD631-EADD-4C4C-AD0C-1C4090A00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C6F78-E049-CA49-989E-89BFDD46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978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BF005C-FF8D-A941-B4E6-A1FAADA90B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313E1E-6580-F541-B09D-04A14FBE71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8F964-CBF4-184C-90C1-4415CC9D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800D1-8FBF-3B4F-BCDB-D388EE183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B2E11-6B96-0B48-BA86-1265CF5E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58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33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602D72-310E-8542-A133-B53C967F8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9374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A882B-7C7A-7647-A5C0-59AA716A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7DBDC-3819-E34B-90FE-C234A6B9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6A99D-3A42-4D44-A638-5087527C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4635E-04E8-B947-B295-087EE8914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DE66A-5ECB-2D4B-8B0C-158919A9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7B573-C558-3F4D-A2B4-FBC4B8DE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7AD46-85BE-0D47-9FB9-54CFBB07B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0C1AB-ACCB-7F44-90A8-92AF2B99B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064EF-48D6-8240-8625-9CA9774A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76A74-2AA8-6A48-9241-9B43A350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525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6E41C-17C6-A442-B36C-DDD48B5F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4241F-2FE9-A14B-842D-ED7C6834F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A99A2-4FAD-344B-894B-0E96216B0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84618-6C79-9741-8323-6216CE45A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90061-F5BF-9346-B1C5-6822AF358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2655-44E6-4D47-8586-83E81539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552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A60DB-3CF5-C44F-9EE1-E48236C24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1E4AAA-A733-BB49-9217-1611EE3CE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61220-32A7-5146-9DD2-8B5F9BF18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87625A-7F4E-574C-8ABE-5FE398984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921DF-517F-4547-BC89-6A8F3AD773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8FAC12-59DA-014E-8F0A-A8018202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04D790-3653-F841-AC15-C416912EC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F9A45E-8DC4-1B44-902F-B350DE584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87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C64B6-9FF5-4A4E-BD6C-0B4130FF7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FF270A-69D3-6148-A2B3-8F7B06410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97E09-0D64-604B-A4BA-0A92031D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4A08D-5BD8-7A4D-ABE9-1B5504FD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06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3D3F8B-04D7-E54E-9D28-ACC158CA5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70CA04-1230-E540-9761-0674CEFF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A58F0-CDF0-4C4B-86C6-1CA0A4A3A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87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9962-C26E-C449-8637-50FBFF79F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37C4F-BB20-1B4E-B09F-CC0FD1986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7FA34-E861-0748-846F-250EDF184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5CC34-2076-2D48-9256-72C653D4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95D33-1D54-224A-A0F1-047D65AD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B1CF02-36AB-274D-9112-AC110EA0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553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6746-6E43-684D-9861-7D4807EA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82B9A-A4B8-474E-81EC-A2F07DC3F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5D402-E9FF-BF48-965B-1EF17602F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B9B3-1A1F-F846-90B9-2EFFAEC2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AA73-9E6C-C544-936B-17016D8B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7EBCD-934C-E341-BB83-5EFCCA2EB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024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1D537-52AC-B742-A414-410C1052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996E2-B872-E247-A51A-5E3967E2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6178C-9153-A047-B558-47A3B80C3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1471-A927-CD45-AF00-90904F242DA2}" type="datetimeFigureOut">
              <a:rPr lang="en-GB" smtClean="0"/>
              <a:t>11/12/2021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5F79E-B735-004D-A864-8835D5260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712A0-C3CD-3C44-ABEA-DD99C970D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0B2DD-3928-DB49-B9C1-78B6B9656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4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10.m4a"/><Relationship Id="rId7" Type="http://schemas.openxmlformats.org/officeDocument/2006/relationships/image" Target="../media/image30.png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11.m4a"/><Relationship Id="rId7" Type="http://schemas.openxmlformats.org/officeDocument/2006/relationships/image" Target="../media/image34.png"/><Relationship Id="rId2" Type="http://schemas.microsoft.com/office/2007/relationships/media" Target="../media/media11.m4a"/><Relationship Id="rId1" Type="http://schemas.openxmlformats.org/officeDocument/2006/relationships/tags" Target="../tags/tag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image" Target="../media/image41.jpeg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9.m4a"/><Relationship Id="rId7" Type="http://schemas.openxmlformats.org/officeDocument/2006/relationships/image" Target="../media/image24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939B56-1DA6-A547-9738-3E9314765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"/>
    </mc:Choice>
    <mc:Fallback>
      <p:transition spd="slow" advTm="1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E43660-0E0F-1C44-B3E2-91827F481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9290"/>
            <a:ext cx="12192000" cy="2592760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18D965-B0C2-3244-B4AE-7BFA278AB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850" y="2946400"/>
            <a:ext cx="10807700" cy="15113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F1A9EA-0C50-3C4A-9AA5-6F178EDDC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850" y="4457700"/>
            <a:ext cx="10820400" cy="2400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024CB-C1AE-7441-80BA-EFCC92EFF8BA}"/>
              </a:ext>
            </a:extLst>
          </p:cNvPr>
          <p:cNvSpPr txBox="1"/>
          <p:nvPr/>
        </p:nvSpPr>
        <p:spPr>
          <a:xfrm>
            <a:off x="3085362" y="4483100"/>
            <a:ext cx="6393802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60% of the AAAs in the study &lt;55mm diameter</a:t>
            </a:r>
          </a:p>
          <a:p>
            <a:r>
              <a:rPr lang="en-GB" dirty="0">
                <a:solidFill>
                  <a:schemeClr val="bg1"/>
                </a:solidFill>
              </a:rPr>
              <a:t>At 5 years post EVAR, 41% of AAA sacs showed &gt;5mm enlargement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CBFBD90-B633-7045-9F6D-7DC6A2F4E3C2}"/>
              </a:ext>
            </a:extLst>
          </p:cNvPr>
          <p:cNvSpPr/>
          <p:nvPr/>
        </p:nvSpPr>
        <p:spPr>
          <a:xfrm>
            <a:off x="3552156" y="5783456"/>
            <a:ext cx="880144" cy="360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9C8305-40AA-0048-95A2-D8E0BF08D7A9}"/>
              </a:ext>
            </a:extLst>
          </p:cNvPr>
          <p:cNvSpPr/>
          <p:nvPr/>
        </p:nvSpPr>
        <p:spPr>
          <a:xfrm>
            <a:off x="3552156" y="5178221"/>
            <a:ext cx="880144" cy="36093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DD4F56-E4E7-7D42-8266-C2E577F5CFAB}"/>
              </a:ext>
            </a:extLst>
          </p:cNvPr>
          <p:cNvSpPr/>
          <p:nvPr/>
        </p:nvSpPr>
        <p:spPr>
          <a:xfrm>
            <a:off x="3539456" y="6383616"/>
            <a:ext cx="880144" cy="360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38EBD67-0D4B-B947-ABB2-42FA590FF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900" y="4457700"/>
            <a:ext cx="10795000" cy="24257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4638022-44BC-C648-A73E-591476A5CD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08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03"/>
    </mc:Choice>
    <mc:Fallback>
      <p:transition spd="slow" advTm="49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9B59211-4B7A-DC43-B9AC-58A82E734D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1115175"/>
            <a:ext cx="11099800" cy="3565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1646E-190B-084D-ADB9-56B52A9E75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756977"/>
            <a:ext cx="12192000" cy="1364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7AA908-945A-B146-8FE0-6E775B1AC6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20986"/>
            <a:ext cx="12192000" cy="336847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1F751C8C-C8B2-3A4D-B736-F278E43F8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8800" y="4324557"/>
            <a:ext cx="3429000" cy="742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68338E-7E4A-6346-A758-D35A4E7475FF}"/>
              </a:ext>
            </a:extLst>
          </p:cNvPr>
          <p:cNvSpPr txBox="1"/>
          <p:nvPr/>
        </p:nvSpPr>
        <p:spPr>
          <a:xfrm>
            <a:off x="10820400" y="4696032"/>
            <a:ext cx="116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dvOTd76a530b"/>
              </a:rPr>
              <a:t>June 2017 </a:t>
            </a:r>
            <a:endParaRPr lang="en-GB" dirty="0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C26A453B-ADAA-CD4B-8355-6FC38BB42F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30500" y="1221103"/>
            <a:ext cx="6731000" cy="555898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F071075E-3FAC-DB4F-9DF7-5F6C04C9F7DA}"/>
              </a:ext>
            </a:extLst>
          </p:cNvPr>
          <p:cNvSpPr/>
          <p:nvPr/>
        </p:nvSpPr>
        <p:spPr>
          <a:xfrm>
            <a:off x="4047456" y="3082922"/>
            <a:ext cx="1248444" cy="4349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A184EF-DC22-7146-A87A-E7789EF3952E}"/>
              </a:ext>
            </a:extLst>
          </p:cNvPr>
          <p:cNvSpPr/>
          <p:nvPr/>
        </p:nvSpPr>
        <p:spPr>
          <a:xfrm>
            <a:off x="2171700" y="4324557"/>
            <a:ext cx="7759700" cy="25614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EA0A53-1ADD-EE4F-AB29-6470F4448D03}"/>
              </a:ext>
            </a:extLst>
          </p:cNvPr>
          <p:cNvCxnSpPr>
            <a:cxnSpLocks/>
          </p:cNvCxnSpPr>
          <p:nvPr/>
        </p:nvCxnSpPr>
        <p:spPr>
          <a:xfrm>
            <a:off x="6750051" y="6083291"/>
            <a:ext cx="25336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E8EBEA48-0E0B-1F4E-BEFC-79CFA894D3A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788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66"/>
    </mc:Choice>
    <mc:Fallback>
      <p:transition spd="slow" advTm="20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1432C10C-1B01-C646-8CCE-31ECF9CE2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0900" y="2866213"/>
            <a:ext cx="5283198" cy="4351338"/>
          </a:xfrm>
        </p:spPr>
        <p:txBody>
          <a:bodyPr>
            <a:normAutofit/>
          </a:bodyPr>
          <a:lstStyle/>
          <a:p>
            <a:r>
              <a:rPr lang="en-GB" sz="3600" dirty="0"/>
              <a:t>&gt;32mm is off OTS IFU</a:t>
            </a:r>
          </a:p>
          <a:p>
            <a:r>
              <a:rPr lang="en-GB" sz="3600" dirty="0"/>
              <a:t>+ &gt;28 (or 30)mm</a:t>
            </a:r>
          </a:p>
          <a:p>
            <a:endParaRPr lang="en-GB" sz="3600" dirty="0"/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F803934B-9301-464B-93AF-F807C3D98E6C}"/>
              </a:ext>
            </a:extLst>
          </p:cNvPr>
          <p:cNvSpPr txBox="1">
            <a:spLocks/>
          </p:cNvSpPr>
          <p:nvPr/>
        </p:nvSpPr>
        <p:spPr>
          <a:xfrm>
            <a:off x="850900" y="108164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Definition of the </a:t>
            </a:r>
            <a:r>
              <a:rPr lang="en-GB" sz="6600" dirty="0"/>
              <a:t>LARGE</a:t>
            </a:r>
            <a:r>
              <a:rPr lang="en-GB" dirty="0"/>
              <a:t> neck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6E40AC-B1F8-0D49-889F-65E125FC6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967"/>
          <a:stretch/>
        </p:blipFill>
        <p:spPr>
          <a:xfrm>
            <a:off x="6050506" y="2235200"/>
            <a:ext cx="5531894" cy="426141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54B9B8D-C637-B44F-9B91-8CC740EFE3D7}"/>
              </a:ext>
            </a:extLst>
          </p:cNvPr>
          <p:cNvSpPr/>
          <p:nvPr/>
        </p:nvSpPr>
        <p:spPr>
          <a:xfrm>
            <a:off x="6050506" y="2170672"/>
            <a:ext cx="610236" cy="249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2FAE72-364E-B245-85FC-6FE98E213B9D}"/>
              </a:ext>
            </a:extLst>
          </p:cNvPr>
          <p:cNvSpPr/>
          <p:nvPr/>
        </p:nvSpPr>
        <p:spPr>
          <a:xfrm>
            <a:off x="8978900" y="4204620"/>
            <a:ext cx="1079500" cy="10023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4534687-3C1C-8E41-89F2-A2C7CEEBDCD5}"/>
              </a:ext>
            </a:extLst>
          </p:cNvPr>
          <p:cNvSpPr/>
          <p:nvPr/>
        </p:nvSpPr>
        <p:spPr>
          <a:xfrm>
            <a:off x="7454900" y="4705810"/>
            <a:ext cx="1079500" cy="10023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D35CFCF-3F46-3240-8BB5-B2F295723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5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74"/>
    </mc:Choice>
    <mc:Fallback>
      <p:transition spd="slow" advTm="30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4DB3-5F1D-DD45-AA64-F840A7A90021}"/>
              </a:ext>
            </a:extLst>
          </p:cNvPr>
          <p:cNvSpPr txBox="1">
            <a:spLocks/>
          </p:cNvSpPr>
          <p:nvPr/>
        </p:nvSpPr>
        <p:spPr>
          <a:xfrm>
            <a:off x="838200" y="12795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Accepting the Greenberg principle </a:t>
            </a:r>
            <a:br>
              <a:rPr lang="en-GB" dirty="0"/>
            </a:br>
            <a:r>
              <a:rPr lang="en-GB" sz="4000" dirty="0"/>
              <a:t>(that all aortas will fail given long enough)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D87C-F861-6A43-B294-092AFA04C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81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sz="3200" dirty="0"/>
              <a:t>We need a strategy:</a:t>
            </a:r>
          </a:p>
          <a:p>
            <a:endParaRPr lang="en-GB" sz="3200" dirty="0"/>
          </a:p>
          <a:p>
            <a:pPr lvl="1"/>
            <a:r>
              <a:rPr lang="en-GB" sz="2800" dirty="0"/>
              <a:t>Avoid short-term success in a long-term patient</a:t>
            </a:r>
          </a:p>
          <a:p>
            <a:pPr lvl="2"/>
            <a:r>
              <a:rPr lang="en-GB" sz="2400" dirty="0"/>
              <a:t>Especially where retrieval = complex OSR in an older and frailer patient</a:t>
            </a:r>
          </a:p>
          <a:p>
            <a:pPr lvl="2"/>
            <a:endParaRPr lang="en-GB" sz="2400" dirty="0"/>
          </a:p>
          <a:p>
            <a:pPr lvl="1"/>
            <a:r>
              <a:rPr lang="en-GB" sz="2800" dirty="0"/>
              <a:t>Plan to match EVAR &amp; Patient durability with the option to fail from one EVAR solution to another </a:t>
            </a:r>
          </a:p>
          <a:p>
            <a:pPr lvl="1"/>
            <a:r>
              <a:rPr lang="en-GB" sz="2800" dirty="0"/>
              <a:t>Ideally the most challenging operation when the patient is fittest (youngest)</a:t>
            </a:r>
          </a:p>
          <a:p>
            <a:pPr lvl="2"/>
            <a:r>
              <a:rPr lang="en-GB" sz="2400" i="1" dirty="0" err="1"/>
              <a:t>GiRFT</a:t>
            </a:r>
            <a:r>
              <a:rPr lang="en-GB" sz="2400" i="1" dirty="0"/>
              <a:t>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227D53-46CC-5E47-8332-270D03940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47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67"/>
    </mc:Choice>
    <mc:Fallback>
      <p:transition spd="slow" advTm="46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2658B619-1AF2-1145-B402-53355E5CB7A2}"/>
              </a:ext>
            </a:extLst>
          </p:cNvPr>
          <p:cNvSpPr txBox="1">
            <a:spLocks/>
          </p:cNvSpPr>
          <p:nvPr/>
        </p:nvSpPr>
        <p:spPr>
          <a:xfrm>
            <a:off x="838200" y="117725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dirty="0"/>
              <a:t>Imponderables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3A91AEA1-35C4-684F-8BC8-F817C3A50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6588" y="2341147"/>
            <a:ext cx="10105724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3200" dirty="0"/>
              <a:t>Where might the IFUs be optimistic?</a:t>
            </a:r>
          </a:p>
          <a:p>
            <a:pPr lvl="1"/>
            <a:r>
              <a:rPr lang="en-GB" sz="2800" dirty="0"/>
              <a:t>Big necks that are on IFU</a:t>
            </a:r>
          </a:p>
          <a:p>
            <a:endParaRPr lang="en-GB" dirty="0"/>
          </a:p>
          <a:p>
            <a:r>
              <a:rPr lang="en-GB" dirty="0"/>
              <a:t>Gender specific?</a:t>
            </a:r>
          </a:p>
          <a:p>
            <a:r>
              <a:rPr lang="en-GB" dirty="0"/>
              <a:t>Body size specific?</a:t>
            </a:r>
          </a:p>
          <a:p>
            <a:r>
              <a:rPr lang="en-GB" dirty="0"/>
              <a:t>Relative to “healthy” aorta?</a:t>
            </a:r>
          </a:p>
          <a:p>
            <a:r>
              <a:rPr lang="en-GB" dirty="0"/>
              <a:t>Age/Life-span specific?</a:t>
            </a:r>
          </a:p>
          <a:p>
            <a:endParaRPr lang="en-GB" dirty="0"/>
          </a:p>
          <a:p>
            <a:r>
              <a:rPr lang="en-GB" dirty="0"/>
              <a:t>Special circumstances?</a:t>
            </a:r>
          </a:p>
          <a:p>
            <a:pPr lvl="1"/>
            <a:r>
              <a:rPr lang="en-GB" dirty="0"/>
              <a:t>RAAA</a:t>
            </a:r>
          </a:p>
          <a:p>
            <a:endParaRPr lang="en-GB" dirty="0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51EF36-836B-494E-B214-C8005200D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1356" y="2332956"/>
            <a:ext cx="4245643" cy="424564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9571897-81E4-1F40-8BD7-10FED28991DA}"/>
              </a:ext>
            </a:extLst>
          </p:cNvPr>
          <p:cNvSpPr/>
          <p:nvPr/>
        </p:nvSpPr>
        <p:spPr>
          <a:xfrm>
            <a:off x="7298656" y="2257422"/>
            <a:ext cx="610236" cy="249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3081235-9189-2641-8932-570CC0547354}"/>
              </a:ext>
            </a:extLst>
          </p:cNvPr>
          <p:cNvSpPr/>
          <p:nvPr/>
        </p:nvSpPr>
        <p:spPr>
          <a:xfrm>
            <a:off x="8572500" y="3658520"/>
            <a:ext cx="825500" cy="6975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CBC08E6-0B1E-AC4A-9712-6863382DD8E2}"/>
              </a:ext>
            </a:extLst>
          </p:cNvPr>
          <p:cNvSpPr/>
          <p:nvPr/>
        </p:nvSpPr>
        <p:spPr>
          <a:xfrm>
            <a:off x="10399562" y="4725320"/>
            <a:ext cx="825500" cy="6975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1A6546D-F230-014F-8427-078E73727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9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38"/>
    </mc:Choice>
    <mc:Fallback>
      <p:transition spd="slow" advTm="80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40124-29FC-764C-99EC-1A986F71FBAE}"/>
              </a:ext>
            </a:extLst>
          </p:cNvPr>
          <p:cNvSpPr txBox="1"/>
          <p:nvPr/>
        </p:nvSpPr>
        <p:spPr>
          <a:xfrm>
            <a:off x="2814236" y="1333500"/>
            <a:ext cx="6563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To Answer the Questions:</a:t>
            </a: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0E5020E-575A-F24D-8C9B-1D359B08DF03}"/>
              </a:ext>
            </a:extLst>
          </p:cNvPr>
          <p:cNvSpPr txBox="1">
            <a:spLocks/>
          </p:cNvSpPr>
          <p:nvPr/>
        </p:nvSpPr>
        <p:spPr>
          <a:xfrm>
            <a:off x="522330" y="2685980"/>
            <a:ext cx="11147339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i="1" dirty="0"/>
              <a:t>What is a </a:t>
            </a:r>
            <a:r>
              <a:rPr lang="en-GB" sz="5400" b="1" i="1" dirty="0"/>
              <a:t>large</a:t>
            </a:r>
            <a:r>
              <a:rPr lang="en-GB" sz="4000" i="1" dirty="0"/>
              <a:t> </a:t>
            </a:r>
            <a:r>
              <a:rPr lang="en-GB" sz="4000" b="1" i="1" dirty="0"/>
              <a:t>Infra-Renal</a:t>
            </a:r>
            <a:r>
              <a:rPr lang="en-GB" sz="4000" i="1" dirty="0"/>
              <a:t> neck?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/>
              <a:t>Definitely &gt;32mm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/>
              <a:t>Probably &gt;30mm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/>
              <a:t>Possibly &gt;28mm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i="1" dirty="0"/>
              <a:t>Should EVAR be performed in large necks?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/>
              <a:t>Sometimes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GB" sz="2400" dirty="0"/>
              <a:t>(….and only after due consideration…)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F95F25-1ACB-A54E-9436-E24F8B8D0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83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81"/>
    </mc:Choice>
    <mc:Fallback>
      <p:transition spd="slow" advTm="23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630.JPG">
            <a:extLst>
              <a:ext uri="{FF2B5EF4-FFF2-40B4-BE49-F238E27FC236}">
                <a16:creationId xmlns:a16="http://schemas.microsoft.com/office/drawing/2014/main" id="{EFE4813D-8BD0-8144-AC73-ECD61ECC8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158" y="1343501"/>
            <a:ext cx="5264979" cy="3509985"/>
          </a:xfrm>
          <a:prstGeom prst="rect">
            <a:avLst/>
          </a:prstGeom>
        </p:spPr>
      </p:pic>
      <p:pic>
        <p:nvPicPr>
          <p:cNvPr id="3" name="Content Placeholder 15">
            <a:extLst>
              <a:ext uri="{FF2B5EF4-FFF2-40B4-BE49-F238E27FC236}">
                <a16:creationId xmlns:a16="http://schemas.microsoft.com/office/drawing/2014/main" id="{A1A1794D-504E-BF42-9588-E48A53C42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863" y="3212794"/>
            <a:ext cx="5264979" cy="3509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DE1F3-8C38-2A4D-AE62-2A2D4A302E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35457"/>
            <a:ext cx="12192000" cy="54873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942931-FDB1-5048-ACD3-3BDD7744CB29}"/>
              </a:ext>
            </a:extLst>
          </p:cNvPr>
          <p:cNvSpPr txBox="1"/>
          <p:nvPr/>
        </p:nvSpPr>
        <p:spPr>
          <a:xfrm>
            <a:off x="9124121" y="5782093"/>
            <a:ext cx="2971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800" dirty="0"/>
              <a:t>Thank You!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B1C14C-F999-9E4D-A20F-F4F92D34E4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552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54"/>
    </mc:Choice>
    <mc:Fallback>
      <p:transition spd="slow" advTm="8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88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217DC1-A753-7641-8ACC-DE2DB4C12C43}"/>
              </a:ext>
            </a:extLst>
          </p:cNvPr>
          <p:cNvSpPr txBox="1"/>
          <p:nvPr/>
        </p:nvSpPr>
        <p:spPr>
          <a:xfrm>
            <a:off x="2631440" y="2283936"/>
            <a:ext cx="73456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GB" sz="1800" dirty="0"/>
            </a:br>
            <a:br>
              <a:rPr lang="en-GB" sz="3600" dirty="0"/>
            </a:br>
            <a:endParaRPr lang="en-GB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AA7284B7-56DD-F645-A264-1E1B5A3FE472}"/>
              </a:ext>
            </a:extLst>
          </p:cNvPr>
          <p:cNvSpPr txBox="1">
            <a:spLocks/>
          </p:cNvSpPr>
          <p:nvPr/>
        </p:nvSpPr>
        <p:spPr>
          <a:xfrm>
            <a:off x="538480" y="2025580"/>
            <a:ext cx="11147339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What is a </a:t>
            </a:r>
            <a:r>
              <a:rPr lang="en-GB" sz="6600" b="1" dirty="0"/>
              <a:t>large</a:t>
            </a:r>
            <a:r>
              <a:rPr lang="en-GB" sz="4800" dirty="0"/>
              <a:t> </a:t>
            </a:r>
            <a:r>
              <a:rPr lang="en-GB" sz="4800" b="1" dirty="0"/>
              <a:t>Infra-Renal</a:t>
            </a:r>
            <a:r>
              <a:rPr lang="en-GB" sz="4800" dirty="0"/>
              <a:t> neck?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4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800" dirty="0"/>
              <a:t>Should EVAR be performed in large necks?</a:t>
            </a: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6E49128B-7186-1E44-8D66-9A4A52B19939}"/>
              </a:ext>
            </a:extLst>
          </p:cNvPr>
          <p:cNvSpPr txBox="1">
            <a:spLocks/>
          </p:cNvSpPr>
          <p:nvPr/>
        </p:nvSpPr>
        <p:spPr>
          <a:xfrm>
            <a:off x="1524000" y="47958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200" dirty="0"/>
              <a:t>Mark Tyrrell</a:t>
            </a:r>
          </a:p>
          <a:p>
            <a:pPr marL="0" indent="0" algn="ctr">
              <a:buNone/>
            </a:pPr>
            <a:r>
              <a:rPr lang="en-GB" sz="2000" dirty="0"/>
              <a:t>(No disclosures)</a:t>
            </a:r>
          </a:p>
        </p:txBody>
      </p:sp>
      <p:pic>
        <p:nvPicPr>
          <p:cNvPr id="8" name="Picture 7" descr="http://www.gstcommercialservices.org/portal/Portals/0/Skins/Chord9.GStTCS/images/guys_nhs2.gif">
            <a:extLst>
              <a:ext uri="{FF2B5EF4-FFF2-40B4-BE49-F238E27FC236}">
                <a16:creationId xmlns:a16="http://schemas.microsoft.com/office/drawing/2014/main" id="{CF48EF53-61EA-C349-A77D-1CFF51170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0675" y="6223000"/>
            <a:ext cx="2914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9E9217-18E6-0B49-8552-9198C2F140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6109639"/>
            <a:ext cx="2468880" cy="57056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3B17A3D-EEC5-3946-9B81-2CCAEF64A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72"/>
    </mc:Choice>
    <mc:Fallback>
      <p:transition spd="slow" advTm="2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AA7284B7-56DD-F645-A264-1E1B5A3FE472}"/>
              </a:ext>
            </a:extLst>
          </p:cNvPr>
          <p:cNvSpPr txBox="1">
            <a:spLocks/>
          </p:cNvSpPr>
          <p:nvPr/>
        </p:nvSpPr>
        <p:spPr>
          <a:xfrm>
            <a:off x="538480" y="2736780"/>
            <a:ext cx="11147339" cy="2387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endParaRPr lang="en-GB" sz="4800" dirty="0"/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6AEBA8CB-4C66-AF46-B587-D885A115264F}"/>
              </a:ext>
            </a:extLst>
          </p:cNvPr>
          <p:cNvSpPr txBox="1">
            <a:spLocks/>
          </p:cNvSpPr>
          <p:nvPr/>
        </p:nvSpPr>
        <p:spPr>
          <a:xfrm>
            <a:off x="838200" y="155310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What’s the Point?</a:t>
            </a:r>
            <a:endParaRPr lang="en-GB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BA7FA083-2B50-3643-8CB0-0C5DB73B3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1509"/>
            <a:ext cx="5181600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sz="3200" dirty="0"/>
              <a:t>“It’s the DURABILITY stupid!”</a:t>
            </a:r>
          </a:p>
        </p:txBody>
      </p:sp>
      <p:pic>
        <p:nvPicPr>
          <p:cNvPr id="12" name="Content Placeholder 15">
            <a:extLst>
              <a:ext uri="{FF2B5EF4-FFF2-40B4-BE49-F238E27FC236}">
                <a16:creationId xmlns:a16="http://schemas.microsoft.com/office/drawing/2014/main" id="{1073E6B5-CFA9-614B-BF23-AEFC9526D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199" y="2878668"/>
            <a:ext cx="5693987" cy="336485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EFF5BE7-2CC1-0B4D-9A0A-09DF5563F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0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5"/>
    </mc:Choice>
    <mc:Fallback>
      <p:transition spd="slow" advTm="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23E00818-C54B-4F43-A340-C947CA7905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783388" y="3157559"/>
            <a:ext cx="4572000" cy="3438702"/>
          </a:xfr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FB451C6-FEE5-E249-A733-B7B132155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812" y="1254003"/>
            <a:ext cx="3062288" cy="92889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0C6C414-920A-2B40-AD03-C7EC9C37D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219396"/>
            <a:ext cx="5943600" cy="1111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74475-10CE-894D-82CB-53C02D8D66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3774" y="2458450"/>
            <a:ext cx="8764451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135E7-7BBC-F647-9EC2-D77416DE73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738" y="3157559"/>
            <a:ext cx="6089650" cy="8865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054F5A-CD97-B240-8CC1-8BECA5C838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738" y="4605906"/>
            <a:ext cx="6089650" cy="426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213CBB-9B3C-0040-A5A0-665A0DAF34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971465"/>
            <a:ext cx="12192000" cy="88653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A77D9BE-8EF2-1347-9EB1-46C710DA98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878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55"/>
    </mc:Choice>
    <mc:Fallback>
      <p:transition spd="slow" advTm="2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6F5E40FA-76F3-A749-AED4-4D1BBE7AE379}"/>
              </a:ext>
            </a:extLst>
          </p:cNvPr>
          <p:cNvSpPr txBox="1">
            <a:spLocks/>
          </p:cNvSpPr>
          <p:nvPr/>
        </p:nvSpPr>
        <p:spPr>
          <a:xfrm>
            <a:off x="482600" y="1810442"/>
            <a:ext cx="5180807" cy="63976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NICE 2018</a:t>
            </a:r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64D3B901-398A-FB4C-BB62-3E3018CDC151}"/>
              </a:ext>
            </a:extLst>
          </p:cNvPr>
          <p:cNvSpPr txBox="1">
            <a:spLocks/>
          </p:cNvSpPr>
          <p:nvPr/>
        </p:nvSpPr>
        <p:spPr>
          <a:xfrm>
            <a:off x="483393" y="2450205"/>
            <a:ext cx="5180807" cy="3951288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“</a:t>
            </a:r>
            <a:r>
              <a:rPr lang="en-GB" b="1" i="1" dirty="0">
                <a:solidFill>
                  <a:srgbClr val="FF0000"/>
                </a:solidFill>
              </a:rPr>
              <a:t>1.5.3 Do not offer endovascular repair (EVAR) to people with an unruptured infrarenal AAA if open surgical repair is suitable. 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i="1" dirty="0">
                <a:solidFill>
                  <a:srgbClr val="FF0000"/>
                </a:solidFill>
              </a:rPr>
              <a:t>1.5.4 Do not offer EVAR to people with an unruptured infrarenal AAA if open surgical repair is unsuitable because of their anaesthetic and medical condition.</a:t>
            </a:r>
            <a:r>
              <a:rPr lang="en-GB" i="1" dirty="0"/>
              <a:t> </a:t>
            </a:r>
            <a:endParaRPr lang="en-GB" dirty="0"/>
          </a:p>
          <a:p>
            <a:r>
              <a:rPr lang="en-GB" i="1" dirty="0"/>
              <a:t>1.5.5. Do not offer complex EVAR to people with an unruptured AAA if open surgical repair is a suitable option, except as part of a randomised controlled trial comparing complex EVAR with open surgical repair. </a:t>
            </a:r>
            <a:endParaRPr lang="en-GB" dirty="0"/>
          </a:p>
          <a:p>
            <a:r>
              <a:rPr lang="en-GB" i="1" dirty="0"/>
              <a:t>1.5.6 Do not offer complex EVAR to people with an unruptured AAA if open surgical repair is unsuitable because of their anaesthetic and medical condition.</a:t>
            </a:r>
            <a:r>
              <a:rPr lang="en-GB" dirty="0"/>
              <a:t>” </a:t>
            </a:r>
          </a:p>
          <a:p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3797FEC-69CF-9244-9E10-08E74B96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599" y="1933656"/>
            <a:ext cx="5813340" cy="434891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69A2E01-E9A5-E14B-9A24-2847F02C4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70"/>
    </mc:Choice>
    <mc:Fallback>
      <p:transition spd="slow" advTm="2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8CC3-66E5-A842-AB88-3F065A0329C2}"/>
              </a:ext>
            </a:extLst>
          </p:cNvPr>
          <p:cNvSpPr txBox="1">
            <a:spLocks/>
          </p:cNvSpPr>
          <p:nvPr/>
        </p:nvSpPr>
        <p:spPr>
          <a:xfrm>
            <a:off x="637702" y="1487859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The Hostile Neck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34B8A3C-C954-7B45-B68C-F2F27E07FC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102" y="2457822"/>
            <a:ext cx="5181600" cy="405106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A8AC120-4ECB-444E-ADD6-D808637806D6}"/>
              </a:ext>
            </a:extLst>
          </p:cNvPr>
          <p:cNvSpPr/>
          <p:nvPr/>
        </p:nvSpPr>
        <p:spPr>
          <a:xfrm>
            <a:off x="7150910" y="5390210"/>
            <a:ext cx="4143983" cy="1118681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14854-018F-6D47-954B-E0054B875FB8}"/>
              </a:ext>
            </a:extLst>
          </p:cNvPr>
          <p:cNvSpPr txBox="1"/>
          <p:nvPr/>
        </p:nvSpPr>
        <p:spPr>
          <a:xfrm>
            <a:off x="314081" y="2457822"/>
            <a:ext cx="617642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What is the wisdom in ”pushing the envelope” for standard EVAR in anatomies that are known to be prone to early failure? </a:t>
            </a:r>
          </a:p>
          <a:p>
            <a:endParaRPr lang="en-GB" dirty="0"/>
          </a:p>
          <a:p>
            <a:pPr lvl="1"/>
            <a:r>
              <a:rPr lang="en-GB" sz="1600" dirty="0"/>
              <a:t>Short necks…</a:t>
            </a:r>
          </a:p>
          <a:p>
            <a:pPr lvl="1"/>
            <a:r>
              <a:rPr lang="en-GB" sz="1600" dirty="0"/>
              <a:t>Conical/Barrel/Funnel necks</a:t>
            </a:r>
          </a:p>
          <a:p>
            <a:pPr lvl="1"/>
            <a:r>
              <a:rPr lang="en-GB" sz="1600" dirty="0"/>
              <a:t>Thrombus burdened necks</a:t>
            </a:r>
          </a:p>
          <a:p>
            <a:pPr lvl="1"/>
            <a:r>
              <a:rPr lang="en-GB" sz="1600" dirty="0"/>
              <a:t>Calcified necks</a:t>
            </a:r>
          </a:p>
          <a:p>
            <a:pPr lvl="1"/>
            <a:r>
              <a:rPr lang="en-GB" sz="1600" dirty="0"/>
              <a:t>Angulated necks</a:t>
            </a:r>
          </a:p>
          <a:p>
            <a:pPr lvl="1"/>
            <a:r>
              <a:rPr lang="en-GB" b="1" dirty="0"/>
              <a:t>LARGE necks</a:t>
            </a:r>
          </a:p>
          <a:p>
            <a:pPr lvl="1"/>
            <a:r>
              <a:rPr lang="en-GB" sz="1600" dirty="0"/>
              <a:t>Anything off IFU</a:t>
            </a:r>
          </a:p>
          <a:p>
            <a:pPr lvl="1"/>
            <a:endParaRPr lang="en-GB" sz="1600" dirty="0"/>
          </a:p>
          <a:p>
            <a:r>
              <a:rPr lang="en-GB" sz="2000" dirty="0"/>
              <a:t>(Likely to affect 15-20% of AAA)</a:t>
            </a:r>
          </a:p>
          <a:p>
            <a:endParaRPr lang="en-GB" dirty="0"/>
          </a:p>
        </p:txBody>
      </p:sp>
      <p:pic>
        <p:nvPicPr>
          <p:cNvPr id="6" name="Content Placeholder 13" descr="A picture containing reptile, turtle&#10;&#10;Description automatically generated">
            <a:extLst>
              <a:ext uri="{FF2B5EF4-FFF2-40B4-BE49-F238E27FC236}">
                <a16:creationId xmlns:a16="http://schemas.microsoft.com/office/drawing/2014/main" id="{FA7B4BCD-F25E-E54E-B706-D7CF7599D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101" y="2457822"/>
            <a:ext cx="5106343" cy="30412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69315E4-0F85-ED45-AC73-CDF1BF8D36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97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7"/>
    </mc:Choice>
    <mc:Fallback>
      <p:transition spd="slow" advTm="2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1432C10C-1B01-C646-8CCE-31ECF9CE2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701925"/>
            <a:ext cx="53340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Graft manufacturers IFUs:</a:t>
            </a:r>
          </a:p>
          <a:p>
            <a:endParaRPr lang="en-GB" dirty="0"/>
          </a:p>
          <a:p>
            <a:pPr lvl="1"/>
            <a:r>
              <a:rPr lang="en-GB" dirty="0"/>
              <a:t>Cook ZIMB 36 (29-32mm OD)</a:t>
            </a:r>
          </a:p>
          <a:p>
            <a:pPr lvl="1"/>
            <a:r>
              <a:rPr lang="en-GB" dirty="0"/>
              <a:t>Cook TFFB 36 (29-32mm OD)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Gore Excluder 35 (30-32mm ID)</a:t>
            </a:r>
          </a:p>
          <a:p>
            <a:pPr lvl="1"/>
            <a:r>
              <a:rPr lang="en-GB" dirty="0"/>
              <a:t>Gore Conformable 36 (30-32mm ID)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Medtronic Endurant 36 (32mm)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etc., etc.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190790-C66E-ED44-9C6C-AC7298C09BB6}"/>
              </a:ext>
            </a:extLst>
          </p:cNvPr>
          <p:cNvSpPr txBox="1"/>
          <p:nvPr/>
        </p:nvSpPr>
        <p:spPr>
          <a:xfrm rot="19989117">
            <a:off x="5248905" y="4488472"/>
            <a:ext cx="718716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/>
              <a:t>Off-the-shelf max treatable IR diameter = 32mm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F803934B-9301-464B-93AF-F807C3D98E6C}"/>
              </a:ext>
            </a:extLst>
          </p:cNvPr>
          <p:cNvSpPr txBox="1">
            <a:spLocks/>
          </p:cNvSpPr>
          <p:nvPr/>
        </p:nvSpPr>
        <p:spPr>
          <a:xfrm>
            <a:off x="863600" y="12414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Definition of the </a:t>
            </a:r>
            <a:r>
              <a:rPr lang="en-GB" sz="6600"/>
              <a:t>LARGE</a:t>
            </a:r>
            <a:r>
              <a:rPr lang="en-GB"/>
              <a:t> neck</a:t>
            </a: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ED32EA4-8B0F-E842-828A-E2C809A41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9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8"/>
    </mc:Choice>
    <mc:Fallback>
      <p:transition spd="slow" advTm="17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5F15062-0BFA-AC40-B7C1-518C386A4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9150" y="1272020"/>
            <a:ext cx="8013700" cy="1988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CB02B-9E77-5942-A6AC-0A2453319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401" y="3429000"/>
            <a:ext cx="6377310" cy="7436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D9B13-B80B-0649-8778-638C77EA8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6100" y="3298557"/>
            <a:ext cx="3391467" cy="5634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74ADE-C8E4-D64B-9B02-1912832EF4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3850" y="3555615"/>
            <a:ext cx="805614" cy="241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EA9E0D-2CC3-7845-9A5D-DE4C83B9CA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687776"/>
            <a:ext cx="12192000" cy="220832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4CABB1E-5B5A-B448-A12C-113175AA8EB7}"/>
              </a:ext>
            </a:extLst>
          </p:cNvPr>
          <p:cNvSpPr/>
          <p:nvPr/>
        </p:nvSpPr>
        <p:spPr>
          <a:xfrm>
            <a:off x="10414000" y="6172200"/>
            <a:ext cx="1244600" cy="25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9F2D6C-E02D-E34C-8451-8A4C2F7CEE49}"/>
              </a:ext>
            </a:extLst>
          </p:cNvPr>
          <p:cNvCxnSpPr/>
          <p:nvPr/>
        </p:nvCxnSpPr>
        <p:spPr>
          <a:xfrm>
            <a:off x="279400" y="6426200"/>
            <a:ext cx="113792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3754016-AB8F-9647-B50F-3FC26FC0926A}"/>
              </a:ext>
            </a:extLst>
          </p:cNvPr>
          <p:cNvSpPr/>
          <p:nvPr/>
        </p:nvSpPr>
        <p:spPr>
          <a:xfrm>
            <a:off x="10264357" y="3555999"/>
            <a:ext cx="1244600" cy="25400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2EFCC17-DCA6-1E4F-A8AF-EC8CBAA2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4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10"/>
    </mc:Choice>
    <mc:Fallback>
      <p:transition spd="slow" advTm="14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37E6D-E892-CD4F-A7BC-DE4488F23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951" y="1170373"/>
            <a:ext cx="8978900" cy="2814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A82554-68BF-F443-B565-038C35E15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3786989"/>
            <a:ext cx="3721100" cy="6086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9C32A4-9592-674B-AA3D-06E8273C77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2650" y="4091338"/>
            <a:ext cx="1485900" cy="292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D7617D-33E5-A24B-9561-B00D4E5CA4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0325" y="4397068"/>
            <a:ext cx="6991350" cy="227388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196EC8B-167F-7D4A-AE24-0AF9F4346BE9}"/>
              </a:ext>
            </a:extLst>
          </p:cNvPr>
          <p:cNvGrpSpPr/>
          <p:nvPr/>
        </p:nvGrpSpPr>
        <p:grpSpPr>
          <a:xfrm>
            <a:off x="2238375" y="2955299"/>
            <a:ext cx="7353300" cy="3902701"/>
            <a:chOff x="2203450" y="3017822"/>
            <a:chExt cx="6819900" cy="372728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921CF3-DB1F-AE46-A8A0-517DF9621029}"/>
                </a:ext>
              </a:extLst>
            </p:cNvPr>
            <p:cNvGrpSpPr/>
            <p:nvPr/>
          </p:nvGrpSpPr>
          <p:grpSpPr>
            <a:xfrm>
              <a:off x="2203450" y="3017822"/>
              <a:ext cx="6819900" cy="3727289"/>
              <a:chOff x="2203450" y="3017822"/>
              <a:chExt cx="6819900" cy="372728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38A17B8-5F8A-9748-900E-FE301CFB9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03450" y="3017822"/>
                <a:ext cx="6819900" cy="372728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564684D-143F-174A-BACD-4377D46BABA6}"/>
                  </a:ext>
                </a:extLst>
              </p:cNvPr>
              <p:cNvSpPr/>
              <p:nvPr/>
            </p:nvSpPr>
            <p:spPr>
              <a:xfrm>
                <a:off x="5708650" y="4116738"/>
                <a:ext cx="558800" cy="17586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0496DEC-C655-3149-8705-51FB60D77240}"/>
                  </a:ext>
                </a:extLst>
              </p:cNvPr>
              <p:cNvSpPr/>
              <p:nvPr/>
            </p:nvSpPr>
            <p:spPr>
              <a:xfrm>
                <a:off x="5708650" y="5430924"/>
                <a:ext cx="558800" cy="17586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51911C-1617-CA41-8B99-6F5AE3B1692A}"/>
                </a:ext>
              </a:extLst>
            </p:cNvPr>
            <p:cNvSpPr/>
            <p:nvPr/>
          </p:nvSpPr>
          <p:spPr>
            <a:xfrm>
              <a:off x="5384800" y="3341069"/>
              <a:ext cx="2273300" cy="340404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D7924C3-5E3A-144F-9D49-05371DFFF5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9946" y="2930252"/>
            <a:ext cx="8635754" cy="391307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911DBD-86B0-FE40-884A-688913019C64}"/>
              </a:ext>
            </a:extLst>
          </p:cNvPr>
          <p:cNvCxnSpPr/>
          <p:nvPr/>
        </p:nvCxnSpPr>
        <p:spPr>
          <a:xfrm>
            <a:off x="2012462" y="3933990"/>
            <a:ext cx="790892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3278F7F-485C-084E-BD98-AEDD77B5202F}"/>
              </a:ext>
            </a:extLst>
          </p:cNvPr>
          <p:cNvCxnSpPr>
            <a:cxnSpLocks/>
          </p:cNvCxnSpPr>
          <p:nvPr/>
        </p:nvCxnSpPr>
        <p:spPr>
          <a:xfrm flipV="1">
            <a:off x="1409946" y="4383438"/>
            <a:ext cx="8511441" cy="1224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99635B-8939-BE48-A472-26C3E3B00470}"/>
              </a:ext>
            </a:extLst>
          </p:cNvPr>
          <p:cNvCxnSpPr>
            <a:cxnSpLocks/>
          </p:cNvCxnSpPr>
          <p:nvPr/>
        </p:nvCxnSpPr>
        <p:spPr>
          <a:xfrm>
            <a:off x="1377951" y="4801005"/>
            <a:ext cx="142874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D9374127-79EA-F846-B8D9-783AE69E2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38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32"/>
    </mc:Choice>
    <mc:Fallback>
      <p:transition spd="slow" advTm="3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5.5|1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4.8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21470</TotalTime>
  <Words>457</Words>
  <Application>Microsoft Macintosh PowerPoint</Application>
  <PresentationFormat>Widescreen</PresentationFormat>
  <Paragraphs>78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AdvOTd76a530b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Conical Neck…</dc:title>
  <dc:creator>MRT tyrrell</dc:creator>
  <cp:lastModifiedBy>MRT tyrrell</cp:lastModifiedBy>
  <cp:revision>94</cp:revision>
  <dcterms:created xsi:type="dcterms:W3CDTF">2018-09-28T08:31:51Z</dcterms:created>
  <dcterms:modified xsi:type="dcterms:W3CDTF">2021-12-12T17:09:28Z</dcterms:modified>
</cp:coreProperties>
</file>