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charts/chart4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7" r:id="rId21"/>
    <p:sldId id="278" r:id="rId22"/>
    <p:sldId id="279" r:id="rId23"/>
    <p:sldId id="306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3"/>
    <p:restoredTop sz="81293"/>
  </p:normalViewPr>
  <p:slideViewPr>
    <p:cSldViewPr snapToGrid="0" snapToObjects="1">
      <p:cViewPr varScale="1">
        <p:scale>
          <a:sx n="49" d="100"/>
          <a:sy n="49" d="100"/>
        </p:scale>
        <p:origin x="174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7327699999999994E-2"/>
          <c:y val="6.5380800000000003E-2"/>
          <c:w val="0.90272799999999997"/>
          <c:h val="0.8214789999999999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spPr>
            <a:ln w="19050" cap="flat">
              <a:solidFill>
                <a:srgbClr val="5B9BD5"/>
              </a:solidFill>
              <a:prstDash val="solid"/>
              <a:miter lim="800000"/>
            </a:ln>
            <a:effectLst/>
          </c:spPr>
          <c:marker>
            <c:symbol val="diamond"/>
            <c:size val="5"/>
            <c:spPr>
              <a:solidFill>
                <a:srgbClr val="5B9BD5"/>
              </a:solidFill>
              <a:ln w="6350" cap="flat">
                <a:solidFill>
                  <a:srgbClr val="5B9BD5"/>
                </a:solidFill>
                <a:prstDash val="solid"/>
                <a:miter lim="800000"/>
              </a:ln>
              <a:effectLst/>
            </c:spPr>
          </c:marker>
          <c:xVal>
            <c:numRef>
              <c:f>Sheet1!$B$2:$B$5</c:f>
            </c:numRef>
          </c:xVal>
          <c:yVal>
            <c:numRef>
              <c:f>Sheet1!$C$2:$C$5</c:f>
            </c:numRef>
          </c:yVal>
          <c:smooth val="0"/>
          <c:extLst>
            <c:ext xmlns:c16="http://schemas.microsoft.com/office/drawing/2014/chart" uri="{C3380CC4-5D6E-409C-BE32-E72D297353CC}">
              <c16:uniqueId val="{00000000-DEA8-034A-B3FE-CB6ACA191D0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</c:v>
                </c:pt>
              </c:strCache>
            </c:strRef>
          </c:tx>
          <c:spPr>
            <a:ln w="19050" cap="flat">
              <a:solidFill>
                <a:srgbClr val="ED7D31"/>
              </a:solidFill>
              <a:prstDash val="solid"/>
              <a:miter lim="800000"/>
            </a:ln>
            <a:effectLst/>
          </c:spPr>
          <c:marker>
            <c:symbol val="square"/>
            <c:size val="5"/>
            <c:spPr>
              <a:solidFill>
                <a:srgbClr val="ED7D31"/>
              </a:solidFill>
              <a:ln w="6350" cap="flat">
                <a:solidFill>
                  <a:srgbClr val="ED7D31"/>
                </a:solidFill>
                <a:prstDash val="solid"/>
                <a:miter lim="800000"/>
              </a:ln>
              <a:effectLst/>
            </c:spPr>
          </c:marker>
          <c:xVal>
            <c:numRef>
              <c:f>Sheet1!$D$2:$D$5</c:f>
            </c:numRef>
          </c:xVal>
          <c:yVal>
            <c:numRef>
              <c:f>Sheet1!$E$2:$E$5</c:f>
            </c:numRef>
          </c:yVal>
          <c:smooth val="0"/>
          <c:extLst>
            <c:ext xmlns:c16="http://schemas.microsoft.com/office/drawing/2014/chart" uri="{C3380CC4-5D6E-409C-BE32-E72D297353CC}">
              <c16:uniqueId val="{00000001-DEA8-034A-B3FE-CB6ACA191D0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North</c:v>
                </c:pt>
              </c:strCache>
            </c:strRef>
          </c:tx>
          <c:spPr>
            <a:ln w="19050" cap="flat">
              <a:solidFill>
                <a:srgbClr val="A5A5A5"/>
              </a:solidFill>
              <a:prstDash val="solid"/>
              <a:miter lim="800000"/>
            </a:ln>
            <a:effectLst/>
          </c:spPr>
          <c:marker>
            <c:symbol val="triangle"/>
            <c:size val="5"/>
            <c:spPr>
              <a:solidFill>
                <a:srgbClr val="A5A5A5"/>
              </a:solidFill>
              <a:ln w="6350" cap="flat">
                <a:solidFill>
                  <a:srgbClr val="A5A5A5"/>
                </a:solidFill>
                <a:prstDash val="solid"/>
                <a:miter lim="800000"/>
              </a:ln>
              <a:effectLst/>
            </c:spPr>
          </c:marker>
          <c:xVal>
            <c:numRef>
              <c:f>Sheet1!$F$2:$F$5</c:f>
            </c:numRef>
          </c:xVal>
          <c:yVal>
            <c:numRef>
              <c:f>Sheet1!$G$2:$G$5</c:f>
            </c:numRef>
          </c:yVal>
          <c:smooth val="0"/>
          <c:extLst>
            <c:ext xmlns:c16="http://schemas.microsoft.com/office/drawing/2014/chart" uri="{C3380CC4-5D6E-409C-BE32-E72D297353CC}">
              <c16:uniqueId val="{00000002-DEA8-034A-B3FE-CB6ACA191D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  <c:max val="2"/>
          <c:min val="0"/>
        </c:scaling>
        <c:delete val="0"/>
        <c:axPos val="b"/>
        <c:numFmt formatCode="0" sourceLinked="0"/>
        <c:majorTickMark val="out"/>
        <c:minorTickMark val="none"/>
        <c:tickLblPos val="nextTo"/>
        <c:spPr>
          <a:ln w="19050" cap="flat">
            <a:solidFill>
              <a:srgbClr val="1F4E79"/>
            </a:solidFill>
            <a:prstDash val="solid"/>
            <a:miter lim="8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1F4E79"/>
                </a:solidFill>
                <a:latin typeface="Calibri"/>
              </a:defRPr>
            </a:pPr>
            <a:endParaRPr lang="en-US"/>
          </a:p>
        </c:txPr>
        <c:crossAx val="2094734553"/>
        <c:crosses val="autoZero"/>
        <c:crossBetween val="between"/>
        <c:majorUnit val="1"/>
        <c:minorUnit val="0.5"/>
      </c:valAx>
      <c:valAx>
        <c:axId val="2094734553"/>
        <c:scaling>
          <c:orientation val="minMax"/>
          <c:max val="100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19050" cap="flat">
            <a:solidFill>
              <a:srgbClr val="1F4E79"/>
            </a:solidFill>
            <a:prstDash val="solid"/>
            <a:miter lim="8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1F4E79"/>
                </a:solidFill>
                <a:latin typeface="Calibri"/>
              </a:defRPr>
            </a:pPr>
            <a:endParaRPr lang="en-US"/>
          </a:p>
        </c:txPr>
        <c:crossAx val="2094734552"/>
        <c:crosses val="autoZero"/>
        <c:crossBetween val="between"/>
        <c:majorUnit val="50"/>
        <c:minorUnit val="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7327699999999994E-2"/>
          <c:y val="6.5401500000000001E-2"/>
          <c:w val="0.90272799999999997"/>
          <c:h val="0.821425999999999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spPr>
            <a:ln w="19050" cap="flat">
              <a:solidFill>
                <a:srgbClr val="5B9BD5"/>
              </a:solidFill>
              <a:prstDash val="solid"/>
              <a:miter lim="800000"/>
            </a:ln>
            <a:effectLst/>
          </c:spPr>
          <c:marker>
            <c:symbol val="diamond"/>
            <c:size val="5"/>
            <c:spPr>
              <a:solidFill>
                <a:srgbClr val="5B9BD5"/>
              </a:solidFill>
              <a:ln w="6350" cap="flat">
                <a:solidFill>
                  <a:srgbClr val="5B9BD5"/>
                </a:solidFill>
                <a:prstDash val="solid"/>
                <a:miter lim="800000"/>
              </a:ln>
              <a:effectLst/>
            </c:spPr>
          </c:marker>
          <c:xVal>
            <c:numRef>
              <c:f>Sheet1!$B$2:$B$5</c:f>
            </c:numRef>
          </c:xVal>
          <c:yVal>
            <c:numRef>
              <c:f>Sheet1!$C$2:$C$5</c:f>
            </c:numRef>
          </c:yVal>
          <c:smooth val="0"/>
          <c:extLst>
            <c:ext xmlns:c16="http://schemas.microsoft.com/office/drawing/2014/chart" uri="{C3380CC4-5D6E-409C-BE32-E72D297353CC}">
              <c16:uniqueId val="{00000000-2DAA-434F-8BC4-76154F4D176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</c:v>
                </c:pt>
              </c:strCache>
            </c:strRef>
          </c:tx>
          <c:spPr>
            <a:ln w="19050" cap="flat">
              <a:solidFill>
                <a:srgbClr val="ED7D31"/>
              </a:solidFill>
              <a:prstDash val="solid"/>
              <a:miter lim="800000"/>
            </a:ln>
            <a:effectLst/>
          </c:spPr>
          <c:marker>
            <c:symbol val="square"/>
            <c:size val="5"/>
            <c:spPr>
              <a:solidFill>
                <a:srgbClr val="ED7D31"/>
              </a:solidFill>
              <a:ln w="6350" cap="flat">
                <a:solidFill>
                  <a:srgbClr val="ED7D31"/>
                </a:solidFill>
                <a:prstDash val="solid"/>
                <a:miter lim="800000"/>
              </a:ln>
              <a:effectLst/>
            </c:spPr>
          </c:marker>
          <c:xVal>
            <c:numRef>
              <c:f>Sheet1!$D$2:$D$5</c:f>
            </c:numRef>
          </c:xVal>
          <c:yVal>
            <c:numRef>
              <c:f>Sheet1!$E$2:$E$5</c:f>
            </c:numRef>
          </c:yVal>
          <c:smooth val="0"/>
          <c:extLst>
            <c:ext xmlns:c16="http://schemas.microsoft.com/office/drawing/2014/chart" uri="{C3380CC4-5D6E-409C-BE32-E72D297353CC}">
              <c16:uniqueId val="{00000001-2DAA-434F-8BC4-76154F4D176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North</c:v>
                </c:pt>
              </c:strCache>
            </c:strRef>
          </c:tx>
          <c:spPr>
            <a:ln w="19050" cap="flat">
              <a:solidFill>
                <a:srgbClr val="A5A5A5"/>
              </a:solidFill>
              <a:prstDash val="solid"/>
              <a:miter lim="800000"/>
            </a:ln>
            <a:effectLst/>
          </c:spPr>
          <c:marker>
            <c:symbol val="triangle"/>
            <c:size val="5"/>
            <c:spPr>
              <a:solidFill>
                <a:srgbClr val="A5A5A5"/>
              </a:solidFill>
              <a:ln w="6350" cap="flat">
                <a:solidFill>
                  <a:srgbClr val="A5A5A5"/>
                </a:solidFill>
                <a:prstDash val="solid"/>
                <a:miter lim="800000"/>
              </a:ln>
              <a:effectLst/>
            </c:spPr>
          </c:marker>
          <c:xVal>
            <c:numRef>
              <c:f>Sheet1!$F$2:$F$5</c:f>
            </c:numRef>
          </c:xVal>
          <c:yVal>
            <c:numRef>
              <c:f>Sheet1!$G$2:$G$5</c:f>
            </c:numRef>
          </c:yVal>
          <c:smooth val="0"/>
          <c:extLst>
            <c:ext xmlns:c16="http://schemas.microsoft.com/office/drawing/2014/chart" uri="{C3380CC4-5D6E-409C-BE32-E72D297353CC}">
              <c16:uniqueId val="{00000002-2DAA-434F-8BC4-76154F4D17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  <c:max val="2"/>
          <c:min val="0"/>
        </c:scaling>
        <c:delete val="0"/>
        <c:axPos val="b"/>
        <c:numFmt formatCode="0" sourceLinked="0"/>
        <c:majorTickMark val="out"/>
        <c:minorTickMark val="none"/>
        <c:tickLblPos val="nextTo"/>
        <c:spPr>
          <a:ln w="19050" cap="flat">
            <a:solidFill>
              <a:srgbClr val="184289"/>
            </a:solidFill>
            <a:prstDash val="solid"/>
            <a:miter lim="8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1F4E79"/>
                </a:solidFill>
                <a:latin typeface="Calibri"/>
              </a:defRPr>
            </a:pPr>
            <a:endParaRPr lang="en-US"/>
          </a:p>
        </c:txPr>
        <c:crossAx val="2094734553"/>
        <c:crosses val="autoZero"/>
        <c:crossBetween val="between"/>
        <c:majorUnit val="1"/>
        <c:minorUnit val="0.5"/>
      </c:valAx>
      <c:valAx>
        <c:axId val="2094734553"/>
        <c:scaling>
          <c:orientation val="minMax"/>
          <c:max val="100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19050" cap="flat">
            <a:solidFill>
              <a:srgbClr val="184289"/>
            </a:solidFill>
            <a:prstDash val="solid"/>
            <a:miter lim="8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1F4E79"/>
                </a:solidFill>
                <a:latin typeface="Calibri"/>
              </a:defRPr>
            </a:pPr>
            <a:endParaRPr lang="en-US"/>
          </a:p>
        </c:txPr>
        <c:crossAx val="2094734552"/>
        <c:crosses val="autoZero"/>
        <c:crossBetween val="between"/>
        <c:majorUnit val="50"/>
        <c:minorUnit val="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07599"/>
          <c:y val="5.9719599999999998E-2"/>
          <c:w val="0.887401"/>
          <c:h val="0.840091999999999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Post-dissection TAAAs</c:v>
                </c:pt>
              </c:strCache>
            </c:strRef>
          </c:tx>
          <c:spPr>
            <a:solidFill>
              <a:srgbClr val="FF0000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Type I</c:v>
                </c:pt>
                <c:pt idx="1">
                  <c:v>Type II</c:v>
                </c:pt>
                <c:pt idx="2">
                  <c:v>Type III</c:v>
                </c:pt>
                <c:pt idx="3">
                  <c:v>Inderterminate</c:v>
                </c:pt>
                <c:pt idx="4">
                  <c:v>Total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6</c:v>
                </c:pt>
                <c:pt idx="1">
                  <c:v>43</c:v>
                </c:pt>
                <c:pt idx="2">
                  <c:v>2</c:v>
                </c:pt>
                <c:pt idx="3">
                  <c:v>2</c:v>
                </c:pt>
                <c:pt idx="4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12-614E-8473-122704E4312F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Degenerative TAAAs</c:v>
                </c:pt>
              </c:strCache>
            </c:strRef>
          </c:tx>
          <c:spPr>
            <a:solidFill>
              <a:srgbClr val="2D4ED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Type I</c:v>
                </c:pt>
                <c:pt idx="1">
                  <c:v>Type II</c:v>
                </c:pt>
                <c:pt idx="2">
                  <c:v>Type III</c:v>
                </c:pt>
                <c:pt idx="3">
                  <c:v>Inderterminate</c:v>
                </c:pt>
                <c:pt idx="4">
                  <c:v>Total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4</c:v>
                </c:pt>
                <c:pt idx="1">
                  <c:v>24</c:v>
                </c:pt>
                <c:pt idx="2">
                  <c:v>4</c:v>
                </c:pt>
                <c:pt idx="3">
                  <c:v>2</c:v>
                </c:pt>
                <c:pt idx="4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312-614E-8473-122704E43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9050" cap="flat">
            <a:solidFill>
              <a:srgbClr val="1F4E79"/>
            </a:solidFill>
            <a:prstDash val="solid"/>
            <a:miter lim="800000"/>
          </a:ln>
        </c:spPr>
        <c:txPr>
          <a:bodyPr rot="0"/>
          <a:lstStyle/>
          <a:p>
            <a:pPr>
              <a:defRPr sz="3200" b="1" i="0" u="none" strike="noStrike">
                <a:solidFill>
                  <a:srgbClr val="1F4E79"/>
                </a:solidFill>
                <a:latin typeface="Calibri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title>
          <c:tx>
            <c:rich>
              <a:bodyPr rot="-5400000"/>
              <a:lstStyle/>
              <a:p>
                <a:pPr>
                  <a:defRPr sz="3200" b="1" i="0" u="none" strike="noStrike">
                    <a:solidFill>
                      <a:srgbClr val="1F4E79"/>
                    </a:solidFill>
                    <a:latin typeface="Calibri"/>
                  </a:defRPr>
                </a:pPr>
                <a:r>
                  <a:rPr lang="en-US" sz="3200" b="1" i="0" u="none" strike="noStrike">
                    <a:solidFill>
                      <a:srgbClr val="1F4E79"/>
                    </a:solidFill>
                    <a:latin typeface="Calibri"/>
                  </a:rPr>
                  <a:t>%</a:t>
                </a:r>
              </a:p>
            </c:rich>
          </c:tx>
          <c:overlay val="1"/>
        </c:title>
        <c:numFmt formatCode="0" sourceLinked="0"/>
        <c:majorTickMark val="none"/>
        <c:minorTickMark val="none"/>
        <c:tickLblPos val="nextTo"/>
        <c:spPr>
          <a:ln w="19050" cap="flat">
            <a:solidFill>
              <a:srgbClr val="1F4E79"/>
            </a:solidFill>
            <a:prstDash val="solid"/>
            <a:miter lim="800000"/>
          </a:ln>
        </c:spPr>
        <c:txPr>
          <a:bodyPr rot="0"/>
          <a:lstStyle/>
          <a:p>
            <a:pPr>
              <a:defRPr sz="3600" b="1" i="0" u="none" strike="noStrike">
                <a:solidFill>
                  <a:srgbClr val="1F4E79"/>
                </a:solidFill>
                <a:latin typeface="Calibri"/>
              </a:defRPr>
            </a:pPr>
            <a:endParaRPr lang="en-US"/>
          </a:p>
        </c:txPr>
        <c:crossAx val="2094734552"/>
        <c:crosses val="autoZero"/>
        <c:crossBetween val="between"/>
        <c:majorUnit val="15"/>
        <c:minorUnit val="7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8.6510699999999996E-2"/>
          <c:y val="6.5401500000000001E-2"/>
          <c:w val="0.89428300000000005"/>
          <c:h val="0.8214259999999999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East</c:v>
                </c:pt>
              </c:strCache>
            </c:strRef>
          </c:tx>
          <c:spPr>
            <a:ln w="19050" cap="flat">
              <a:solidFill>
                <a:srgbClr val="5B9BD5"/>
              </a:solidFill>
              <a:prstDash val="solid"/>
              <a:miter lim="800000"/>
            </a:ln>
            <a:effectLst/>
          </c:spPr>
          <c:marker>
            <c:symbol val="diamond"/>
            <c:size val="5"/>
            <c:spPr>
              <a:solidFill>
                <a:srgbClr val="5B9BD5"/>
              </a:solidFill>
              <a:ln w="6350" cap="flat">
                <a:solidFill>
                  <a:srgbClr val="5B9BD5"/>
                </a:solidFill>
                <a:prstDash val="solid"/>
                <a:miter lim="800000"/>
              </a:ln>
              <a:effectLst/>
            </c:spPr>
          </c:marker>
          <c:xVal>
            <c:numRef>
              <c:f>Sheet1!$B$2:$B$5</c:f>
            </c:numRef>
          </c:xVal>
          <c:yVal>
            <c:numRef>
              <c:f>Sheet1!$C$2:$C$5</c:f>
            </c:numRef>
          </c:yVal>
          <c:smooth val="0"/>
          <c:extLst>
            <c:ext xmlns:c16="http://schemas.microsoft.com/office/drawing/2014/chart" uri="{C3380CC4-5D6E-409C-BE32-E72D297353CC}">
              <c16:uniqueId val="{00000000-EFE1-BC4D-BC0B-24328EF2BF2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West</c:v>
                </c:pt>
              </c:strCache>
            </c:strRef>
          </c:tx>
          <c:spPr>
            <a:ln w="19050" cap="flat">
              <a:solidFill>
                <a:srgbClr val="ED7D31"/>
              </a:solidFill>
              <a:prstDash val="solid"/>
              <a:miter lim="800000"/>
            </a:ln>
            <a:effectLst/>
          </c:spPr>
          <c:marker>
            <c:symbol val="square"/>
            <c:size val="5"/>
            <c:spPr>
              <a:solidFill>
                <a:srgbClr val="ED7D31"/>
              </a:solidFill>
              <a:ln w="6350" cap="flat">
                <a:solidFill>
                  <a:srgbClr val="ED7D31"/>
                </a:solidFill>
                <a:prstDash val="solid"/>
                <a:miter lim="800000"/>
              </a:ln>
              <a:effectLst/>
            </c:spPr>
          </c:marker>
          <c:xVal>
            <c:numRef>
              <c:f>Sheet1!$D$2:$D$5</c:f>
            </c:numRef>
          </c:xVal>
          <c:yVal>
            <c:numRef>
              <c:f>Sheet1!$E$2:$E$5</c:f>
            </c:numRef>
          </c:yVal>
          <c:smooth val="0"/>
          <c:extLst>
            <c:ext xmlns:c16="http://schemas.microsoft.com/office/drawing/2014/chart" uri="{C3380CC4-5D6E-409C-BE32-E72D297353CC}">
              <c16:uniqueId val="{00000001-EFE1-BC4D-BC0B-24328EF2BF2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North</c:v>
                </c:pt>
              </c:strCache>
            </c:strRef>
          </c:tx>
          <c:spPr>
            <a:ln w="19050" cap="flat">
              <a:solidFill>
                <a:srgbClr val="A5A5A5"/>
              </a:solidFill>
              <a:prstDash val="solid"/>
              <a:miter lim="800000"/>
            </a:ln>
            <a:effectLst/>
          </c:spPr>
          <c:marker>
            <c:symbol val="triangle"/>
            <c:size val="5"/>
            <c:spPr>
              <a:solidFill>
                <a:srgbClr val="A5A5A5"/>
              </a:solidFill>
              <a:ln w="6350" cap="flat">
                <a:solidFill>
                  <a:srgbClr val="A5A5A5"/>
                </a:solidFill>
                <a:prstDash val="solid"/>
                <a:miter lim="800000"/>
              </a:ln>
              <a:effectLst/>
            </c:spPr>
          </c:marker>
          <c:xVal>
            <c:numRef>
              <c:f>Sheet1!$F$2:$F$5</c:f>
            </c:numRef>
          </c:xVal>
          <c:yVal>
            <c:numRef>
              <c:f>Sheet1!$G$2:$G$5</c:f>
            </c:numRef>
          </c:yVal>
          <c:smooth val="0"/>
          <c:extLst>
            <c:ext xmlns:c16="http://schemas.microsoft.com/office/drawing/2014/chart" uri="{C3380CC4-5D6E-409C-BE32-E72D297353CC}">
              <c16:uniqueId val="{00000002-EFE1-BC4D-BC0B-24328EF2BF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2"/>
        <c:axId val="2094734553"/>
      </c:scatterChart>
      <c:valAx>
        <c:axId val="2094734552"/>
        <c:scaling>
          <c:orientation val="minMax"/>
          <c:max val="12"/>
          <c:min val="0"/>
        </c:scaling>
        <c:delete val="0"/>
        <c:axPos val="b"/>
        <c:numFmt formatCode="0" sourceLinked="0"/>
        <c:majorTickMark val="out"/>
        <c:minorTickMark val="none"/>
        <c:tickLblPos val="nextTo"/>
        <c:spPr>
          <a:ln w="19050" cap="flat">
            <a:solidFill>
              <a:srgbClr val="184289"/>
            </a:solidFill>
            <a:prstDash val="solid"/>
            <a:miter lim="8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1F4E79"/>
                </a:solidFill>
                <a:latin typeface="Calibri"/>
              </a:defRPr>
            </a:pPr>
            <a:endParaRPr lang="en-US"/>
          </a:p>
        </c:txPr>
        <c:crossAx val="2094734553"/>
        <c:crosses val="autoZero"/>
        <c:crossBetween val="between"/>
        <c:majorUnit val="6"/>
        <c:minorUnit val="3"/>
      </c:valAx>
      <c:valAx>
        <c:axId val="2094734553"/>
        <c:scaling>
          <c:orientation val="minMax"/>
          <c:max val="100"/>
          <c:min val="0"/>
        </c:scaling>
        <c:delete val="0"/>
        <c:axPos val="l"/>
        <c:numFmt formatCode="0" sourceLinked="0"/>
        <c:majorTickMark val="out"/>
        <c:minorTickMark val="none"/>
        <c:tickLblPos val="nextTo"/>
        <c:spPr>
          <a:ln w="19050" cap="flat">
            <a:solidFill>
              <a:srgbClr val="184289"/>
            </a:solidFill>
            <a:prstDash val="solid"/>
            <a:miter lim="800000"/>
          </a:ln>
        </c:spPr>
        <c:txPr>
          <a:bodyPr rot="0"/>
          <a:lstStyle/>
          <a:p>
            <a:pPr>
              <a:defRPr sz="3600" b="0" i="0" u="none" strike="noStrike">
                <a:solidFill>
                  <a:srgbClr val="1F4E79"/>
                </a:solidFill>
                <a:latin typeface="Calibri"/>
              </a:defRPr>
            </a:pPr>
            <a:endParaRPr lang="en-US"/>
          </a:p>
        </c:txPr>
        <c:crossAx val="2094734552"/>
        <c:crosses val="autoZero"/>
        <c:crossBetween val="between"/>
        <c:majorUnit val="50"/>
        <c:minorUnit val="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8" name="Shape 55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Shape 5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66" name="Shape 5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I would like to thank the organizers for asking me to present on managing persistent false lumen perfusion after fenestrated and branched EVAR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Shape 7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0" name="Shape 7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We noted that the rate of endoleaks was higher for PD aneurysms, 53% vs 34%, predominantly due to higher rate of type II endoleaks or false lumen perfusion, 43% vs 24%.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Shape 75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3" name="Shape 7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At 2-years, there was no difference in freedom from reintervention, which was 77% for degenerative and 72% for PD aneurysms</a:t>
            </a:r>
            <a:r>
              <a:rPr lang="en-US" dirty="0"/>
              <a:t>. The question remains how to manage patient’s with this problem after endovascular repair..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Shape 7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0" name="Shape 7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While advanced endovascular techniques have been used after TEVAR to manage persistent false lumen perfusion,</a:t>
            </a:r>
            <a:r>
              <a:rPr dirty="0"/>
              <a:t> candy plug </a:t>
            </a:r>
            <a:r>
              <a:rPr lang="en-US" dirty="0"/>
              <a:t> insertion </a:t>
            </a:r>
            <a:r>
              <a:rPr dirty="0"/>
              <a:t>or Knickerbocker device design is no longer applicable after FEVAR because </a:t>
            </a:r>
            <a:r>
              <a:rPr lang="en-US" dirty="0"/>
              <a:t>there is</a:t>
            </a:r>
            <a:r>
              <a:rPr dirty="0"/>
              <a:t> limited </a:t>
            </a:r>
            <a:r>
              <a:rPr lang="en-US" dirty="0"/>
              <a:t>false lumen </a:t>
            </a:r>
            <a:r>
              <a:rPr dirty="0"/>
              <a:t>access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6" name="Shape 7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We manage persistent perfusion</a:t>
            </a:r>
            <a:r>
              <a:rPr lang="en-US" dirty="0"/>
              <a:t> of the false lumen</a:t>
            </a:r>
            <a:r>
              <a:rPr dirty="0"/>
              <a:t> in two different fashions depending upon the source</a:t>
            </a:r>
            <a:r>
              <a:rPr lang="en-US" dirty="0"/>
              <a:t> of the perfusion</a:t>
            </a:r>
            <a:r>
              <a:rPr dirty="0"/>
              <a:t>.</a:t>
            </a:r>
            <a:endParaRPr lang="en-US" dirty="0"/>
          </a:p>
          <a:p>
            <a:endParaRPr dirty="0"/>
          </a:p>
          <a:p>
            <a:r>
              <a:rPr dirty="0"/>
              <a:t>For </a:t>
            </a:r>
            <a:r>
              <a:rPr lang="en-US" dirty="0"/>
              <a:t>perfusion from </a:t>
            </a:r>
            <a:r>
              <a:rPr dirty="0"/>
              <a:t>side branch vessel</a:t>
            </a:r>
            <a:r>
              <a:rPr lang="en-US" dirty="0"/>
              <a:t>s such as the </a:t>
            </a:r>
            <a:r>
              <a:rPr dirty="0"/>
              <a:t> intercostals and </a:t>
            </a:r>
            <a:r>
              <a:rPr dirty="0" err="1"/>
              <a:t>lumbars</a:t>
            </a:r>
            <a:r>
              <a:rPr dirty="0"/>
              <a:t> </a:t>
            </a:r>
            <a:r>
              <a:rPr lang="en-US" dirty="0"/>
              <a:t>arteries, </a:t>
            </a:r>
            <a:r>
              <a:rPr dirty="0"/>
              <a:t>our approach is similar to type II </a:t>
            </a:r>
            <a:r>
              <a:rPr dirty="0" err="1"/>
              <a:t>endoleaks</a:t>
            </a:r>
            <a:r>
              <a:rPr dirty="0"/>
              <a:t> for aneurysmal disease.</a:t>
            </a:r>
            <a:endParaRPr lang="en-US" dirty="0"/>
          </a:p>
          <a:p>
            <a:r>
              <a:rPr lang="en-US" dirty="0"/>
              <a:t>When perfusion persists and growth exists at one year, </a:t>
            </a:r>
            <a:r>
              <a:rPr lang="en-US" dirty="0" err="1"/>
              <a:t>translumbar</a:t>
            </a:r>
            <a:r>
              <a:rPr lang="en-US" dirty="0"/>
              <a:t> embolization with glue or coils is preferable.</a:t>
            </a:r>
            <a:endParaRPr dirty="0"/>
          </a:p>
          <a:p>
            <a:endParaRPr dirty="0"/>
          </a:p>
          <a:p>
            <a:r>
              <a:rPr lang="en-US" dirty="0"/>
              <a:t>False lumen perfusion</a:t>
            </a:r>
            <a:r>
              <a:rPr dirty="0"/>
              <a:t> involving distal reentry sites are typically managed with </a:t>
            </a:r>
            <a:r>
              <a:rPr lang="en-US" dirty="0"/>
              <a:t>either </a:t>
            </a:r>
            <a:r>
              <a:rPr dirty="0"/>
              <a:t>exclusion techniques and</a:t>
            </a:r>
            <a:r>
              <a:rPr lang="en-US" dirty="0"/>
              <a:t>/</a:t>
            </a:r>
            <a:r>
              <a:rPr dirty="0"/>
              <a:t>or embolization</a:t>
            </a:r>
            <a:r>
              <a:rPr lang="en-US" dirty="0"/>
              <a:t> and most commonly occur in the iliac or femoral vessels.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Shape 77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2" name="Shape 7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There are several options when it comes to re-entry exclusion including surgical </a:t>
            </a:r>
            <a:r>
              <a:rPr lang="en-US" dirty="0"/>
              <a:t>iliac </a:t>
            </a:r>
            <a:r>
              <a:rPr dirty="0"/>
              <a:t>reconstruction</a:t>
            </a:r>
            <a:r>
              <a:rPr lang="en-US" dirty="0"/>
              <a:t>. It is important to maintain hypogastric perfusion to decrease the risk of developing spinal cord ischemia. </a:t>
            </a:r>
          </a:p>
          <a:p>
            <a:r>
              <a:rPr lang="en-US" dirty="0"/>
              <a:t>Internal iliac patency can also be maintained endovascularly with</a:t>
            </a:r>
            <a:r>
              <a:rPr dirty="0"/>
              <a:t> stent graft options</a:t>
            </a:r>
            <a:r>
              <a:rPr lang="en-US" dirty="0"/>
              <a:t> including iliac branched devices or fenestrated limbs</a:t>
            </a:r>
            <a:r>
              <a:rPr dirty="0"/>
              <a:t>. In some cases</a:t>
            </a:r>
            <a:r>
              <a:rPr lang="en-US" dirty="0"/>
              <a:t>,</a:t>
            </a:r>
            <a:r>
              <a:rPr dirty="0"/>
              <a:t> simple false lumen embolization</a:t>
            </a:r>
            <a:r>
              <a:rPr lang="en-US" dirty="0"/>
              <a:t> of the involved iliac segment</a:t>
            </a:r>
            <a:r>
              <a:rPr dirty="0"/>
              <a:t> is adequate.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Shape 7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3" name="Shape 7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In this case the patient had bilateral distal communications in the Right external iliac and left hypogastric regions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94" name="Shape 7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Exclusion was obtained in the left hypogastric by placing a stent -graft into the </a:t>
            </a:r>
            <a:r>
              <a:rPr lang="en-US" dirty="0"/>
              <a:t>internal iliac artery, excluding the connection.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hape 80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6" name="Shape 8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 sz="2400">
                <a:latin typeface="Avenir"/>
                <a:ea typeface="Avenir"/>
                <a:cs typeface="Avenir"/>
                <a:sym typeface="Avenir Roman"/>
              </a:defRPr>
            </a:lvl1pPr>
          </a:lstStyle>
          <a:p>
            <a:r>
              <a:rPr lang="en-US" dirty="0"/>
              <a:t>This excluded the re-entry tear on the left side however there was still false lumen perfusion o</a:t>
            </a:r>
            <a:r>
              <a:rPr dirty="0"/>
              <a:t>n the right </a:t>
            </a:r>
            <a:r>
              <a:rPr lang="en-US" dirty="0"/>
              <a:t>from communication thru</a:t>
            </a:r>
            <a:r>
              <a:rPr dirty="0"/>
              <a:t> the epigastric </a:t>
            </a:r>
            <a:r>
              <a:rPr lang="en-US" dirty="0"/>
              <a:t>artery into the false lumen in the right iliac system</a:t>
            </a: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Shape 81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16" name="Shape 81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This was managed by percutaneous distal common femoral artery access and coil embolization </a:t>
            </a:r>
            <a:r>
              <a:rPr lang="en-US" dirty="0" err="1"/>
              <a:t>theu</a:t>
            </a:r>
            <a:r>
              <a:rPr lang="en-US" dirty="0"/>
              <a:t> the epigastric re-entry site of the external iliac artery false lumen</a:t>
            </a: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Shape 8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21" name="Shape 8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lang="en-US" dirty="0"/>
              <a:t>By managing both regions complete exclusion was accomplished.</a:t>
            </a: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3" name="Shape 5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defRPr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Here are my disclosures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Shape 83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34" name="Shape 83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 sz="2400">
                <a:latin typeface="Avenir"/>
                <a:ea typeface="Avenir"/>
                <a:cs typeface="Avenir"/>
                <a:sym typeface="Avenir Roman"/>
              </a:defRPr>
            </a:lvl1pPr>
          </a:lstStyle>
          <a:p>
            <a:r>
              <a:rPr dirty="0"/>
              <a:t>In some cases</a:t>
            </a:r>
            <a:r>
              <a:rPr lang="en-US" dirty="0"/>
              <a:t>,</a:t>
            </a:r>
            <a:r>
              <a:rPr dirty="0"/>
              <a:t> a </a:t>
            </a:r>
            <a:r>
              <a:rPr lang="en-US" dirty="0"/>
              <a:t>custom manufactured</a:t>
            </a:r>
            <a:r>
              <a:rPr dirty="0"/>
              <a:t> iliac fenestrated limb can be designed to maintain hypogastric flow</a:t>
            </a:r>
            <a:r>
              <a:rPr lang="en-US" dirty="0"/>
              <a:t> and exclude the re-entry area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Shape 84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4" name="Shape 8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 sz="2400">
                <a:latin typeface="Avenir"/>
                <a:ea typeface="Avenir"/>
                <a:cs typeface="Avenir"/>
                <a:sym typeface="Avenir Roman"/>
              </a:defRPr>
            </a:lvl1pPr>
          </a:lstStyle>
          <a:p>
            <a:r>
              <a:rPr dirty="0"/>
              <a:t>This is used when the re-entry tear is just opposite the take of of the hypogastric artery as in this case</a:t>
            </a:r>
            <a:r>
              <a:rPr lang="en-US" dirty="0"/>
              <a:t>. This is particularly helpful when there is not enough luminal space for the safe implantation of an iliac branched device.</a:t>
            </a: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Shape 8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57" name="Shape 8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Lastly, there are some false lumen connection</a:t>
            </a:r>
            <a:r>
              <a:rPr lang="en-US" dirty="0"/>
              <a:t>s</a:t>
            </a:r>
            <a:r>
              <a:rPr dirty="0"/>
              <a:t> that are best managed conservatively. </a:t>
            </a:r>
            <a:r>
              <a:rPr lang="en-US" dirty="0"/>
              <a:t>In these images, the chromic dissection has extended out into the left renal artery. The connection communicates retrograde into the false lumen as seen here.</a:t>
            </a:r>
            <a:r>
              <a:rPr dirty="0"/>
              <a:t> While false lumen perfusion is present, it has not lead to any increase </a:t>
            </a:r>
            <a:r>
              <a:rPr lang="en-US" dirty="0"/>
              <a:t>the </a:t>
            </a:r>
            <a:r>
              <a:rPr dirty="0"/>
              <a:t>aortic size. In these cases</a:t>
            </a:r>
            <a:r>
              <a:rPr lang="en-US" dirty="0"/>
              <a:t>,</a:t>
            </a:r>
            <a:r>
              <a:rPr dirty="0"/>
              <a:t> if treatment is required</a:t>
            </a:r>
            <a:r>
              <a:rPr lang="en-US" dirty="0"/>
              <a:t>, it</a:t>
            </a:r>
            <a:r>
              <a:rPr dirty="0"/>
              <a:t> may be best to approach the false lumen from a trans </a:t>
            </a:r>
            <a:r>
              <a:rPr lang="en-US" dirty="0"/>
              <a:t>-</a:t>
            </a:r>
            <a:r>
              <a:rPr dirty="0" err="1"/>
              <a:t>umbar</a:t>
            </a:r>
            <a:r>
              <a:rPr dirty="0"/>
              <a:t> </a:t>
            </a:r>
            <a:r>
              <a:rPr lang="en-US" dirty="0"/>
              <a:t>position</a:t>
            </a:r>
            <a:r>
              <a:rPr dirty="0"/>
              <a:t> and coil embolization of the connection along side of the </a:t>
            </a:r>
            <a:r>
              <a:rPr lang="en-US" dirty="0"/>
              <a:t> left renal artery </a:t>
            </a:r>
            <a:r>
              <a:rPr dirty="0"/>
              <a:t>stent graft.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Shape 10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7" name="Shape 10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READ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1" name="Shape 6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25000"/>
              </a:lnSpc>
              <a:defRPr sz="2400">
                <a:latin typeface="Avenir"/>
                <a:ea typeface="Avenir"/>
                <a:cs typeface="Avenir"/>
                <a:sym typeface="Avenir Roman"/>
              </a:defRPr>
            </a:lvl1pPr>
          </a:lstStyle>
          <a:p>
            <a:r>
              <a:t>Persistent perfusion of the false lumen has been linked to adverse outcomes in patients after TEVAR for Chronic type B dissections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8" name="Shape 6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There is however no data about </a:t>
            </a:r>
            <a:r>
              <a:rPr lang="en-US" dirty="0"/>
              <a:t>the outcomes related to </a:t>
            </a:r>
            <a:r>
              <a:rPr dirty="0"/>
              <a:t>persistent false lumen perfusion after fenestrated or branched repair.</a:t>
            </a:r>
          </a:p>
          <a:p>
            <a:r>
              <a:rPr lang="en-US" dirty="0"/>
              <a:t>Additionally, </a:t>
            </a:r>
            <a:r>
              <a:rPr dirty="0"/>
              <a:t>We do not know if all false lumen perfusion is the same. Intercostal or lumber connection</a:t>
            </a:r>
            <a:r>
              <a:rPr lang="en-US" dirty="0"/>
              <a:t>s</a:t>
            </a:r>
            <a:r>
              <a:rPr dirty="0"/>
              <a:t> may behave differently than distal aortic or iliac reentry communications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7" name="Shape 6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We have reported the outcomes of patients under going complex endovascular aortic repair for dissections in comparison to degenerative disease.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Shape 6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43" name="Shape 6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The data was complied from </a:t>
            </a:r>
            <a:r>
              <a:rPr lang="en-US" dirty="0"/>
              <a:t>seven sites participating in the</a:t>
            </a:r>
            <a:r>
              <a:rPr dirty="0"/>
              <a:t> Aortic Research</a:t>
            </a:r>
            <a:r>
              <a:rPr lang="en-US" dirty="0"/>
              <a:t> </a:t>
            </a:r>
            <a:r>
              <a:rPr dirty="0"/>
              <a:t>Consortium</a:t>
            </a:r>
            <a:r>
              <a:rPr lang="en-US" dirty="0"/>
              <a:t> in the US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Shape 65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57" name="Shape 6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2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dirty="0"/>
              <a:t>There were </a:t>
            </a:r>
            <a:r>
              <a:rPr dirty="0"/>
              <a:t>240 patients with Extent I to III TAAAs included in the study, 190 with degenerative aneurysms and 50 or 21% with chronic </a:t>
            </a:r>
            <a:r>
              <a:rPr lang="en-US" dirty="0"/>
              <a:t>post-dissection</a:t>
            </a:r>
            <a:r>
              <a:rPr dirty="0"/>
              <a:t> aneurysms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3" name="Shape 6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21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After a mean follow up </a:t>
            </a:r>
            <a:r>
              <a:rPr lang="en-US" dirty="0"/>
              <a:t>of</a:t>
            </a:r>
            <a:r>
              <a:rPr dirty="0"/>
              <a:t> 14 months, there was no difference in patient survival, which was 84% for post</a:t>
            </a:r>
            <a:r>
              <a:rPr lang="en-US" dirty="0"/>
              <a:t>-</a:t>
            </a:r>
            <a:r>
              <a:rPr dirty="0"/>
              <a:t>dissection and 72% for degenerative aneurysms at 2-years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4" name="Shape 7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2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/>
              <a:t>At 2-years there was also no difference for primary target vessel patency, which was 97% for degenerative and 95% for PD aneurysms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7181.jpg" descr="7181.jpg"/>
          <p:cNvPicPr>
            <a:picLocks/>
          </p:cNvPicPr>
          <p:nvPr/>
        </p:nvPicPr>
        <p:blipFill>
          <a:blip r:embed="rId2">
            <a:alphaModFix amt="50312"/>
          </a:blip>
          <a:stretch>
            <a:fillRect/>
          </a:stretch>
        </p:blipFill>
        <p:spPr>
          <a:xfrm>
            <a:off x="7526" y="-27486"/>
            <a:ext cx="24368948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96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>
            <a:spLocks noGrp="1"/>
          </p:cNvSpPr>
          <p:nvPr>
            <p:ph type="pic" idx="21"/>
          </p:nvPr>
        </p:nvSpPr>
        <p:spPr>
          <a:xfrm>
            <a:off x="0" y="-1291579"/>
            <a:ext cx="29260800" cy="19507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000066"/>
            </a:gs>
            <a:gs pos="100000">
              <a:srgbClr val="000000"/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"/>
          <p:cNvSpPr/>
          <p:nvPr/>
        </p:nvSpPr>
        <p:spPr>
          <a:xfrm>
            <a:off x="21726525" y="0"/>
            <a:ext cx="752475" cy="13716000"/>
          </a:xfrm>
          <a:prstGeom prst="rect">
            <a:avLst/>
          </a:prstGeom>
          <a:gradFill>
            <a:gsLst>
              <a:gs pos="0">
                <a:srgbClr val="000044"/>
              </a:gs>
              <a:gs pos="50000">
                <a:srgbClr val="3366FF"/>
              </a:gs>
              <a:gs pos="100000">
                <a:srgbClr val="000044"/>
              </a:gs>
            </a:gsLst>
            <a:lin ang="10800000"/>
          </a:gra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3600" b="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20" name="Shape"/>
          <p:cNvSpPr/>
          <p:nvPr/>
        </p:nvSpPr>
        <p:spPr>
          <a:xfrm>
            <a:off x="1882774" y="8978900"/>
            <a:ext cx="12944080" cy="47339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1019" y="43"/>
                </a:lnTo>
                <a:lnTo>
                  <a:pt x="2116" y="130"/>
                </a:lnTo>
                <a:lnTo>
                  <a:pt x="2974" y="304"/>
                </a:lnTo>
                <a:lnTo>
                  <a:pt x="3874" y="522"/>
                </a:lnTo>
                <a:lnTo>
                  <a:pt x="4822" y="782"/>
                </a:lnTo>
                <a:lnTo>
                  <a:pt x="5704" y="1130"/>
                </a:lnTo>
                <a:lnTo>
                  <a:pt x="6670" y="1521"/>
                </a:lnTo>
                <a:lnTo>
                  <a:pt x="7516" y="1927"/>
                </a:lnTo>
                <a:lnTo>
                  <a:pt x="8589" y="2535"/>
                </a:lnTo>
                <a:lnTo>
                  <a:pt x="9525" y="3144"/>
                </a:lnTo>
                <a:lnTo>
                  <a:pt x="10508" y="3897"/>
                </a:lnTo>
                <a:lnTo>
                  <a:pt x="11247" y="4462"/>
                </a:lnTo>
                <a:lnTo>
                  <a:pt x="12427" y="5563"/>
                </a:lnTo>
                <a:lnTo>
                  <a:pt x="13291" y="6432"/>
                </a:lnTo>
                <a:lnTo>
                  <a:pt x="14638" y="7924"/>
                </a:lnTo>
                <a:lnTo>
                  <a:pt x="15890" y="9590"/>
                </a:lnTo>
                <a:lnTo>
                  <a:pt x="17040" y="11387"/>
                </a:lnTo>
                <a:lnTo>
                  <a:pt x="18155" y="13328"/>
                </a:lnTo>
                <a:lnTo>
                  <a:pt x="19031" y="15037"/>
                </a:lnTo>
                <a:lnTo>
                  <a:pt x="19860" y="16921"/>
                </a:lnTo>
                <a:lnTo>
                  <a:pt x="20503" y="18543"/>
                </a:lnTo>
                <a:lnTo>
                  <a:pt x="21004" y="19992"/>
                </a:lnTo>
                <a:lnTo>
                  <a:pt x="21600" y="21600"/>
                </a:lnTo>
                <a:lnTo>
                  <a:pt x="0" y="21600"/>
                </a:lnTo>
              </a:path>
            </a:pathLst>
          </a:custGeom>
          <a:gradFill>
            <a:gsLst>
              <a:gs pos="0">
                <a:srgbClr val="000066"/>
              </a:gs>
              <a:gs pos="100000">
                <a:srgbClr val="000000"/>
              </a:gs>
            </a:gsLst>
            <a:lin ang="16200000"/>
          </a:gradFill>
          <a:ln w="12700">
            <a:miter lim="400000"/>
          </a:ln>
        </p:spPr>
        <p:txBody>
          <a:bodyPr tIns="91439" bIns="91439" anchor="ctr"/>
          <a:lstStyle/>
          <a:p>
            <a:pPr algn="l" defTabSz="1828800">
              <a:defRPr sz="4800" b="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21" name="Shape"/>
          <p:cNvSpPr/>
          <p:nvPr/>
        </p:nvSpPr>
        <p:spPr>
          <a:xfrm>
            <a:off x="1905000" y="7635875"/>
            <a:ext cx="18366979" cy="6035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418" y="4602"/>
                </a:moveTo>
                <a:lnTo>
                  <a:pt x="10359" y="3784"/>
                </a:lnTo>
                <a:lnTo>
                  <a:pt x="9250" y="2966"/>
                </a:lnTo>
                <a:lnTo>
                  <a:pt x="8103" y="2250"/>
                </a:lnTo>
                <a:lnTo>
                  <a:pt x="7120" y="1738"/>
                </a:lnTo>
                <a:lnTo>
                  <a:pt x="6024" y="1261"/>
                </a:lnTo>
                <a:lnTo>
                  <a:pt x="4990" y="852"/>
                </a:lnTo>
                <a:lnTo>
                  <a:pt x="4020" y="545"/>
                </a:lnTo>
                <a:lnTo>
                  <a:pt x="3138" y="341"/>
                </a:lnTo>
                <a:lnTo>
                  <a:pt x="2105" y="170"/>
                </a:lnTo>
                <a:lnTo>
                  <a:pt x="1033" y="34"/>
                </a:lnTo>
                <a:lnTo>
                  <a:pt x="0" y="0"/>
                </a:lnTo>
                <a:lnTo>
                  <a:pt x="0" y="3886"/>
                </a:lnTo>
                <a:lnTo>
                  <a:pt x="1424" y="3988"/>
                </a:lnTo>
                <a:lnTo>
                  <a:pt x="2546" y="4227"/>
                </a:lnTo>
                <a:lnTo>
                  <a:pt x="3579" y="4534"/>
                </a:lnTo>
                <a:lnTo>
                  <a:pt x="4486" y="4943"/>
                </a:lnTo>
                <a:lnTo>
                  <a:pt x="5356" y="5386"/>
                </a:lnTo>
                <a:lnTo>
                  <a:pt x="6490" y="6136"/>
                </a:lnTo>
                <a:lnTo>
                  <a:pt x="7397" y="6852"/>
                </a:lnTo>
                <a:lnTo>
                  <a:pt x="8280" y="7704"/>
                </a:lnTo>
                <a:lnTo>
                  <a:pt x="9099" y="8488"/>
                </a:lnTo>
                <a:lnTo>
                  <a:pt x="10069" y="9681"/>
                </a:lnTo>
                <a:lnTo>
                  <a:pt x="10976" y="10908"/>
                </a:lnTo>
                <a:lnTo>
                  <a:pt x="11896" y="12442"/>
                </a:lnTo>
                <a:lnTo>
                  <a:pt x="12653" y="13771"/>
                </a:lnTo>
                <a:lnTo>
                  <a:pt x="13383" y="15305"/>
                </a:lnTo>
                <a:lnTo>
                  <a:pt x="14077" y="17010"/>
                </a:lnTo>
                <a:lnTo>
                  <a:pt x="14618" y="18509"/>
                </a:lnTo>
                <a:lnTo>
                  <a:pt x="15173" y="20282"/>
                </a:lnTo>
                <a:lnTo>
                  <a:pt x="15538" y="21600"/>
                </a:lnTo>
                <a:lnTo>
                  <a:pt x="21600" y="21600"/>
                </a:lnTo>
                <a:lnTo>
                  <a:pt x="21323" y="20759"/>
                </a:lnTo>
                <a:lnTo>
                  <a:pt x="20869" y="19396"/>
                </a:lnTo>
                <a:lnTo>
                  <a:pt x="20151" y="17487"/>
                </a:lnTo>
                <a:lnTo>
                  <a:pt x="19395" y="15714"/>
                </a:lnTo>
                <a:lnTo>
                  <a:pt x="18525" y="13874"/>
                </a:lnTo>
                <a:lnTo>
                  <a:pt x="17580" y="12169"/>
                </a:lnTo>
                <a:lnTo>
                  <a:pt x="16635" y="10669"/>
                </a:lnTo>
                <a:lnTo>
                  <a:pt x="15576" y="9101"/>
                </a:lnTo>
                <a:lnTo>
                  <a:pt x="14669" y="7976"/>
                </a:lnTo>
                <a:lnTo>
                  <a:pt x="13572" y="6681"/>
                </a:lnTo>
                <a:lnTo>
                  <a:pt x="12451" y="5556"/>
                </a:lnTo>
                <a:lnTo>
                  <a:pt x="11418" y="4602"/>
                </a:lnTo>
              </a:path>
            </a:pathLst>
          </a:custGeom>
          <a:gradFill>
            <a:gsLst>
              <a:gs pos="0">
                <a:srgbClr val="000066"/>
              </a:gs>
              <a:gs pos="100000">
                <a:srgbClr val="000044"/>
              </a:gs>
            </a:gsLst>
            <a:lin ang="10800000"/>
          </a:gra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4800" b="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22" name="Shape"/>
          <p:cNvSpPr/>
          <p:nvPr/>
        </p:nvSpPr>
        <p:spPr>
          <a:xfrm>
            <a:off x="1905000" y="6292850"/>
            <a:ext cx="20570429" cy="7378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3151"/>
                </a:lnTo>
                <a:lnTo>
                  <a:pt x="2093" y="3318"/>
                </a:lnTo>
                <a:lnTo>
                  <a:pt x="3027" y="3485"/>
                </a:lnTo>
                <a:lnTo>
                  <a:pt x="3961" y="3708"/>
                </a:lnTo>
                <a:lnTo>
                  <a:pt x="4771" y="3959"/>
                </a:lnTo>
                <a:lnTo>
                  <a:pt x="5772" y="4322"/>
                </a:lnTo>
                <a:lnTo>
                  <a:pt x="6717" y="4740"/>
                </a:lnTo>
                <a:lnTo>
                  <a:pt x="7786" y="5298"/>
                </a:lnTo>
                <a:lnTo>
                  <a:pt x="8754" y="5855"/>
                </a:lnTo>
                <a:lnTo>
                  <a:pt x="9542" y="6385"/>
                </a:lnTo>
                <a:lnTo>
                  <a:pt x="10408" y="7054"/>
                </a:lnTo>
                <a:lnTo>
                  <a:pt x="11263" y="7779"/>
                </a:lnTo>
                <a:lnTo>
                  <a:pt x="12118" y="8588"/>
                </a:lnTo>
                <a:lnTo>
                  <a:pt x="12895" y="9341"/>
                </a:lnTo>
                <a:lnTo>
                  <a:pt x="13739" y="10317"/>
                </a:lnTo>
                <a:lnTo>
                  <a:pt x="14639" y="11460"/>
                </a:lnTo>
                <a:lnTo>
                  <a:pt x="15561" y="12770"/>
                </a:lnTo>
                <a:lnTo>
                  <a:pt x="16327" y="13997"/>
                </a:lnTo>
                <a:lnTo>
                  <a:pt x="16844" y="14890"/>
                </a:lnTo>
                <a:lnTo>
                  <a:pt x="17508" y="16172"/>
                </a:lnTo>
                <a:lnTo>
                  <a:pt x="18093" y="17427"/>
                </a:lnTo>
                <a:lnTo>
                  <a:pt x="18633" y="18737"/>
                </a:lnTo>
                <a:lnTo>
                  <a:pt x="19128" y="20020"/>
                </a:lnTo>
                <a:lnTo>
                  <a:pt x="19646" y="21600"/>
                </a:lnTo>
                <a:lnTo>
                  <a:pt x="21600" y="21600"/>
                </a:lnTo>
                <a:lnTo>
                  <a:pt x="21600" y="11571"/>
                </a:lnTo>
                <a:lnTo>
                  <a:pt x="20929" y="10400"/>
                </a:lnTo>
                <a:lnTo>
                  <a:pt x="20254" y="9480"/>
                </a:lnTo>
                <a:lnTo>
                  <a:pt x="19522" y="8532"/>
                </a:lnTo>
                <a:lnTo>
                  <a:pt x="18870" y="7779"/>
                </a:lnTo>
                <a:lnTo>
                  <a:pt x="18251" y="7166"/>
                </a:lnTo>
                <a:lnTo>
                  <a:pt x="17666" y="6608"/>
                </a:lnTo>
                <a:lnTo>
                  <a:pt x="17047" y="6051"/>
                </a:lnTo>
                <a:lnTo>
                  <a:pt x="16450" y="5577"/>
                </a:lnTo>
                <a:lnTo>
                  <a:pt x="15933" y="5130"/>
                </a:lnTo>
                <a:lnTo>
                  <a:pt x="14976" y="4489"/>
                </a:lnTo>
                <a:lnTo>
                  <a:pt x="14166" y="3931"/>
                </a:lnTo>
                <a:lnTo>
                  <a:pt x="13367" y="3485"/>
                </a:lnTo>
                <a:lnTo>
                  <a:pt x="12310" y="2900"/>
                </a:lnTo>
                <a:lnTo>
                  <a:pt x="11263" y="2426"/>
                </a:lnTo>
                <a:lnTo>
                  <a:pt x="10251" y="1980"/>
                </a:lnTo>
                <a:lnTo>
                  <a:pt x="9193" y="1589"/>
                </a:lnTo>
                <a:lnTo>
                  <a:pt x="8293" y="1283"/>
                </a:lnTo>
                <a:lnTo>
                  <a:pt x="7404" y="1004"/>
                </a:lnTo>
                <a:lnTo>
                  <a:pt x="6245" y="753"/>
                </a:lnTo>
                <a:lnTo>
                  <a:pt x="5390" y="558"/>
                </a:lnTo>
                <a:lnTo>
                  <a:pt x="4219" y="335"/>
                </a:lnTo>
                <a:lnTo>
                  <a:pt x="3106" y="195"/>
                </a:lnTo>
                <a:lnTo>
                  <a:pt x="2093" y="112"/>
                </a:lnTo>
                <a:lnTo>
                  <a:pt x="1058" y="28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000066"/>
              </a:gs>
              <a:gs pos="100000">
                <a:srgbClr val="000044"/>
              </a:gs>
            </a:gsLst>
            <a:lin ang="10800000"/>
          </a:gra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4800" b="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23" name="Shape"/>
          <p:cNvSpPr/>
          <p:nvPr/>
        </p:nvSpPr>
        <p:spPr>
          <a:xfrm>
            <a:off x="1905000" y="4921250"/>
            <a:ext cx="20570429" cy="49911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4823"/>
                </a:lnTo>
                <a:lnTo>
                  <a:pt x="1058" y="4905"/>
                </a:lnTo>
                <a:lnTo>
                  <a:pt x="2352" y="4988"/>
                </a:lnTo>
                <a:lnTo>
                  <a:pt x="3601" y="5153"/>
                </a:lnTo>
                <a:lnTo>
                  <a:pt x="4568" y="5400"/>
                </a:lnTo>
                <a:lnTo>
                  <a:pt x="5513" y="5647"/>
                </a:lnTo>
                <a:lnTo>
                  <a:pt x="6549" y="5977"/>
                </a:lnTo>
                <a:lnTo>
                  <a:pt x="7584" y="6348"/>
                </a:lnTo>
                <a:lnTo>
                  <a:pt x="8777" y="6925"/>
                </a:lnTo>
                <a:lnTo>
                  <a:pt x="9992" y="7544"/>
                </a:lnTo>
                <a:lnTo>
                  <a:pt x="11072" y="8203"/>
                </a:lnTo>
                <a:lnTo>
                  <a:pt x="12096" y="8904"/>
                </a:lnTo>
                <a:lnTo>
                  <a:pt x="13176" y="9728"/>
                </a:lnTo>
                <a:lnTo>
                  <a:pt x="13851" y="10305"/>
                </a:lnTo>
                <a:lnTo>
                  <a:pt x="14763" y="11130"/>
                </a:lnTo>
                <a:lnTo>
                  <a:pt x="15359" y="11748"/>
                </a:lnTo>
                <a:lnTo>
                  <a:pt x="16057" y="12490"/>
                </a:lnTo>
                <a:lnTo>
                  <a:pt x="16889" y="13479"/>
                </a:lnTo>
                <a:lnTo>
                  <a:pt x="17643" y="14469"/>
                </a:lnTo>
                <a:lnTo>
                  <a:pt x="18419" y="15540"/>
                </a:lnTo>
                <a:lnTo>
                  <a:pt x="19027" y="16447"/>
                </a:lnTo>
                <a:lnTo>
                  <a:pt x="19713" y="17602"/>
                </a:lnTo>
                <a:lnTo>
                  <a:pt x="20535" y="19250"/>
                </a:lnTo>
                <a:lnTo>
                  <a:pt x="21109" y="20363"/>
                </a:lnTo>
                <a:lnTo>
                  <a:pt x="21600" y="21600"/>
                </a:lnTo>
                <a:lnTo>
                  <a:pt x="21600" y="8698"/>
                </a:lnTo>
                <a:lnTo>
                  <a:pt x="20602" y="7832"/>
                </a:lnTo>
                <a:lnTo>
                  <a:pt x="19556" y="6884"/>
                </a:lnTo>
                <a:lnTo>
                  <a:pt x="18566" y="6101"/>
                </a:lnTo>
                <a:lnTo>
                  <a:pt x="17632" y="5441"/>
                </a:lnTo>
                <a:lnTo>
                  <a:pt x="16597" y="4782"/>
                </a:lnTo>
                <a:lnTo>
                  <a:pt x="15415" y="4040"/>
                </a:lnTo>
                <a:lnTo>
                  <a:pt x="14301" y="3463"/>
                </a:lnTo>
                <a:lnTo>
                  <a:pt x="13311" y="2927"/>
                </a:lnTo>
                <a:lnTo>
                  <a:pt x="12231" y="2515"/>
                </a:lnTo>
                <a:lnTo>
                  <a:pt x="11308" y="2102"/>
                </a:lnTo>
                <a:lnTo>
                  <a:pt x="10341" y="1773"/>
                </a:lnTo>
                <a:lnTo>
                  <a:pt x="9452" y="1443"/>
                </a:lnTo>
                <a:lnTo>
                  <a:pt x="8630" y="1195"/>
                </a:lnTo>
                <a:lnTo>
                  <a:pt x="7550" y="907"/>
                </a:lnTo>
                <a:lnTo>
                  <a:pt x="6492" y="660"/>
                </a:lnTo>
                <a:lnTo>
                  <a:pt x="5716" y="536"/>
                </a:lnTo>
                <a:lnTo>
                  <a:pt x="4726" y="371"/>
                </a:lnTo>
                <a:lnTo>
                  <a:pt x="3623" y="206"/>
                </a:lnTo>
                <a:lnTo>
                  <a:pt x="2678" y="165"/>
                </a:lnTo>
                <a:lnTo>
                  <a:pt x="1913" y="82"/>
                </a:lnTo>
                <a:lnTo>
                  <a:pt x="911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000066"/>
              </a:gs>
              <a:gs pos="100000">
                <a:srgbClr val="000044"/>
              </a:gs>
            </a:gsLst>
            <a:lin ang="10800000"/>
          </a:gra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4800" b="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24" name="Shape"/>
          <p:cNvSpPr/>
          <p:nvPr/>
        </p:nvSpPr>
        <p:spPr>
          <a:xfrm>
            <a:off x="1905000" y="3587750"/>
            <a:ext cx="20570429" cy="30765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7557"/>
                </a:lnTo>
                <a:lnTo>
                  <a:pt x="1193" y="7624"/>
                </a:lnTo>
                <a:lnTo>
                  <a:pt x="2217" y="7757"/>
                </a:lnTo>
                <a:lnTo>
                  <a:pt x="3173" y="7891"/>
                </a:lnTo>
                <a:lnTo>
                  <a:pt x="4028" y="8025"/>
                </a:lnTo>
                <a:lnTo>
                  <a:pt x="4928" y="8159"/>
                </a:lnTo>
                <a:lnTo>
                  <a:pt x="5997" y="8493"/>
                </a:lnTo>
                <a:lnTo>
                  <a:pt x="7167" y="8894"/>
                </a:lnTo>
                <a:lnTo>
                  <a:pt x="8405" y="9362"/>
                </a:lnTo>
                <a:lnTo>
                  <a:pt x="9823" y="10098"/>
                </a:lnTo>
                <a:lnTo>
                  <a:pt x="10836" y="10633"/>
                </a:lnTo>
                <a:lnTo>
                  <a:pt x="11916" y="11302"/>
                </a:lnTo>
                <a:lnTo>
                  <a:pt x="13120" y="12104"/>
                </a:lnTo>
                <a:lnTo>
                  <a:pt x="14301" y="13040"/>
                </a:lnTo>
                <a:lnTo>
                  <a:pt x="15168" y="13776"/>
                </a:lnTo>
                <a:lnTo>
                  <a:pt x="16372" y="14913"/>
                </a:lnTo>
                <a:lnTo>
                  <a:pt x="17564" y="16183"/>
                </a:lnTo>
                <a:lnTo>
                  <a:pt x="18678" y="17521"/>
                </a:lnTo>
                <a:lnTo>
                  <a:pt x="19758" y="18858"/>
                </a:lnTo>
                <a:lnTo>
                  <a:pt x="21176" y="20998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000066"/>
              </a:gs>
              <a:gs pos="100000">
                <a:srgbClr val="000044"/>
              </a:gs>
            </a:gsLst>
            <a:lin ang="10800000"/>
          </a:gra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4800" b="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25" name="Shape"/>
          <p:cNvSpPr/>
          <p:nvPr/>
        </p:nvSpPr>
        <p:spPr>
          <a:xfrm>
            <a:off x="1905000" y="-41275"/>
            <a:ext cx="20570429" cy="33623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5359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20366" y="0"/>
                </a:lnTo>
                <a:lnTo>
                  <a:pt x="19871" y="1713"/>
                </a:lnTo>
                <a:lnTo>
                  <a:pt x="19263" y="3243"/>
                </a:lnTo>
                <a:lnTo>
                  <a:pt x="18633" y="4528"/>
                </a:lnTo>
                <a:lnTo>
                  <a:pt x="18048" y="5446"/>
                </a:lnTo>
                <a:lnTo>
                  <a:pt x="17351" y="6608"/>
                </a:lnTo>
                <a:lnTo>
                  <a:pt x="16653" y="7465"/>
                </a:lnTo>
                <a:lnTo>
                  <a:pt x="15865" y="8444"/>
                </a:lnTo>
                <a:lnTo>
                  <a:pt x="14774" y="9546"/>
                </a:lnTo>
                <a:lnTo>
                  <a:pt x="13919" y="10280"/>
                </a:lnTo>
                <a:lnTo>
                  <a:pt x="12906" y="11075"/>
                </a:lnTo>
                <a:lnTo>
                  <a:pt x="11961" y="11810"/>
                </a:lnTo>
                <a:lnTo>
                  <a:pt x="10971" y="12360"/>
                </a:lnTo>
                <a:lnTo>
                  <a:pt x="10048" y="12911"/>
                </a:lnTo>
                <a:lnTo>
                  <a:pt x="9069" y="13339"/>
                </a:lnTo>
                <a:lnTo>
                  <a:pt x="8034" y="13768"/>
                </a:lnTo>
                <a:lnTo>
                  <a:pt x="7111" y="14135"/>
                </a:lnTo>
                <a:lnTo>
                  <a:pt x="6177" y="14441"/>
                </a:lnTo>
                <a:lnTo>
                  <a:pt x="5266" y="14686"/>
                </a:lnTo>
                <a:lnTo>
                  <a:pt x="4388" y="14930"/>
                </a:lnTo>
                <a:lnTo>
                  <a:pt x="3398" y="15053"/>
                </a:lnTo>
                <a:lnTo>
                  <a:pt x="2003" y="15236"/>
                </a:lnTo>
                <a:lnTo>
                  <a:pt x="754" y="15359"/>
                </a:lnTo>
                <a:lnTo>
                  <a:pt x="0" y="15359"/>
                </a:lnTo>
              </a:path>
            </a:pathLst>
          </a:custGeom>
          <a:gradFill>
            <a:gsLst>
              <a:gs pos="0">
                <a:srgbClr val="000066"/>
              </a:gs>
              <a:gs pos="100000">
                <a:srgbClr val="000044"/>
              </a:gs>
            </a:gsLst>
            <a:lin ang="10800000"/>
          </a:gra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4800" b="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26" name="Shape"/>
          <p:cNvSpPr/>
          <p:nvPr/>
        </p:nvSpPr>
        <p:spPr>
          <a:xfrm>
            <a:off x="1904999" y="-41275"/>
            <a:ext cx="18871804" cy="2133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1764"/>
                </a:moveTo>
                <a:lnTo>
                  <a:pt x="0" y="21600"/>
                </a:lnTo>
                <a:lnTo>
                  <a:pt x="1239" y="21600"/>
                </a:lnTo>
                <a:lnTo>
                  <a:pt x="2956" y="21311"/>
                </a:lnTo>
                <a:lnTo>
                  <a:pt x="4170" y="21021"/>
                </a:lnTo>
                <a:lnTo>
                  <a:pt x="5323" y="20636"/>
                </a:lnTo>
                <a:lnTo>
                  <a:pt x="6354" y="20250"/>
                </a:lnTo>
                <a:lnTo>
                  <a:pt x="7274" y="19768"/>
                </a:lnTo>
                <a:lnTo>
                  <a:pt x="8022" y="19479"/>
                </a:lnTo>
                <a:lnTo>
                  <a:pt x="8966" y="18900"/>
                </a:lnTo>
                <a:lnTo>
                  <a:pt x="10009" y="18321"/>
                </a:lnTo>
                <a:lnTo>
                  <a:pt x="11039" y="17550"/>
                </a:lnTo>
                <a:lnTo>
                  <a:pt x="11873" y="16971"/>
                </a:lnTo>
                <a:lnTo>
                  <a:pt x="12830" y="16007"/>
                </a:lnTo>
                <a:lnTo>
                  <a:pt x="13590" y="15236"/>
                </a:lnTo>
                <a:lnTo>
                  <a:pt x="14449" y="14368"/>
                </a:lnTo>
                <a:lnTo>
                  <a:pt x="15271" y="13500"/>
                </a:lnTo>
                <a:lnTo>
                  <a:pt x="16080" y="12343"/>
                </a:lnTo>
                <a:lnTo>
                  <a:pt x="16829" y="11282"/>
                </a:lnTo>
                <a:lnTo>
                  <a:pt x="17442" y="10221"/>
                </a:lnTo>
                <a:lnTo>
                  <a:pt x="18178" y="8968"/>
                </a:lnTo>
                <a:lnTo>
                  <a:pt x="18889" y="7618"/>
                </a:lnTo>
                <a:lnTo>
                  <a:pt x="19539" y="6171"/>
                </a:lnTo>
                <a:lnTo>
                  <a:pt x="20116" y="4725"/>
                </a:lnTo>
                <a:lnTo>
                  <a:pt x="20790" y="2893"/>
                </a:lnTo>
                <a:lnTo>
                  <a:pt x="21232" y="1350"/>
                </a:lnTo>
                <a:lnTo>
                  <a:pt x="21600" y="0"/>
                </a:lnTo>
                <a:lnTo>
                  <a:pt x="13088" y="0"/>
                </a:lnTo>
                <a:lnTo>
                  <a:pt x="12192" y="1832"/>
                </a:lnTo>
                <a:lnTo>
                  <a:pt x="11346" y="3471"/>
                </a:lnTo>
                <a:lnTo>
                  <a:pt x="10475" y="4821"/>
                </a:lnTo>
                <a:lnTo>
                  <a:pt x="9800" y="5882"/>
                </a:lnTo>
                <a:lnTo>
                  <a:pt x="9015" y="6846"/>
                </a:lnTo>
                <a:lnTo>
                  <a:pt x="8181" y="7811"/>
                </a:lnTo>
                <a:lnTo>
                  <a:pt x="7261" y="8775"/>
                </a:lnTo>
                <a:lnTo>
                  <a:pt x="6280" y="9546"/>
                </a:lnTo>
                <a:lnTo>
                  <a:pt x="5495" y="10029"/>
                </a:lnTo>
                <a:lnTo>
                  <a:pt x="4636" y="10607"/>
                </a:lnTo>
                <a:lnTo>
                  <a:pt x="3766" y="10993"/>
                </a:lnTo>
                <a:lnTo>
                  <a:pt x="2846" y="11379"/>
                </a:lnTo>
                <a:lnTo>
                  <a:pt x="2048" y="11571"/>
                </a:lnTo>
                <a:lnTo>
                  <a:pt x="1141" y="11764"/>
                </a:lnTo>
                <a:lnTo>
                  <a:pt x="405" y="11861"/>
                </a:lnTo>
                <a:lnTo>
                  <a:pt x="0" y="11764"/>
                </a:lnTo>
              </a:path>
            </a:pathLst>
          </a:custGeom>
          <a:gradFill>
            <a:gsLst>
              <a:gs pos="0">
                <a:srgbClr val="000066"/>
              </a:gs>
              <a:gs pos="100000">
                <a:srgbClr val="000044"/>
              </a:gs>
            </a:gsLst>
            <a:lin ang="10800000"/>
          </a:gra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4800" b="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27" name="Shape"/>
          <p:cNvSpPr/>
          <p:nvPr/>
        </p:nvSpPr>
        <p:spPr>
          <a:xfrm>
            <a:off x="1905000" y="-41275"/>
            <a:ext cx="10299303" cy="904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439" y="21600"/>
                </a:lnTo>
                <a:lnTo>
                  <a:pt x="2877" y="21373"/>
                </a:lnTo>
                <a:lnTo>
                  <a:pt x="4338" y="20918"/>
                </a:lnTo>
                <a:lnTo>
                  <a:pt x="7485" y="19554"/>
                </a:lnTo>
                <a:lnTo>
                  <a:pt x="8698" y="18644"/>
                </a:lnTo>
                <a:lnTo>
                  <a:pt x="9755" y="17735"/>
                </a:lnTo>
                <a:lnTo>
                  <a:pt x="10924" y="16825"/>
                </a:lnTo>
                <a:lnTo>
                  <a:pt x="12475" y="15234"/>
                </a:lnTo>
                <a:lnTo>
                  <a:pt x="14924" y="12051"/>
                </a:lnTo>
                <a:lnTo>
                  <a:pt x="17240" y="8867"/>
                </a:lnTo>
                <a:lnTo>
                  <a:pt x="19510" y="4547"/>
                </a:lnTo>
                <a:lnTo>
                  <a:pt x="21600" y="0"/>
                </a:lnTo>
                <a:lnTo>
                  <a:pt x="0" y="0"/>
                </a:lnTo>
              </a:path>
            </a:pathLst>
          </a:custGeom>
          <a:gradFill>
            <a:gsLst>
              <a:gs pos="0">
                <a:srgbClr val="000066"/>
              </a:gs>
              <a:gs pos="100000">
                <a:srgbClr val="000044"/>
              </a:gs>
            </a:gsLst>
            <a:lin ang="10800000"/>
          </a:gra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4800" b="0">
                <a:latin typeface="Times Roman"/>
                <a:ea typeface="Times Roman"/>
                <a:cs typeface="Times Roman"/>
                <a:sym typeface="Times Roman"/>
              </a:defRPr>
            </a:pPr>
            <a:endParaRPr/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384770" y="12496800"/>
            <a:ext cx="551181" cy="574174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1828800">
              <a:defRPr sz="28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4155281" y="357187"/>
            <a:ext cx="16073438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defRPr sz="10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1" y="3893343"/>
            <a:ext cx="16073438" cy="8036720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44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droppedImage.png" descr="droppedImage.png"/>
          <p:cNvPicPr>
            <a:picLocks noChangeAspect="1"/>
          </p:cNvPicPr>
          <p:nvPr/>
        </p:nvPicPr>
        <p:blipFill>
          <a:blip r:embed="rId2">
            <a:alphaModFix amt="97000"/>
          </a:blip>
          <a:stretch>
            <a:fillRect/>
          </a:stretch>
        </p:blipFill>
        <p:spPr>
          <a:xfrm>
            <a:off x="20503573" y="12945898"/>
            <a:ext cx="535871" cy="607719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Title Text"/>
          <p:cNvSpPr txBox="1">
            <a:spLocks noGrp="1"/>
          </p:cNvSpPr>
          <p:nvPr>
            <p:ph type="title"/>
          </p:nvPr>
        </p:nvSpPr>
        <p:spPr>
          <a:xfrm>
            <a:off x="4833937" y="-571501"/>
            <a:ext cx="14716128" cy="3429001"/>
          </a:xfrm>
          <a:prstGeom prst="rect">
            <a:avLst/>
          </a:prstGeom>
        </p:spPr>
        <p:txBody>
          <a:bodyPr lIns="0" tIns="0" rIns="0" bIns="0"/>
          <a:lstStyle>
            <a:lvl1pPr defTabSz="821501">
              <a:defRPr sz="9000">
                <a:solidFill>
                  <a:srgbClr val="73FCD6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4"/>
            <a:ext cx="14716128" cy="8036719"/>
          </a:xfrm>
          <a:prstGeom prst="rect">
            <a:avLst/>
          </a:prstGeom>
        </p:spPr>
        <p:txBody>
          <a:bodyPr lIns="0" tIns="0" rIns="0" bIns="0"/>
          <a:lstStyle>
            <a:lvl1pPr marL="999166" indent="-775932" defTabSz="821501">
              <a:spcBef>
                <a:spcPts val="3200"/>
              </a:spcBef>
              <a:buClrTx/>
              <a:buSzPct val="171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1pPr>
            <a:lvl2pPr marL="1435843" indent="-900081" defTabSz="821501">
              <a:spcBef>
                <a:spcPts val="3200"/>
              </a:spcBef>
              <a:buClrTx/>
              <a:buSzPct val="171000"/>
              <a:buFont typeface="Arial"/>
              <a:buChar char="-"/>
              <a:defRPr sz="5600">
                <a:latin typeface="Calibri"/>
                <a:ea typeface="Calibri"/>
                <a:cs typeface="Calibri"/>
                <a:sym typeface="Calibri"/>
              </a:defRPr>
            </a:lvl2pPr>
            <a:lvl3pPr marL="1919815" indent="-1071525" defTabSz="821501">
              <a:spcBef>
                <a:spcPts val="3200"/>
              </a:spcBef>
              <a:buClrTx/>
              <a:buSzPct val="171000"/>
              <a:buFont typeface="Arial"/>
              <a:defRPr sz="5600">
                <a:latin typeface="Calibri"/>
                <a:ea typeface="Calibri"/>
                <a:cs typeface="Calibri"/>
                <a:sym typeface="Calibri"/>
              </a:defRPr>
            </a:lvl3pPr>
            <a:lvl4pPr marL="2567194" indent="-1406376" defTabSz="821501">
              <a:spcBef>
                <a:spcPts val="3200"/>
              </a:spcBef>
              <a:buClrTx/>
              <a:buSzPct val="171000"/>
              <a:buFont typeface="Arial"/>
              <a:buChar char="-"/>
              <a:defRPr sz="5600">
                <a:latin typeface="Calibri"/>
                <a:ea typeface="Calibri"/>
                <a:cs typeface="Calibri"/>
                <a:sym typeface="Calibri"/>
              </a:defRPr>
            </a:lvl4pPr>
            <a:lvl5pPr marL="2249278" indent="-775932" defTabSz="821501">
              <a:spcBef>
                <a:spcPts val="3200"/>
              </a:spcBef>
              <a:buClrTx/>
              <a:buSzPct val="171000"/>
              <a:buFont typeface="Arial"/>
              <a:buChar char="»"/>
              <a:defRPr sz="56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Text"/>
          <p:cNvSpPr txBox="1">
            <a:spLocks noGrp="1"/>
          </p:cNvSpPr>
          <p:nvPr>
            <p:ph type="title"/>
          </p:nvPr>
        </p:nvSpPr>
        <p:spPr>
          <a:xfrm>
            <a:off x="4155281" y="357187"/>
            <a:ext cx="16073438" cy="3429001"/>
          </a:xfrm>
          <a:prstGeom prst="rect">
            <a:avLst/>
          </a:prstGeom>
        </p:spPr>
        <p:txBody>
          <a:bodyPr lIns="71437" tIns="71437" rIns="71437" bIns="71437"/>
          <a:lstStyle>
            <a:lvl1pPr algn="l" defTabSz="821531">
              <a:defRPr sz="10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1" y="3893343"/>
            <a:ext cx="16073438" cy="8036720"/>
          </a:xfrm>
          <a:prstGeom prst="rect">
            <a:avLst/>
          </a:prstGeom>
        </p:spPr>
        <p:txBody>
          <a:bodyPr lIns="71437" tIns="71437" rIns="71437" bIns="71437"/>
          <a:lstStyle>
            <a:lvl1pPr marL="5644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2" y="13090921"/>
            <a:ext cx="409779" cy="428345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4155281" y="357187"/>
            <a:ext cx="16073438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defRPr sz="10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1" y="3893343"/>
            <a:ext cx="16073438" cy="8036720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44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72" name="droppedImage.png" descr="droppedImage.png"/>
          <p:cNvPicPr>
            <a:picLocks noChangeAspect="1"/>
          </p:cNvPicPr>
          <p:nvPr/>
        </p:nvPicPr>
        <p:blipFill>
          <a:blip r:embed="rId4">
            <a:alphaModFix amt="97000"/>
          </a:blip>
          <a:srcRect l="2464" t="4602" r="2331" b="1273"/>
          <a:stretch>
            <a:fillRect/>
          </a:stretch>
        </p:blipFill>
        <p:spPr>
          <a:xfrm>
            <a:off x="3436170" y="12740317"/>
            <a:ext cx="649791" cy="736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579" extrusionOk="0">
                <a:moveTo>
                  <a:pt x="18113" y="2"/>
                </a:moveTo>
                <a:cubicBezTo>
                  <a:pt x="17640" y="23"/>
                  <a:pt x="17207" y="105"/>
                  <a:pt x="16783" y="258"/>
                </a:cubicBezTo>
                <a:cubicBezTo>
                  <a:pt x="16648" y="308"/>
                  <a:pt x="16515" y="365"/>
                  <a:pt x="16375" y="432"/>
                </a:cubicBezTo>
                <a:cubicBezTo>
                  <a:pt x="16344" y="447"/>
                  <a:pt x="16313" y="463"/>
                  <a:pt x="16283" y="479"/>
                </a:cubicBezTo>
                <a:cubicBezTo>
                  <a:pt x="16150" y="545"/>
                  <a:pt x="16003" y="629"/>
                  <a:pt x="15861" y="711"/>
                </a:cubicBezTo>
                <a:cubicBezTo>
                  <a:pt x="15627" y="855"/>
                  <a:pt x="15389" y="1027"/>
                  <a:pt x="15137" y="1222"/>
                </a:cubicBezTo>
                <a:cubicBezTo>
                  <a:pt x="14949" y="1382"/>
                  <a:pt x="14760" y="1553"/>
                  <a:pt x="14584" y="1734"/>
                </a:cubicBezTo>
                <a:cubicBezTo>
                  <a:pt x="14092" y="2261"/>
                  <a:pt x="13624" y="2945"/>
                  <a:pt x="13333" y="3593"/>
                </a:cubicBezTo>
                <a:cubicBezTo>
                  <a:pt x="13247" y="3784"/>
                  <a:pt x="13155" y="3954"/>
                  <a:pt x="13136" y="3965"/>
                </a:cubicBezTo>
                <a:cubicBezTo>
                  <a:pt x="13103" y="3983"/>
                  <a:pt x="12767" y="3644"/>
                  <a:pt x="12767" y="3593"/>
                </a:cubicBezTo>
                <a:cubicBezTo>
                  <a:pt x="12767" y="3531"/>
                  <a:pt x="12276" y="2964"/>
                  <a:pt x="11911" y="2605"/>
                </a:cubicBezTo>
                <a:cubicBezTo>
                  <a:pt x="11739" y="2437"/>
                  <a:pt x="11553" y="2277"/>
                  <a:pt x="11371" y="2129"/>
                </a:cubicBezTo>
                <a:cubicBezTo>
                  <a:pt x="11337" y="2101"/>
                  <a:pt x="11313" y="2074"/>
                  <a:pt x="11279" y="2048"/>
                </a:cubicBezTo>
                <a:cubicBezTo>
                  <a:pt x="10902" y="1752"/>
                  <a:pt x="10501" y="1509"/>
                  <a:pt x="10081" y="1304"/>
                </a:cubicBezTo>
                <a:cubicBezTo>
                  <a:pt x="9957" y="1244"/>
                  <a:pt x="9833" y="1185"/>
                  <a:pt x="9699" y="1129"/>
                </a:cubicBezTo>
                <a:cubicBezTo>
                  <a:pt x="9569" y="1076"/>
                  <a:pt x="9419" y="1019"/>
                  <a:pt x="9265" y="967"/>
                </a:cubicBezTo>
                <a:cubicBezTo>
                  <a:pt x="8393" y="676"/>
                  <a:pt x="7499" y="555"/>
                  <a:pt x="6750" y="630"/>
                </a:cubicBezTo>
                <a:cubicBezTo>
                  <a:pt x="6378" y="667"/>
                  <a:pt x="6014" y="750"/>
                  <a:pt x="5670" y="862"/>
                </a:cubicBezTo>
                <a:cubicBezTo>
                  <a:pt x="5589" y="890"/>
                  <a:pt x="5510" y="914"/>
                  <a:pt x="5433" y="944"/>
                </a:cubicBezTo>
                <a:cubicBezTo>
                  <a:pt x="4407" y="1335"/>
                  <a:pt x="3552" y="2046"/>
                  <a:pt x="3010" y="2989"/>
                </a:cubicBezTo>
                <a:cubicBezTo>
                  <a:pt x="2844" y="3279"/>
                  <a:pt x="2697" y="3573"/>
                  <a:pt x="2589" y="3872"/>
                </a:cubicBezTo>
                <a:cubicBezTo>
                  <a:pt x="2562" y="3948"/>
                  <a:pt x="2547" y="4028"/>
                  <a:pt x="2523" y="4105"/>
                </a:cubicBezTo>
                <a:cubicBezTo>
                  <a:pt x="2487" y="4227"/>
                  <a:pt x="2448" y="4353"/>
                  <a:pt x="2418" y="4477"/>
                </a:cubicBezTo>
                <a:cubicBezTo>
                  <a:pt x="2394" y="4583"/>
                  <a:pt x="2370" y="4692"/>
                  <a:pt x="2352" y="4802"/>
                </a:cubicBezTo>
                <a:cubicBezTo>
                  <a:pt x="2255" y="5408"/>
                  <a:pt x="2258" y="6068"/>
                  <a:pt x="2352" y="6813"/>
                </a:cubicBezTo>
                <a:cubicBezTo>
                  <a:pt x="2369" y="6915"/>
                  <a:pt x="2397" y="7007"/>
                  <a:pt x="2418" y="7103"/>
                </a:cubicBezTo>
                <a:cubicBezTo>
                  <a:pt x="2484" y="7377"/>
                  <a:pt x="2612" y="7807"/>
                  <a:pt x="2668" y="7870"/>
                </a:cubicBezTo>
                <a:cubicBezTo>
                  <a:pt x="2689" y="7894"/>
                  <a:pt x="2728" y="7987"/>
                  <a:pt x="2747" y="8079"/>
                </a:cubicBezTo>
                <a:cubicBezTo>
                  <a:pt x="2766" y="8171"/>
                  <a:pt x="2801" y="8271"/>
                  <a:pt x="2826" y="8312"/>
                </a:cubicBezTo>
                <a:cubicBezTo>
                  <a:pt x="2887" y="8412"/>
                  <a:pt x="2987" y="8414"/>
                  <a:pt x="3102" y="8300"/>
                </a:cubicBezTo>
                <a:cubicBezTo>
                  <a:pt x="3407" y="8001"/>
                  <a:pt x="3537" y="7858"/>
                  <a:pt x="3537" y="7824"/>
                </a:cubicBezTo>
                <a:cubicBezTo>
                  <a:pt x="3537" y="7762"/>
                  <a:pt x="4020" y="7355"/>
                  <a:pt x="4498" y="6987"/>
                </a:cubicBezTo>
                <a:cubicBezTo>
                  <a:pt x="4631" y="6885"/>
                  <a:pt x="4745" y="6795"/>
                  <a:pt x="4867" y="6708"/>
                </a:cubicBezTo>
                <a:cubicBezTo>
                  <a:pt x="4894" y="6689"/>
                  <a:pt x="4919" y="6669"/>
                  <a:pt x="4946" y="6650"/>
                </a:cubicBezTo>
                <a:cubicBezTo>
                  <a:pt x="5023" y="6596"/>
                  <a:pt x="5107" y="6527"/>
                  <a:pt x="5170" y="6487"/>
                </a:cubicBezTo>
                <a:cubicBezTo>
                  <a:pt x="6027" y="5948"/>
                  <a:pt x="5960" y="6044"/>
                  <a:pt x="5960" y="5464"/>
                </a:cubicBezTo>
                <a:cubicBezTo>
                  <a:pt x="5960" y="4491"/>
                  <a:pt x="6200" y="3900"/>
                  <a:pt x="6802" y="3361"/>
                </a:cubicBezTo>
                <a:cubicBezTo>
                  <a:pt x="7006" y="3179"/>
                  <a:pt x="7196" y="3058"/>
                  <a:pt x="7421" y="2966"/>
                </a:cubicBezTo>
                <a:cubicBezTo>
                  <a:pt x="7645" y="2875"/>
                  <a:pt x="7791" y="2855"/>
                  <a:pt x="8040" y="2838"/>
                </a:cubicBezTo>
                <a:cubicBezTo>
                  <a:pt x="8112" y="2829"/>
                  <a:pt x="8191" y="2818"/>
                  <a:pt x="8264" y="2815"/>
                </a:cubicBezTo>
                <a:cubicBezTo>
                  <a:pt x="8348" y="2811"/>
                  <a:pt x="8429" y="2810"/>
                  <a:pt x="8514" y="2815"/>
                </a:cubicBezTo>
                <a:cubicBezTo>
                  <a:pt x="8718" y="2816"/>
                  <a:pt x="8900" y="2825"/>
                  <a:pt x="9001" y="2850"/>
                </a:cubicBezTo>
                <a:cubicBezTo>
                  <a:pt x="9342" y="2931"/>
                  <a:pt x="9867" y="3165"/>
                  <a:pt x="10186" y="3373"/>
                </a:cubicBezTo>
                <a:cubicBezTo>
                  <a:pt x="10321" y="3460"/>
                  <a:pt x="10480" y="3582"/>
                  <a:pt x="10647" y="3721"/>
                </a:cubicBezTo>
                <a:cubicBezTo>
                  <a:pt x="10717" y="3771"/>
                  <a:pt x="10802" y="3847"/>
                  <a:pt x="10884" y="3930"/>
                </a:cubicBezTo>
                <a:cubicBezTo>
                  <a:pt x="11243" y="4253"/>
                  <a:pt x="11581" y="4604"/>
                  <a:pt x="11727" y="4825"/>
                </a:cubicBezTo>
                <a:cubicBezTo>
                  <a:pt x="11783" y="4910"/>
                  <a:pt x="11932" y="5103"/>
                  <a:pt x="12043" y="5244"/>
                </a:cubicBezTo>
                <a:cubicBezTo>
                  <a:pt x="12154" y="5384"/>
                  <a:pt x="12240" y="5500"/>
                  <a:pt x="12240" y="5511"/>
                </a:cubicBezTo>
                <a:cubicBezTo>
                  <a:pt x="12240" y="5522"/>
                  <a:pt x="12308" y="5627"/>
                  <a:pt x="12385" y="5743"/>
                </a:cubicBezTo>
                <a:cubicBezTo>
                  <a:pt x="12463" y="5860"/>
                  <a:pt x="12604" y="6099"/>
                  <a:pt x="12701" y="6266"/>
                </a:cubicBezTo>
                <a:cubicBezTo>
                  <a:pt x="12811" y="6456"/>
                  <a:pt x="12882" y="6561"/>
                  <a:pt x="12951" y="6650"/>
                </a:cubicBezTo>
                <a:cubicBezTo>
                  <a:pt x="12967" y="6670"/>
                  <a:pt x="12989" y="6691"/>
                  <a:pt x="13004" y="6708"/>
                </a:cubicBezTo>
                <a:cubicBezTo>
                  <a:pt x="13068" y="6779"/>
                  <a:pt x="13116" y="6826"/>
                  <a:pt x="13188" y="6859"/>
                </a:cubicBezTo>
                <a:cubicBezTo>
                  <a:pt x="13438" y="6973"/>
                  <a:pt x="13566" y="6865"/>
                  <a:pt x="13715" y="6383"/>
                </a:cubicBezTo>
                <a:cubicBezTo>
                  <a:pt x="13860" y="5916"/>
                  <a:pt x="14151" y="5248"/>
                  <a:pt x="14360" y="4895"/>
                </a:cubicBezTo>
                <a:cubicBezTo>
                  <a:pt x="14399" y="4830"/>
                  <a:pt x="14426" y="4752"/>
                  <a:pt x="14426" y="4732"/>
                </a:cubicBezTo>
                <a:cubicBezTo>
                  <a:pt x="14426" y="4712"/>
                  <a:pt x="14553" y="4517"/>
                  <a:pt x="14703" y="4291"/>
                </a:cubicBezTo>
                <a:cubicBezTo>
                  <a:pt x="14788" y="4162"/>
                  <a:pt x="14869" y="4037"/>
                  <a:pt x="14953" y="3919"/>
                </a:cubicBezTo>
                <a:cubicBezTo>
                  <a:pt x="14968" y="3886"/>
                  <a:pt x="14987" y="3866"/>
                  <a:pt x="15005" y="3849"/>
                </a:cubicBezTo>
                <a:cubicBezTo>
                  <a:pt x="15827" y="2703"/>
                  <a:pt x="16609" y="2038"/>
                  <a:pt x="17639" y="1594"/>
                </a:cubicBezTo>
                <a:cubicBezTo>
                  <a:pt x="18109" y="1392"/>
                  <a:pt x="18685" y="1338"/>
                  <a:pt x="19179" y="1432"/>
                </a:cubicBezTo>
                <a:cubicBezTo>
                  <a:pt x="19189" y="1433"/>
                  <a:pt x="19197" y="1441"/>
                  <a:pt x="19206" y="1443"/>
                </a:cubicBezTo>
                <a:cubicBezTo>
                  <a:pt x="19212" y="1445"/>
                  <a:pt x="19226" y="1442"/>
                  <a:pt x="19232" y="1443"/>
                </a:cubicBezTo>
                <a:cubicBezTo>
                  <a:pt x="19435" y="1487"/>
                  <a:pt x="19625" y="1559"/>
                  <a:pt x="19785" y="1652"/>
                </a:cubicBezTo>
                <a:cubicBezTo>
                  <a:pt x="20023" y="1792"/>
                  <a:pt x="20562" y="2252"/>
                  <a:pt x="20562" y="2315"/>
                </a:cubicBezTo>
                <a:cubicBezTo>
                  <a:pt x="20562" y="2333"/>
                  <a:pt x="20658" y="2461"/>
                  <a:pt x="20773" y="2605"/>
                </a:cubicBezTo>
                <a:cubicBezTo>
                  <a:pt x="20887" y="2750"/>
                  <a:pt x="20991" y="2915"/>
                  <a:pt x="21010" y="2966"/>
                </a:cubicBezTo>
                <a:cubicBezTo>
                  <a:pt x="21056" y="3097"/>
                  <a:pt x="21315" y="3268"/>
                  <a:pt x="21457" y="3268"/>
                </a:cubicBezTo>
                <a:cubicBezTo>
                  <a:pt x="21578" y="3268"/>
                  <a:pt x="21570" y="3272"/>
                  <a:pt x="21536" y="2989"/>
                </a:cubicBezTo>
                <a:cubicBezTo>
                  <a:pt x="21465" y="2393"/>
                  <a:pt x="21003" y="1447"/>
                  <a:pt x="20549" y="978"/>
                </a:cubicBezTo>
                <a:cubicBezTo>
                  <a:pt x="20260" y="681"/>
                  <a:pt x="20029" y="485"/>
                  <a:pt x="19772" y="339"/>
                </a:cubicBezTo>
                <a:cubicBezTo>
                  <a:pt x="19768" y="337"/>
                  <a:pt x="19762" y="341"/>
                  <a:pt x="19759" y="339"/>
                </a:cubicBezTo>
                <a:cubicBezTo>
                  <a:pt x="19688" y="300"/>
                  <a:pt x="19620" y="267"/>
                  <a:pt x="19548" y="235"/>
                </a:cubicBezTo>
                <a:cubicBezTo>
                  <a:pt x="19523" y="223"/>
                  <a:pt x="19493" y="210"/>
                  <a:pt x="19469" y="200"/>
                </a:cubicBezTo>
                <a:cubicBezTo>
                  <a:pt x="19273" y="119"/>
                  <a:pt x="19098" y="67"/>
                  <a:pt x="18903" y="37"/>
                </a:cubicBezTo>
                <a:cubicBezTo>
                  <a:pt x="18790" y="22"/>
                  <a:pt x="18670" y="9"/>
                  <a:pt x="18468" y="2"/>
                </a:cubicBezTo>
                <a:cubicBezTo>
                  <a:pt x="18457" y="2"/>
                  <a:pt x="18454" y="3"/>
                  <a:pt x="18442" y="2"/>
                </a:cubicBezTo>
                <a:cubicBezTo>
                  <a:pt x="18341" y="1"/>
                  <a:pt x="18233" y="-3"/>
                  <a:pt x="18113" y="2"/>
                </a:cubicBezTo>
                <a:close/>
                <a:moveTo>
                  <a:pt x="18139" y="2547"/>
                </a:moveTo>
                <a:cubicBezTo>
                  <a:pt x="18026" y="2556"/>
                  <a:pt x="17923" y="2575"/>
                  <a:pt x="17810" y="2594"/>
                </a:cubicBezTo>
                <a:cubicBezTo>
                  <a:pt x="17783" y="2598"/>
                  <a:pt x="17744" y="2600"/>
                  <a:pt x="17718" y="2605"/>
                </a:cubicBezTo>
                <a:cubicBezTo>
                  <a:pt x="17454" y="2656"/>
                  <a:pt x="17204" y="2731"/>
                  <a:pt x="16954" y="2838"/>
                </a:cubicBezTo>
                <a:cubicBezTo>
                  <a:pt x="16851" y="2882"/>
                  <a:pt x="16738" y="2933"/>
                  <a:pt x="16638" y="2989"/>
                </a:cubicBezTo>
                <a:cubicBezTo>
                  <a:pt x="16634" y="2991"/>
                  <a:pt x="16642" y="2998"/>
                  <a:pt x="16638" y="3001"/>
                </a:cubicBezTo>
                <a:cubicBezTo>
                  <a:pt x="16540" y="3056"/>
                  <a:pt x="16442" y="3110"/>
                  <a:pt x="16348" y="3175"/>
                </a:cubicBezTo>
                <a:cubicBezTo>
                  <a:pt x="16068" y="3369"/>
                  <a:pt x="15811" y="3609"/>
                  <a:pt x="15598" y="3861"/>
                </a:cubicBezTo>
                <a:cubicBezTo>
                  <a:pt x="15588" y="3872"/>
                  <a:pt x="15568" y="3884"/>
                  <a:pt x="15558" y="3895"/>
                </a:cubicBezTo>
                <a:cubicBezTo>
                  <a:pt x="15507" y="3958"/>
                  <a:pt x="15459" y="4017"/>
                  <a:pt x="15414" y="4081"/>
                </a:cubicBezTo>
                <a:cubicBezTo>
                  <a:pt x="15386" y="4121"/>
                  <a:pt x="15360" y="4158"/>
                  <a:pt x="15335" y="4198"/>
                </a:cubicBezTo>
                <a:cubicBezTo>
                  <a:pt x="15296" y="4258"/>
                  <a:pt x="15262" y="4322"/>
                  <a:pt x="15229" y="4384"/>
                </a:cubicBezTo>
                <a:cubicBezTo>
                  <a:pt x="15218" y="4404"/>
                  <a:pt x="15213" y="4422"/>
                  <a:pt x="15203" y="4442"/>
                </a:cubicBezTo>
                <a:cubicBezTo>
                  <a:pt x="15161" y="4525"/>
                  <a:pt x="15114" y="4614"/>
                  <a:pt x="15084" y="4697"/>
                </a:cubicBezTo>
                <a:cubicBezTo>
                  <a:pt x="15035" y="4837"/>
                  <a:pt x="15016" y="4951"/>
                  <a:pt x="15019" y="5046"/>
                </a:cubicBezTo>
                <a:cubicBezTo>
                  <a:pt x="15021" y="5076"/>
                  <a:pt x="15024" y="5099"/>
                  <a:pt x="15032" y="5127"/>
                </a:cubicBezTo>
                <a:cubicBezTo>
                  <a:pt x="15036" y="5143"/>
                  <a:pt x="15039" y="5159"/>
                  <a:pt x="15045" y="5174"/>
                </a:cubicBezTo>
                <a:cubicBezTo>
                  <a:pt x="15051" y="5190"/>
                  <a:pt x="15065" y="5206"/>
                  <a:pt x="15071" y="5220"/>
                </a:cubicBezTo>
                <a:cubicBezTo>
                  <a:pt x="15091" y="5252"/>
                  <a:pt x="15106" y="5288"/>
                  <a:pt x="15137" y="5313"/>
                </a:cubicBezTo>
                <a:cubicBezTo>
                  <a:pt x="15227" y="5385"/>
                  <a:pt x="15268" y="5382"/>
                  <a:pt x="15611" y="5325"/>
                </a:cubicBezTo>
                <a:cubicBezTo>
                  <a:pt x="15801" y="5294"/>
                  <a:pt x="15961" y="5274"/>
                  <a:pt x="16111" y="5267"/>
                </a:cubicBezTo>
                <a:cubicBezTo>
                  <a:pt x="16258" y="5253"/>
                  <a:pt x="16372" y="5256"/>
                  <a:pt x="16467" y="5278"/>
                </a:cubicBezTo>
                <a:cubicBezTo>
                  <a:pt x="16588" y="5294"/>
                  <a:pt x="16691" y="5329"/>
                  <a:pt x="16770" y="5371"/>
                </a:cubicBezTo>
                <a:cubicBezTo>
                  <a:pt x="17021" y="5509"/>
                  <a:pt x="17202" y="5644"/>
                  <a:pt x="17296" y="5801"/>
                </a:cubicBezTo>
                <a:cubicBezTo>
                  <a:pt x="17355" y="5898"/>
                  <a:pt x="17384" y="5984"/>
                  <a:pt x="17428" y="6069"/>
                </a:cubicBezTo>
                <a:cubicBezTo>
                  <a:pt x="17430" y="6073"/>
                  <a:pt x="17441" y="6068"/>
                  <a:pt x="17441" y="6069"/>
                </a:cubicBezTo>
                <a:cubicBezTo>
                  <a:pt x="17628" y="6430"/>
                  <a:pt x="17700" y="6753"/>
                  <a:pt x="17731" y="7277"/>
                </a:cubicBezTo>
                <a:cubicBezTo>
                  <a:pt x="17737" y="7348"/>
                  <a:pt x="17741" y="7415"/>
                  <a:pt x="17744" y="7487"/>
                </a:cubicBezTo>
                <a:cubicBezTo>
                  <a:pt x="17751" y="7629"/>
                  <a:pt x="17750" y="7781"/>
                  <a:pt x="17744" y="7928"/>
                </a:cubicBezTo>
                <a:cubicBezTo>
                  <a:pt x="17736" y="8420"/>
                  <a:pt x="17669" y="8815"/>
                  <a:pt x="17507" y="9404"/>
                </a:cubicBezTo>
                <a:cubicBezTo>
                  <a:pt x="17500" y="9430"/>
                  <a:pt x="17501" y="9449"/>
                  <a:pt x="17494" y="9474"/>
                </a:cubicBezTo>
                <a:cubicBezTo>
                  <a:pt x="17322" y="10082"/>
                  <a:pt x="17091" y="10671"/>
                  <a:pt x="16796" y="11299"/>
                </a:cubicBezTo>
                <a:cubicBezTo>
                  <a:pt x="16787" y="11317"/>
                  <a:pt x="16779" y="11338"/>
                  <a:pt x="16770" y="11357"/>
                </a:cubicBezTo>
                <a:cubicBezTo>
                  <a:pt x="16768" y="11361"/>
                  <a:pt x="16772" y="11364"/>
                  <a:pt x="16770" y="11368"/>
                </a:cubicBezTo>
                <a:cubicBezTo>
                  <a:pt x="16616" y="11691"/>
                  <a:pt x="16442" y="12021"/>
                  <a:pt x="16243" y="12379"/>
                </a:cubicBezTo>
                <a:cubicBezTo>
                  <a:pt x="16048" y="12731"/>
                  <a:pt x="15841" y="13065"/>
                  <a:pt x="15585" y="13472"/>
                </a:cubicBezTo>
                <a:cubicBezTo>
                  <a:pt x="15550" y="13529"/>
                  <a:pt x="15508" y="13614"/>
                  <a:pt x="15479" y="13658"/>
                </a:cubicBezTo>
                <a:cubicBezTo>
                  <a:pt x="15342" y="13866"/>
                  <a:pt x="15149" y="14153"/>
                  <a:pt x="15058" y="14297"/>
                </a:cubicBezTo>
                <a:cubicBezTo>
                  <a:pt x="15052" y="14307"/>
                  <a:pt x="15051" y="14322"/>
                  <a:pt x="15045" y="14332"/>
                </a:cubicBezTo>
                <a:cubicBezTo>
                  <a:pt x="15032" y="14352"/>
                  <a:pt x="15019" y="14358"/>
                  <a:pt x="15005" y="14378"/>
                </a:cubicBezTo>
                <a:cubicBezTo>
                  <a:pt x="14943" y="14475"/>
                  <a:pt x="14839" y="14610"/>
                  <a:pt x="14755" y="14727"/>
                </a:cubicBezTo>
                <a:cubicBezTo>
                  <a:pt x="14742" y="14747"/>
                  <a:pt x="14732" y="14764"/>
                  <a:pt x="14716" y="14785"/>
                </a:cubicBezTo>
                <a:cubicBezTo>
                  <a:pt x="14707" y="14796"/>
                  <a:pt x="14675" y="14851"/>
                  <a:pt x="14663" y="14867"/>
                </a:cubicBezTo>
                <a:cubicBezTo>
                  <a:pt x="14255" y="15426"/>
                  <a:pt x="13711" y="16099"/>
                  <a:pt x="13175" y="16726"/>
                </a:cubicBezTo>
                <a:cubicBezTo>
                  <a:pt x="13140" y="16767"/>
                  <a:pt x="13104" y="16802"/>
                  <a:pt x="13070" y="16842"/>
                </a:cubicBezTo>
                <a:cubicBezTo>
                  <a:pt x="12725" y="17241"/>
                  <a:pt x="12409" y="17614"/>
                  <a:pt x="12175" y="17842"/>
                </a:cubicBezTo>
                <a:cubicBezTo>
                  <a:pt x="12073" y="17940"/>
                  <a:pt x="12000" y="17990"/>
                  <a:pt x="11911" y="18074"/>
                </a:cubicBezTo>
                <a:cubicBezTo>
                  <a:pt x="11884" y="18100"/>
                  <a:pt x="11859" y="18130"/>
                  <a:pt x="11832" y="18156"/>
                </a:cubicBezTo>
                <a:cubicBezTo>
                  <a:pt x="11822" y="18168"/>
                  <a:pt x="11804" y="18183"/>
                  <a:pt x="11793" y="18190"/>
                </a:cubicBezTo>
                <a:cubicBezTo>
                  <a:pt x="11759" y="18222"/>
                  <a:pt x="11733" y="18242"/>
                  <a:pt x="11700" y="18272"/>
                </a:cubicBezTo>
                <a:cubicBezTo>
                  <a:pt x="11009" y="18900"/>
                  <a:pt x="10678" y="19071"/>
                  <a:pt x="10371" y="18957"/>
                </a:cubicBezTo>
                <a:cubicBezTo>
                  <a:pt x="10331" y="18943"/>
                  <a:pt x="10288" y="18922"/>
                  <a:pt x="10252" y="18899"/>
                </a:cubicBezTo>
                <a:cubicBezTo>
                  <a:pt x="9969" y="18721"/>
                  <a:pt x="9793" y="18284"/>
                  <a:pt x="9554" y="17272"/>
                </a:cubicBezTo>
                <a:cubicBezTo>
                  <a:pt x="9516" y="17111"/>
                  <a:pt x="9450" y="16942"/>
                  <a:pt x="9423" y="16900"/>
                </a:cubicBezTo>
                <a:cubicBezTo>
                  <a:pt x="9396" y="16858"/>
                  <a:pt x="9394" y="16792"/>
                  <a:pt x="9409" y="16749"/>
                </a:cubicBezTo>
                <a:cubicBezTo>
                  <a:pt x="9416" y="16732"/>
                  <a:pt x="9411" y="16719"/>
                  <a:pt x="9409" y="16703"/>
                </a:cubicBezTo>
                <a:cubicBezTo>
                  <a:pt x="9407" y="16694"/>
                  <a:pt x="9412" y="16676"/>
                  <a:pt x="9409" y="16668"/>
                </a:cubicBezTo>
                <a:cubicBezTo>
                  <a:pt x="9405" y="16657"/>
                  <a:pt x="9392" y="16649"/>
                  <a:pt x="9383" y="16645"/>
                </a:cubicBezTo>
                <a:cubicBezTo>
                  <a:pt x="9357" y="16631"/>
                  <a:pt x="9334" y="16533"/>
                  <a:pt x="9317" y="16424"/>
                </a:cubicBezTo>
                <a:cubicBezTo>
                  <a:pt x="9301" y="16315"/>
                  <a:pt x="9266" y="16191"/>
                  <a:pt x="9251" y="16157"/>
                </a:cubicBezTo>
                <a:cubicBezTo>
                  <a:pt x="9237" y="16122"/>
                  <a:pt x="9219" y="16063"/>
                  <a:pt x="9212" y="16017"/>
                </a:cubicBezTo>
                <a:cubicBezTo>
                  <a:pt x="9205" y="15971"/>
                  <a:pt x="9176" y="15795"/>
                  <a:pt x="9133" y="15634"/>
                </a:cubicBezTo>
                <a:cubicBezTo>
                  <a:pt x="9090" y="15472"/>
                  <a:pt x="9014" y="15214"/>
                  <a:pt x="8975" y="15064"/>
                </a:cubicBezTo>
                <a:cubicBezTo>
                  <a:pt x="8935" y="14914"/>
                  <a:pt x="8843" y="14539"/>
                  <a:pt x="8764" y="14227"/>
                </a:cubicBezTo>
                <a:cubicBezTo>
                  <a:pt x="8580" y="13495"/>
                  <a:pt x="8457" y="13030"/>
                  <a:pt x="8343" y="12600"/>
                </a:cubicBezTo>
                <a:cubicBezTo>
                  <a:pt x="8292" y="12410"/>
                  <a:pt x="8264" y="12252"/>
                  <a:pt x="8277" y="12252"/>
                </a:cubicBezTo>
                <a:cubicBezTo>
                  <a:pt x="8291" y="12252"/>
                  <a:pt x="8277" y="12234"/>
                  <a:pt x="8251" y="12205"/>
                </a:cubicBezTo>
                <a:cubicBezTo>
                  <a:pt x="8224" y="12176"/>
                  <a:pt x="8189" y="12042"/>
                  <a:pt x="8172" y="11915"/>
                </a:cubicBezTo>
                <a:cubicBezTo>
                  <a:pt x="8154" y="11788"/>
                  <a:pt x="8128" y="11647"/>
                  <a:pt x="8106" y="11601"/>
                </a:cubicBezTo>
                <a:cubicBezTo>
                  <a:pt x="8084" y="11555"/>
                  <a:pt x="8029" y="11367"/>
                  <a:pt x="7987" y="11182"/>
                </a:cubicBezTo>
                <a:cubicBezTo>
                  <a:pt x="7904" y="10811"/>
                  <a:pt x="7765" y="10275"/>
                  <a:pt x="7645" y="9858"/>
                </a:cubicBezTo>
                <a:cubicBezTo>
                  <a:pt x="7602" y="9707"/>
                  <a:pt x="7558" y="9555"/>
                  <a:pt x="7553" y="9520"/>
                </a:cubicBezTo>
                <a:cubicBezTo>
                  <a:pt x="7547" y="9486"/>
                  <a:pt x="7534" y="9434"/>
                  <a:pt x="7513" y="9393"/>
                </a:cubicBezTo>
                <a:cubicBezTo>
                  <a:pt x="7492" y="9351"/>
                  <a:pt x="7485" y="9302"/>
                  <a:pt x="7500" y="9288"/>
                </a:cubicBezTo>
                <a:cubicBezTo>
                  <a:pt x="7504" y="9285"/>
                  <a:pt x="7500" y="9274"/>
                  <a:pt x="7500" y="9265"/>
                </a:cubicBezTo>
                <a:cubicBezTo>
                  <a:pt x="7492" y="9238"/>
                  <a:pt x="7482" y="9223"/>
                  <a:pt x="7474" y="9195"/>
                </a:cubicBezTo>
                <a:cubicBezTo>
                  <a:pt x="7467" y="9178"/>
                  <a:pt x="7471" y="9167"/>
                  <a:pt x="7461" y="9149"/>
                </a:cubicBezTo>
                <a:cubicBezTo>
                  <a:pt x="7423" y="9083"/>
                  <a:pt x="7382" y="8981"/>
                  <a:pt x="7382" y="8928"/>
                </a:cubicBezTo>
                <a:cubicBezTo>
                  <a:pt x="7382" y="8909"/>
                  <a:pt x="7378" y="8876"/>
                  <a:pt x="7369" y="8846"/>
                </a:cubicBezTo>
                <a:cubicBezTo>
                  <a:pt x="7355" y="8808"/>
                  <a:pt x="7343" y="8787"/>
                  <a:pt x="7329" y="8753"/>
                </a:cubicBezTo>
                <a:cubicBezTo>
                  <a:pt x="7318" y="8729"/>
                  <a:pt x="7303" y="8705"/>
                  <a:pt x="7290" y="8684"/>
                </a:cubicBezTo>
                <a:cubicBezTo>
                  <a:pt x="7239" y="8601"/>
                  <a:pt x="7189" y="8466"/>
                  <a:pt x="7171" y="8382"/>
                </a:cubicBezTo>
                <a:cubicBezTo>
                  <a:pt x="7163" y="8346"/>
                  <a:pt x="7156" y="8306"/>
                  <a:pt x="7145" y="8277"/>
                </a:cubicBezTo>
                <a:cubicBezTo>
                  <a:pt x="7141" y="8269"/>
                  <a:pt x="7122" y="8250"/>
                  <a:pt x="7118" y="8242"/>
                </a:cubicBezTo>
                <a:cubicBezTo>
                  <a:pt x="7108" y="8222"/>
                  <a:pt x="7101" y="8200"/>
                  <a:pt x="7092" y="8196"/>
                </a:cubicBezTo>
                <a:cubicBezTo>
                  <a:pt x="7069" y="8183"/>
                  <a:pt x="7012" y="8098"/>
                  <a:pt x="6960" y="7998"/>
                </a:cubicBezTo>
                <a:cubicBezTo>
                  <a:pt x="6902" y="7885"/>
                  <a:pt x="6771" y="7751"/>
                  <a:pt x="6631" y="7638"/>
                </a:cubicBezTo>
                <a:cubicBezTo>
                  <a:pt x="6475" y="7522"/>
                  <a:pt x="6311" y="7420"/>
                  <a:pt x="6210" y="7394"/>
                </a:cubicBezTo>
                <a:cubicBezTo>
                  <a:pt x="5957" y="7327"/>
                  <a:pt x="5636" y="7347"/>
                  <a:pt x="5328" y="7417"/>
                </a:cubicBezTo>
                <a:cubicBezTo>
                  <a:pt x="5086" y="7478"/>
                  <a:pt x="4839" y="7573"/>
                  <a:pt x="4617" y="7719"/>
                </a:cubicBezTo>
                <a:cubicBezTo>
                  <a:pt x="4611" y="7723"/>
                  <a:pt x="4609" y="7738"/>
                  <a:pt x="4604" y="7742"/>
                </a:cubicBezTo>
                <a:cubicBezTo>
                  <a:pt x="3842" y="8253"/>
                  <a:pt x="2673" y="9504"/>
                  <a:pt x="1680" y="10834"/>
                </a:cubicBezTo>
                <a:cubicBezTo>
                  <a:pt x="1347" y="11281"/>
                  <a:pt x="1031" y="11731"/>
                  <a:pt x="759" y="12170"/>
                </a:cubicBezTo>
                <a:cubicBezTo>
                  <a:pt x="712" y="12245"/>
                  <a:pt x="650" y="12351"/>
                  <a:pt x="588" y="12449"/>
                </a:cubicBezTo>
                <a:cubicBezTo>
                  <a:pt x="495" y="12598"/>
                  <a:pt x="406" y="12729"/>
                  <a:pt x="311" y="12891"/>
                </a:cubicBezTo>
                <a:cubicBezTo>
                  <a:pt x="285" y="12934"/>
                  <a:pt x="271" y="12974"/>
                  <a:pt x="245" y="13019"/>
                </a:cubicBezTo>
                <a:cubicBezTo>
                  <a:pt x="28" y="13397"/>
                  <a:pt x="-22" y="13494"/>
                  <a:pt x="8" y="13576"/>
                </a:cubicBezTo>
                <a:cubicBezTo>
                  <a:pt x="15" y="13589"/>
                  <a:pt x="24" y="13597"/>
                  <a:pt x="35" y="13611"/>
                </a:cubicBezTo>
                <a:cubicBezTo>
                  <a:pt x="74" y="13664"/>
                  <a:pt x="147" y="13703"/>
                  <a:pt x="245" y="13728"/>
                </a:cubicBezTo>
                <a:cubicBezTo>
                  <a:pt x="256" y="13730"/>
                  <a:pt x="260" y="13737"/>
                  <a:pt x="272" y="13739"/>
                </a:cubicBezTo>
                <a:cubicBezTo>
                  <a:pt x="374" y="13760"/>
                  <a:pt x="514" y="13762"/>
                  <a:pt x="693" y="13762"/>
                </a:cubicBezTo>
                <a:cubicBezTo>
                  <a:pt x="787" y="13763"/>
                  <a:pt x="845" y="13767"/>
                  <a:pt x="890" y="13751"/>
                </a:cubicBezTo>
                <a:cubicBezTo>
                  <a:pt x="936" y="13734"/>
                  <a:pt x="970" y="13695"/>
                  <a:pt x="1009" y="13646"/>
                </a:cubicBezTo>
                <a:cubicBezTo>
                  <a:pt x="1134" y="13491"/>
                  <a:pt x="1373" y="13131"/>
                  <a:pt x="1575" y="12798"/>
                </a:cubicBezTo>
                <a:cubicBezTo>
                  <a:pt x="1666" y="12648"/>
                  <a:pt x="1796" y="12469"/>
                  <a:pt x="1865" y="12391"/>
                </a:cubicBezTo>
                <a:cubicBezTo>
                  <a:pt x="1988" y="12250"/>
                  <a:pt x="2169" y="11999"/>
                  <a:pt x="2233" y="11880"/>
                </a:cubicBezTo>
                <a:cubicBezTo>
                  <a:pt x="2278" y="11797"/>
                  <a:pt x="2516" y="11501"/>
                  <a:pt x="2655" y="11368"/>
                </a:cubicBezTo>
                <a:cubicBezTo>
                  <a:pt x="2715" y="11311"/>
                  <a:pt x="2839" y="11197"/>
                  <a:pt x="2918" y="11113"/>
                </a:cubicBezTo>
                <a:cubicBezTo>
                  <a:pt x="3079" y="10943"/>
                  <a:pt x="3328" y="10821"/>
                  <a:pt x="3563" y="10799"/>
                </a:cubicBezTo>
                <a:cubicBezTo>
                  <a:pt x="3689" y="10787"/>
                  <a:pt x="3763" y="10809"/>
                  <a:pt x="3919" y="10938"/>
                </a:cubicBezTo>
                <a:cubicBezTo>
                  <a:pt x="4020" y="11023"/>
                  <a:pt x="4066" y="11100"/>
                  <a:pt x="4116" y="11217"/>
                </a:cubicBezTo>
                <a:cubicBezTo>
                  <a:pt x="4127" y="11240"/>
                  <a:pt x="4147" y="11262"/>
                  <a:pt x="4156" y="11287"/>
                </a:cubicBezTo>
                <a:cubicBezTo>
                  <a:pt x="4161" y="11303"/>
                  <a:pt x="4174" y="11365"/>
                  <a:pt x="4182" y="11392"/>
                </a:cubicBezTo>
                <a:cubicBezTo>
                  <a:pt x="4204" y="11461"/>
                  <a:pt x="4218" y="11493"/>
                  <a:pt x="4248" y="11601"/>
                </a:cubicBezTo>
                <a:cubicBezTo>
                  <a:pt x="4326" y="11878"/>
                  <a:pt x="4418" y="12218"/>
                  <a:pt x="4446" y="12356"/>
                </a:cubicBezTo>
                <a:cubicBezTo>
                  <a:pt x="4473" y="12495"/>
                  <a:pt x="4527" y="12706"/>
                  <a:pt x="4564" y="12821"/>
                </a:cubicBezTo>
                <a:cubicBezTo>
                  <a:pt x="4601" y="12937"/>
                  <a:pt x="4694" y="13311"/>
                  <a:pt x="4775" y="13646"/>
                </a:cubicBezTo>
                <a:cubicBezTo>
                  <a:pt x="4855" y="13981"/>
                  <a:pt x="4961" y="14379"/>
                  <a:pt x="5012" y="14541"/>
                </a:cubicBezTo>
                <a:cubicBezTo>
                  <a:pt x="5062" y="14703"/>
                  <a:pt x="5119" y="14937"/>
                  <a:pt x="5143" y="15064"/>
                </a:cubicBezTo>
                <a:cubicBezTo>
                  <a:pt x="5182" y="15266"/>
                  <a:pt x="5484" y="16459"/>
                  <a:pt x="5631" y="17005"/>
                </a:cubicBezTo>
                <a:cubicBezTo>
                  <a:pt x="5657" y="17105"/>
                  <a:pt x="5684" y="17217"/>
                  <a:pt x="5696" y="17272"/>
                </a:cubicBezTo>
                <a:cubicBezTo>
                  <a:pt x="5697" y="17274"/>
                  <a:pt x="5696" y="17282"/>
                  <a:pt x="5696" y="17284"/>
                </a:cubicBezTo>
                <a:cubicBezTo>
                  <a:pt x="5748" y="17528"/>
                  <a:pt x="5980" y="18242"/>
                  <a:pt x="6131" y="18620"/>
                </a:cubicBezTo>
                <a:cubicBezTo>
                  <a:pt x="6601" y="19799"/>
                  <a:pt x="6950" y="20475"/>
                  <a:pt x="7290" y="20887"/>
                </a:cubicBezTo>
                <a:cubicBezTo>
                  <a:pt x="7384" y="21002"/>
                  <a:pt x="7461" y="21103"/>
                  <a:pt x="7461" y="21119"/>
                </a:cubicBezTo>
                <a:cubicBezTo>
                  <a:pt x="7461" y="21162"/>
                  <a:pt x="7860" y="21421"/>
                  <a:pt x="8053" y="21503"/>
                </a:cubicBezTo>
                <a:cubicBezTo>
                  <a:pt x="8232" y="21578"/>
                  <a:pt x="8487" y="21597"/>
                  <a:pt x="8764" y="21561"/>
                </a:cubicBezTo>
                <a:cubicBezTo>
                  <a:pt x="8824" y="21553"/>
                  <a:pt x="8876" y="21536"/>
                  <a:pt x="8935" y="21526"/>
                </a:cubicBezTo>
                <a:cubicBezTo>
                  <a:pt x="9224" y="21467"/>
                  <a:pt x="9531" y="21363"/>
                  <a:pt x="9778" y="21212"/>
                </a:cubicBezTo>
                <a:cubicBezTo>
                  <a:pt x="9959" y="21102"/>
                  <a:pt x="10142" y="20991"/>
                  <a:pt x="10186" y="20968"/>
                </a:cubicBezTo>
                <a:cubicBezTo>
                  <a:pt x="10700" y="20698"/>
                  <a:pt x="12230" y="19352"/>
                  <a:pt x="13254" y="18272"/>
                </a:cubicBezTo>
                <a:cubicBezTo>
                  <a:pt x="13405" y="18113"/>
                  <a:pt x="13663" y="17845"/>
                  <a:pt x="13834" y="17667"/>
                </a:cubicBezTo>
                <a:cubicBezTo>
                  <a:pt x="14004" y="17489"/>
                  <a:pt x="14136" y="17329"/>
                  <a:pt x="14136" y="17319"/>
                </a:cubicBezTo>
                <a:cubicBezTo>
                  <a:pt x="14136" y="17308"/>
                  <a:pt x="14435" y="16952"/>
                  <a:pt x="14795" y="16528"/>
                </a:cubicBezTo>
                <a:cubicBezTo>
                  <a:pt x="15423" y="15789"/>
                  <a:pt x="15654" y="15509"/>
                  <a:pt x="15809" y="15297"/>
                </a:cubicBezTo>
                <a:cubicBezTo>
                  <a:pt x="16205" y="14750"/>
                  <a:pt x="16355" y="14564"/>
                  <a:pt x="16388" y="14564"/>
                </a:cubicBezTo>
                <a:cubicBezTo>
                  <a:pt x="16410" y="14564"/>
                  <a:pt x="16427" y="14537"/>
                  <a:pt x="16427" y="14506"/>
                </a:cubicBezTo>
                <a:cubicBezTo>
                  <a:pt x="16427" y="14476"/>
                  <a:pt x="16481" y="14409"/>
                  <a:pt x="16546" y="14355"/>
                </a:cubicBezTo>
                <a:cubicBezTo>
                  <a:pt x="16611" y="14301"/>
                  <a:pt x="16664" y="14241"/>
                  <a:pt x="16664" y="14216"/>
                </a:cubicBezTo>
                <a:cubicBezTo>
                  <a:pt x="16664" y="14191"/>
                  <a:pt x="16757" y="14034"/>
                  <a:pt x="16875" y="13879"/>
                </a:cubicBezTo>
                <a:cubicBezTo>
                  <a:pt x="16993" y="13724"/>
                  <a:pt x="17086" y="13593"/>
                  <a:pt x="17086" y="13576"/>
                </a:cubicBezTo>
                <a:cubicBezTo>
                  <a:pt x="17086" y="13560"/>
                  <a:pt x="17132" y="13505"/>
                  <a:pt x="17178" y="13460"/>
                </a:cubicBezTo>
                <a:cubicBezTo>
                  <a:pt x="17224" y="13416"/>
                  <a:pt x="17297" y="13306"/>
                  <a:pt x="17349" y="13216"/>
                </a:cubicBezTo>
                <a:cubicBezTo>
                  <a:pt x="17509" y="12942"/>
                  <a:pt x="17802" y="12498"/>
                  <a:pt x="18021" y="12205"/>
                </a:cubicBezTo>
                <a:cubicBezTo>
                  <a:pt x="18135" y="12052"/>
                  <a:pt x="18231" y="11906"/>
                  <a:pt x="18231" y="11880"/>
                </a:cubicBezTo>
                <a:cubicBezTo>
                  <a:pt x="18231" y="11854"/>
                  <a:pt x="18328" y="11698"/>
                  <a:pt x="18442" y="11531"/>
                </a:cubicBezTo>
                <a:cubicBezTo>
                  <a:pt x="18556" y="11364"/>
                  <a:pt x="18759" y="11032"/>
                  <a:pt x="18890" y="10799"/>
                </a:cubicBezTo>
                <a:cubicBezTo>
                  <a:pt x="19020" y="10566"/>
                  <a:pt x="19216" y="10242"/>
                  <a:pt x="19324" y="10078"/>
                </a:cubicBezTo>
                <a:cubicBezTo>
                  <a:pt x="19433" y="9914"/>
                  <a:pt x="19522" y="9772"/>
                  <a:pt x="19522" y="9753"/>
                </a:cubicBezTo>
                <a:cubicBezTo>
                  <a:pt x="19522" y="9709"/>
                  <a:pt x="19756" y="9194"/>
                  <a:pt x="19917" y="8893"/>
                </a:cubicBezTo>
                <a:cubicBezTo>
                  <a:pt x="19985" y="8766"/>
                  <a:pt x="20035" y="8643"/>
                  <a:pt x="20035" y="8614"/>
                </a:cubicBezTo>
                <a:cubicBezTo>
                  <a:pt x="20035" y="8585"/>
                  <a:pt x="20100" y="8456"/>
                  <a:pt x="20167" y="8335"/>
                </a:cubicBezTo>
                <a:cubicBezTo>
                  <a:pt x="20320" y="8057"/>
                  <a:pt x="20688" y="7048"/>
                  <a:pt x="20852" y="6464"/>
                </a:cubicBezTo>
                <a:cubicBezTo>
                  <a:pt x="20881" y="6360"/>
                  <a:pt x="20921" y="6208"/>
                  <a:pt x="20944" y="6127"/>
                </a:cubicBezTo>
                <a:cubicBezTo>
                  <a:pt x="21006" y="5907"/>
                  <a:pt x="21069" y="5320"/>
                  <a:pt x="21075" y="4988"/>
                </a:cubicBezTo>
                <a:cubicBezTo>
                  <a:pt x="21076" y="4950"/>
                  <a:pt x="21089" y="4908"/>
                  <a:pt x="21089" y="4872"/>
                </a:cubicBezTo>
                <a:cubicBezTo>
                  <a:pt x="21072" y="3997"/>
                  <a:pt x="20714" y="3362"/>
                  <a:pt x="19996" y="2931"/>
                </a:cubicBezTo>
                <a:cubicBezTo>
                  <a:pt x="19894" y="2870"/>
                  <a:pt x="19780" y="2815"/>
                  <a:pt x="19666" y="2768"/>
                </a:cubicBezTo>
                <a:cubicBezTo>
                  <a:pt x="19449" y="2678"/>
                  <a:pt x="19215" y="2620"/>
                  <a:pt x="18969" y="2582"/>
                </a:cubicBezTo>
                <a:cubicBezTo>
                  <a:pt x="18954" y="2580"/>
                  <a:pt x="18944" y="2573"/>
                  <a:pt x="18929" y="2571"/>
                </a:cubicBezTo>
                <a:cubicBezTo>
                  <a:pt x="18805" y="2553"/>
                  <a:pt x="18675" y="2551"/>
                  <a:pt x="18547" y="2547"/>
                </a:cubicBezTo>
                <a:cubicBezTo>
                  <a:pt x="18414" y="2543"/>
                  <a:pt x="18274" y="2537"/>
                  <a:pt x="18139" y="2547"/>
                </a:cubicBezTo>
                <a:close/>
                <a:moveTo>
                  <a:pt x="14268" y="3245"/>
                </a:moveTo>
                <a:cubicBezTo>
                  <a:pt x="14281" y="3247"/>
                  <a:pt x="14300" y="3257"/>
                  <a:pt x="14308" y="3268"/>
                </a:cubicBezTo>
                <a:cubicBezTo>
                  <a:pt x="14323" y="3290"/>
                  <a:pt x="14319" y="3312"/>
                  <a:pt x="14294" y="3326"/>
                </a:cubicBezTo>
                <a:cubicBezTo>
                  <a:pt x="14270" y="3340"/>
                  <a:pt x="14231" y="3336"/>
                  <a:pt x="14215" y="3314"/>
                </a:cubicBezTo>
                <a:cubicBezTo>
                  <a:pt x="14200" y="3293"/>
                  <a:pt x="14204" y="3270"/>
                  <a:pt x="14229" y="3256"/>
                </a:cubicBezTo>
                <a:cubicBezTo>
                  <a:pt x="14241" y="3250"/>
                  <a:pt x="14255" y="3242"/>
                  <a:pt x="14268" y="3245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Text"/>
          <p:cNvSpPr txBox="1">
            <a:spLocks noGrp="1"/>
          </p:cNvSpPr>
          <p:nvPr>
            <p:ph type="title"/>
          </p:nvPr>
        </p:nvSpPr>
        <p:spPr>
          <a:xfrm>
            <a:off x="4155281" y="357187"/>
            <a:ext cx="16073438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defRPr sz="10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mage"/>
          <p:cNvSpPr>
            <a:spLocks noGrp="1"/>
          </p:cNvSpPr>
          <p:nvPr>
            <p:ph type="pic" idx="21"/>
          </p:nvPr>
        </p:nvSpPr>
        <p:spPr>
          <a:xfrm>
            <a:off x="2921000" y="330200"/>
            <a:ext cx="18542000" cy="9207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Text"/>
          <p:cNvSpPr txBox="1">
            <a:spLocks noGrp="1"/>
          </p:cNvSpPr>
          <p:nvPr>
            <p:ph type="title"/>
          </p:nvPr>
        </p:nvSpPr>
        <p:spPr>
          <a:xfrm>
            <a:off x="4314824" y="1981199"/>
            <a:ext cx="15754351" cy="17145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108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8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314824" y="4076700"/>
            <a:ext cx="15754351" cy="6972301"/>
          </a:xfrm>
          <a:prstGeom prst="rect">
            <a:avLst/>
          </a:prstGeom>
        </p:spPr>
        <p:txBody>
          <a:bodyPr lIns="38100" tIns="38100" rIns="38100" bIns="38100"/>
          <a:lstStyle>
            <a:lvl1pPr marL="610576" indent="-610576">
              <a:buClrTx/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245576" indent="-610576">
              <a:buClrTx/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880576" indent="-610576">
              <a:buClrTx/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2515576" indent="-610576">
              <a:buClrTx/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3150576" indent="-610576">
              <a:buClrTx/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87441" y="11525250"/>
            <a:ext cx="399593" cy="406401"/>
          </a:xfrm>
          <a:prstGeom prst="rect">
            <a:avLst/>
          </a:prstGeom>
        </p:spPr>
        <p:txBody>
          <a:bodyPr lIns="38100" tIns="38100" rIns="38100" bIns="38100"/>
          <a:lstStyle>
            <a:lvl1pPr>
              <a:defRPr sz="2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 txBox="1">
            <a:spLocks noGrp="1"/>
          </p:cNvSpPr>
          <p:nvPr>
            <p:ph type="title"/>
          </p:nvPr>
        </p:nvSpPr>
        <p:spPr>
          <a:xfrm>
            <a:off x="6019799" y="2126456"/>
            <a:ext cx="12344401" cy="1714502"/>
          </a:xfrm>
          <a:prstGeom prst="rect">
            <a:avLst/>
          </a:prstGeom>
        </p:spPr>
        <p:txBody>
          <a:bodyPr lIns="68579" tIns="68579" rIns="68579" bIns="68579"/>
          <a:lstStyle>
            <a:lvl1pPr defTabSz="1828800"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19799" y="4114800"/>
            <a:ext cx="12344401" cy="6788945"/>
          </a:xfrm>
          <a:prstGeom prst="rect">
            <a:avLst/>
          </a:prstGeom>
        </p:spPr>
        <p:txBody>
          <a:bodyPr lIns="68579" tIns="68579" rIns="68579" bIns="68579" anchor="t"/>
          <a:lstStyle>
            <a:lvl1pPr marL="642937" indent="-642937" defTabSz="1828800">
              <a:spcBef>
                <a:spcPts val="1500"/>
              </a:spcBef>
              <a:buClrTx/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marL="1069520" indent="-612320" defTabSz="1828800">
              <a:spcBef>
                <a:spcPts val="1500"/>
              </a:spcBef>
              <a:buClrTx/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2pPr>
            <a:lvl3pPr marL="1485900" indent="-571500" defTabSz="1828800">
              <a:spcBef>
                <a:spcPts val="1500"/>
              </a:spcBef>
              <a:buClrTx/>
              <a:buSzPct val="100000"/>
              <a:buFont typeface="Arial"/>
              <a:defRPr sz="6000">
                <a:latin typeface="Calibri"/>
                <a:ea typeface="Calibri"/>
                <a:cs typeface="Calibri"/>
                <a:sym typeface="Calibri"/>
              </a:defRPr>
            </a:lvl3pPr>
            <a:lvl4pPr marL="2057400" indent="-685799" defTabSz="1828800">
              <a:spcBef>
                <a:spcPts val="1500"/>
              </a:spcBef>
              <a:buClrTx/>
              <a:buSzPct val="100000"/>
              <a:buFont typeface="Arial"/>
              <a:buChar char="–"/>
              <a:defRPr sz="6000">
                <a:latin typeface="Calibri"/>
                <a:ea typeface="Calibri"/>
                <a:cs typeface="Calibri"/>
                <a:sym typeface="Calibri"/>
              </a:defRPr>
            </a:lvl4pPr>
            <a:lvl5pPr marL="2514600" indent="-685800" defTabSz="1828800">
              <a:spcBef>
                <a:spcPts val="1500"/>
              </a:spcBef>
              <a:buClrTx/>
              <a:buSzPct val="100000"/>
              <a:buFont typeface="Arial"/>
              <a:buChar char="»"/>
              <a:defRPr sz="60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21300" y="11289189"/>
            <a:ext cx="442902" cy="467360"/>
          </a:xfrm>
          <a:prstGeom prst="rect">
            <a:avLst/>
          </a:prstGeom>
        </p:spPr>
        <p:txBody>
          <a:bodyPr lIns="68579" tIns="68579" rIns="68579" bIns="68579" anchor="ctr"/>
          <a:lstStyle>
            <a:lvl1pPr algn="r" defTabSz="1828800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Text"/>
          <p:cNvSpPr txBox="1">
            <a:spLocks noGrp="1"/>
          </p:cNvSpPr>
          <p:nvPr>
            <p:ph type="title"/>
          </p:nvPr>
        </p:nvSpPr>
        <p:spPr>
          <a:xfrm>
            <a:off x="6019799" y="2126456"/>
            <a:ext cx="12344401" cy="1714502"/>
          </a:xfrm>
          <a:prstGeom prst="rect">
            <a:avLst/>
          </a:prstGeom>
        </p:spPr>
        <p:txBody>
          <a:bodyPr lIns="68579" tIns="68579" rIns="68579" bIns="68579"/>
          <a:lstStyle>
            <a:lvl1pPr defTabSz="1828800"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19799" y="4017168"/>
            <a:ext cx="6060283" cy="959645"/>
          </a:xfrm>
          <a:prstGeom prst="rect">
            <a:avLst/>
          </a:prstGeom>
        </p:spPr>
        <p:txBody>
          <a:bodyPr lIns="68579" tIns="68579" rIns="68579" bIns="68579" anchor="b"/>
          <a:lstStyle>
            <a:lvl1pPr marL="0" indent="0" defTabSz="1828800">
              <a:spcBef>
                <a:spcPts val="1100"/>
              </a:spcBef>
              <a:buClrTx/>
              <a:buSzTx/>
              <a:buNone/>
              <a:defRPr sz="4600" b="1">
                <a:latin typeface="Calibri"/>
                <a:ea typeface="Calibri"/>
                <a:cs typeface="Calibri"/>
                <a:sym typeface="Calibri"/>
              </a:defRPr>
            </a:lvl1pPr>
            <a:lvl2pPr marL="0" indent="0" defTabSz="1828800">
              <a:spcBef>
                <a:spcPts val="1100"/>
              </a:spcBef>
              <a:buClrTx/>
              <a:buSzTx/>
              <a:buNone/>
              <a:defRPr sz="4600" b="1">
                <a:latin typeface="Calibri"/>
                <a:ea typeface="Calibri"/>
                <a:cs typeface="Calibri"/>
                <a:sym typeface="Calibri"/>
              </a:defRPr>
            </a:lvl2pPr>
            <a:lvl3pPr marL="0" indent="0" defTabSz="1828800">
              <a:spcBef>
                <a:spcPts val="1100"/>
              </a:spcBef>
              <a:buClrTx/>
              <a:buSzTx/>
              <a:buNone/>
              <a:defRPr sz="4600" b="1">
                <a:latin typeface="Calibri"/>
                <a:ea typeface="Calibri"/>
                <a:cs typeface="Calibri"/>
                <a:sym typeface="Calibri"/>
              </a:defRPr>
            </a:lvl3pPr>
            <a:lvl4pPr marL="0" indent="0" defTabSz="1828800">
              <a:spcBef>
                <a:spcPts val="1100"/>
              </a:spcBef>
              <a:buClrTx/>
              <a:buSzTx/>
              <a:buNone/>
              <a:defRPr sz="4600" b="1">
                <a:latin typeface="Calibri"/>
                <a:ea typeface="Calibri"/>
                <a:cs typeface="Calibri"/>
                <a:sym typeface="Calibri"/>
              </a:defRPr>
            </a:lvl4pPr>
            <a:lvl5pPr marL="0" indent="0" defTabSz="1828800">
              <a:spcBef>
                <a:spcPts val="1100"/>
              </a:spcBef>
              <a:buClrTx/>
              <a:buSzTx/>
              <a:buNone/>
              <a:defRPr sz="4600" b="1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hape 127"/>
          <p:cNvSpPr>
            <a:spLocks noGrp="1"/>
          </p:cNvSpPr>
          <p:nvPr>
            <p:ph type="body" sz="quarter" idx="21"/>
          </p:nvPr>
        </p:nvSpPr>
        <p:spPr>
          <a:xfrm>
            <a:off x="12301538" y="4017168"/>
            <a:ext cx="6062663" cy="959645"/>
          </a:xfrm>
          <a:prstGeom prst="rect">
            <a:avLst/>
          </a:prstGeom>
        </p:spPr>
        <p:txBody>
          <a:bodyPr lIns="68579" tIns="68579" rIns="68579" bIns="68579" anchor="b"/>
          <a:lstStyle/>
          <a:p>
            <a:pPr marL="610576" indent="-610576">
              <a:buClrTx/>
              <a:buSzPct val="75000"/>
              <a:defRPr sz="5000"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2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21300" y="11289189"/>
            <a:ext cx="442902" cy="467360"/>
          </a:xfrm>
          <a:prstGeom prst="rect">
            <a:avLst/>
          </a:prstGeom>
        </p:spPr>
        <p:txBody>
          <a:bodyPr lIns="68579" tIns="68579" rIns="68579" bIns="68579" anchor="ctr"/>
          <a:lstStyle>
            <a:lvl1pPr algn="r" defTabSz="1828800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itle Text"/>
          <p:cNvSpPr txBox="1">
            <a:spLocks noGrp="1"/>
          </p:cNvSpPr>
          <p:nvPr>
            <p:ph type="title"/>
          </p:nvPr>
        </p:nvSpPr>
        <p:spPr>
          <a:xfrm>
            <a:off x="6019799" y="2126456"/>
            <a:ext cx="12344401" cy="1714502"/>
          </a:xfrm>
          <a:prstGeom prst="rect">
            <a:avLst/>
          </a:prstGeom>
        </p:spPr>
        <p:txBody>
          <a:bodyPr lIns="68579" tIns="68579" rIns="68579" bIns="68579"/>
          <a:lstStyle>
            <a:lvl1pPr defTabSz="1828800"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19799" y="4114800"/>
            <a:ext cx="6057901" cy="6788945"/>
          </a:xfrm>
          <a:prstGeom prst="rect">
            <a:avLst/>
          </a:prstGeom>
        </p:spPr>
        <p:txBody>
          <a:bodyPr lIns="68579" tIns="68579" rIns="68579" bIns="68579" anchor="t"/>
          <a:lstStyle>
            <a:lvl1pPr marL="636814" indent="-636814" defTabSz="1828800">
              <a:spcBef>
                <a:spcPts val="1300"/>
              </a:spcBef>
              <a:buClrTx/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1pPr>
            <a:lvl2pPr marL="1076325" indent="-619125" defTabSz="1828800">
              <a:spcBef>
                <a:spcPts val="1300"/>
              </a:spcBef>
              <a:buClrTx/>
              <a:buSzPct val="100000"/>
              <a:buFont typeface="Arial"/>
              <a:buChar char="–"/>
              <a:defRPr sz="5200">
                <a:latin typeface="Calibri"/>
                <a:ea typeface="Calibri"/>
                <a:cs typeface="Calibri"/>
                <a:sym typeface="Calibri"/>
              </a:defRPr>
            </a:lvl2pPr>
            <a:lvl3pPr marL="1508759" indent="-594359" defTabSz="1828800">
              <a:spcBef>
                <a:spcPts val="1300"/>
              </a:spcBef>
              <a:buClrTx/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3pPr>
            <a:lvl4pPr marL="2032000" indent="-660400" defTabSz="1828800">
              <a:spcBef>
                <a:spcPts val="1300"/>
              </a:spcBef>
              <a:buClrTx/>
              <a:buSzPct val="100000"/>
              <a:buFont typeface="Arial"/>
              <a:buChar char="–"/>
              <a:defRPr sz="5200">
                <a:latin typeface="Calibri"/>
                <a:ea typeface="Calibri"/>
                <a:cs typeface="Calibri"/>
                <a:sym typeface="Calibri"/>
              </a:defRPr>
            </a:lvl4pPr>
            <a:lvl5pPr marL="2489200" indent="-660400" defTabSz="1828800">
              <a:spcBef>
                <a:spcPts val="1300"/>
              </a:spcBef>
              <a:buClrTx/>
              <a:buSzPct val="100000"/>
              <a:buFont typeface="Arial"/>
              <a:buChar char="»"/>
              <a:defRPr sz="5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21300" y="11289189"/>
            <a:ext cx="442902" cy="467360"/>
          </a:xfrm>
          <a:prstGeom prst="rect">
            <a:avLst/>
          </a:prstGeom>
        </p:spPr>
        <p:txBody>
          <a:bodyPr lIns="68579" tIns="68579" rIns="68579" bIns="68579" anchor="ctr"/>
          <a:lstStyle>
            <a:lvl1pPr algn="r" defTabSz="1828800">
              <a:defRPr sz="2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bk object 16"/>
          <p:cNvSpPr/>
          <p:nvPr/>
        </p:nvSpPr>
        <p:spPr>
          <a:xfrm>
            <a:off x="3048000" y="2"/>
            <a:ext cx="18288000" cy="13716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6" name="bk object 17"/>
          <p:cNvSpPr/>
          <p:nvPr/>
        </p:nvSpPr>
        <p:spPr>
          <a:xfrm>
            <a:off x="17844651" y="12352710"/>
            <a:ext cx="3025833" cy="9809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7" name="bk object 18"/>
          <p:cNvSpPr/>
          <p:nvPr/>
        </p:nvSpPr>
        <p:spPr>
          <a:xfrm>
            <a:off x="17983200" y="12496800"/>
            <a:ext cx="2743200" cy="69214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0354" y="12755880"/>
            <a:ext cx="521247" cy="546101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3600"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bk object 16"/>
          <p:cNvSpPr/>
          <p:nvPr/>
        </p:nvSpPr>
        <p:spPr>
          <a:xfrm>
            <a:off x="3048000" y="2"/>
            <a:ext cx="18288000" cy="13716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36" name="Title Text"/>
          <p:cNvSpPr txBox="1">
            <a:spLocks noGrp="1"/>
          </p:cNvSpPr>
          <p:nvPr>
            <p:ph type="title"/>
          </p:nvPr>
        </p:nvSpPr>
        <p:spPr>
          <a:xfrm>
            <a:off x="4119877" y="838554"/>
            <a:ext cx="9785351" cy="121920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800">
              <a:defRPr sz="8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37" name="Body Level One…"/>
          <p:cNvSpPr txBox="1">
            <a:spLocks noGrp="1"/>
          </p:cNvSpPr>
          <p:nvPr>
            <p:ph type="body" idx="1"/>
          </p:nvPr>
        </p:nvSpPr>
        <p:spPr>
          <a:xfrm>
            <a:off x="4424679" y="3315003"/>
            <a:ext cx="15534639" cy="9480551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0354" y="12755880"/>
            <a:ext cx="521247" cy="546101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3600"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bk object 16"/>
          <p:cNvSpPr/>
          <p:nvPr/>
        </p:nvSpPr>
        <p:spPr>
          <a:xfrm>
            <a:off x="3048000" y="2"/>
            <a:ext cx="18288000" cy="13716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246" name="Title Text"/>
          <p:cNvSpPr txBox="1">
            <a:spLocks noGrp="1"/>
          </p:cNvSpPr>
          <p:nvPr>
            <p:ph type="title"/>
          </p:nvPr>
        </p:nvSpPr>
        <p:spPr>
          <a:xfrm>
            <a:off x="4119877" y="838554"/>
            <a:ext cx="9785351" cy="121920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800">
              <a:defRPr sz="8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62400" y="3154679"/>
            <a:ext cx="7955281" cy="9052561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0354" y="12755880"/>
            <a:ext cx="521247" cy="546101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3600"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gradFill flip="none" rotWithShape="1">
          <a:gsLst>
            <a:gs pos="0">
              <a:srgbClr val="FFFFFF"/>
            </a:gs>
            <a:gs pos="40000">
              <a:srgbClr val="FEFEFE"/>
            </a:gs>
            <a:gs pos="100000">
              <a:srgbClr val="7B7B7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1582400"/>
            <a:ext cx="4114800" cy="167640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spcBef>
                <a:spcPts val="1500"/>
              </a:spcBef>
              <a:buClrTx/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spcBef>
                <a:spcPts val="1500"/>
              </a:spcBef>
              <a:buClrTx/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spcBef>
                <a:spcPts val="1500"/>
              </a:spcBef>
              <a:buClrTx/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spcBef>
                <a:spcPts val="1500"/>
              </a:spcBef>
              <a:buClrTx/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spcBef>
                <a:spcPts val="1500"/>
              </a:spcBef>
              <a:buClrTx/>
              <a:buSzTx/>
              <a:buNone/>
              <a:defRPr sz="6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gradFill flip="none" rotWithShape="1">
          <a:gsLst>
            <a:gs pos="0">
              <a:srgbClr val="FFFFFF"/>
            </a:gs>
            <a:gs pos="40000">
              <a:srgbClr val="FEFEFE"/>
            </a:gs>
            <a:gs pos="100000">
              <a:srgbClr val="7B7B7B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1582400"/>
            <a:ext cx="4114800" cy="1676400"/>
          </a:xfrm>
          <a:prstGeom prst="rect">
            <a:avLst/>
          </a:prstGeom>
          <a:ln w="12700">
            <a:miter lim="400000"/>
          </a:ln>
        </p:spPr>
      </p:pic>
      <p:sp>
        <p:nvSpPr>
          <p:cNvPr id="266" name="Title Text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8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67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500"/>
              </a:spcBef>
              <a:buClrTx/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10342" indent="-653142" defTabSz="1828800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524000" indent="-609600" defTabSz="1828800">
              <a:spcBef>
                <a:spcPts val="1500"/>
              </a:spcBef>
              <a:buClrTx/>
              <a:buSzPct val="100000"/>
              <a:buFont typeface="Arial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03120" indent="-731520" defTabSz="1828800">
              <a:spcBef>
                <a:spcPts val="1500"/>
              </a:spcBef>
              <a:buClrTx/>
              <a:buSzPct val="100000"/>
              <a:buFont typeface="Arial"/>
              <a:buChar char="–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560320" indent="-731520" defTabSz="1828800">
              <a:spcBef>
                <a:spcPts val="1500"/>
              </a:spcBef>
              <a:buClrTx/>
              <a:buSzPct val="100000"/>
              <a:buFont typeface="Arial"/>
              <a:buChar char="»"/>
              <a:defRPr sz="6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6337" y="12808585"/>
            <a:ext cx="515264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310A6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0" y="12344400"/>
            <a:ext cx="1371600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192000"/>
            <a:ext cx="5940425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Line"/>
          <p:cNvSpPr/>
          <p:nvPr/>
        </p:nvSpPr>
        <p:spPr>
          <a:xfrm>
            <a:off x="3352800" y="2438400"/>
            <a:ext cx="17678400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txBody>
          <a:bodyPr tIns="91439" bIns="91439"/>
          <a:lstStyle/>
          <a:p>
            <a:pPr algn="l" defTabSz="1828800">
              <a:defRPr sz="48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2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bg>
      <p:bgPr>
        <a:gradFill flip="none" rotWithShape="1">
          <a:gsLst>
            <a:gs pos="0">
              <a:srgbClr val="310A60"/>
            </a:gs>
            <a:gs pos="100000">
              <a:srgbClr val="0000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.pdf" descr="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0" y="12344400"/>
            <a:ext cx="1371600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image.png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0" y="12192000"/>
            <a:ext cx="5940425" cy="1524000"/>
          </a:xfrm>
          <a:prstGeom prst="rect">
            <a:avLst/>
          </a:prstGeom>
          <a:ln w="12700">
            <a:miter lim="400000"/>
          </a:ln>
        </p:spPr>
      </p:pic>
      <p:sp>
        <p:nvSpPr>
          <p:cNvPr id="2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712700"/>
            <a:ext cx="675105" cy="71628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914400">
              <a:defRPr sz="36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Rectangle"/>
          <p:cNvSpPr/>
          <p:nvPr/>
        </p:nvSpPr>
        <p:spPr>
          <a:xfrm>
            <a:off x="952500" y="0"/>
            <a:ext cx="20575388" cy="1397000"/>
          </a:xfrm>
          <a:prstGeom prst="rect">
            <a:avLst/>
          </a:prstGeom>
          <a:solidFill>
            <a:srgbClr val="000000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295" name="Title Text"/>
          <p:cNvSpPr txBox="1">
            <a:spLocks noGrp="1"/>
          </p:cNvSpPr>
          <p:nvPr>
            <p:ph type="title"/>
          </p:nvPr>
        </p:nvSpPr>
        <p:spPr>
          <a:xfrm>
            <a:off x="1212327" y="2035175"/>
            <a:ext cx="20055735" cy="2414482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90000"/>
              </a:lnSpc>
              <a:defRPr sz="8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96" name="Body Level One…"/>
          <p:cNvSpPr txBox="1">
            <a:spLocks noGrp="1"/>
          </p:cNvSpPr>
          <p:nvPr>
            <p:ph type="body" idx="1"/>
          </p:nvPr>
        </p:nvSpPr>
        <p:spPr>
          <a:xfrm>
            <a:off x="1212326" y="4703657"/>
            <a:ext cx="20055735" cy="7583593"/>
          </a:xfrm>
          <a:prstGeom prst="rect">
            <a:avLst/>
          </a:prstGeom>
        </p:spPr>
        <p:txBody>
          <a:bodyPr anchor="t"/>
          <a:lstStyle>
            <a:lvl1pPr marL="439615" indent="-439615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1pPr>
            <a:lvl2pPr marL="1074615" indent="-439615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2pPr>
            <a:lvl3pPr marL="1709615" indent="-439615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3pPr>
            <a:lvl4pPr marL="2344615" indent="-439615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4pPr>
            <a:lvl5pPr marL="2979615" indent="-439615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04500" y="13017500"/>
            <a:ext cx="1371600" cy="723901"/>
          </a:xfrm>
          <a:prstGeom prst="rect">
            <a:avLst/>
          </a:prstGeom>
        </p:spPr>
        <p:txBody>
          <a:bodyPr wrap="square" anchor="b"/>
          <a:lstStyle>
            <a:lvl1pPr algn="l">
              <a:defRPr sz="36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8" name="Rectangle"/>
          <p:cNvSpPr/>
          <p:nvPr/>
        </p:nvSpPr>
        <p:spPr>
          <a:xfrm>
            <a:off x="952500" y="-508000"/>
            <a:ext cx="259828" cy="508000"/>
          </a:xfrm>
          <a:prstGeom prst="rect">
            <a:avLst/>
          </a:prstGeom>
          <a:solidFill>
            <a:srgbClr val="000000">
              <a:alpha val="1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299" name="Rectangle"/>
          <p:cNvSpPr/>
          <p:nvPr/>
        </p:nvSpPr>
        <p:spPr>
          <a:xfrm>
            <a:off x="21268059" y="-508000"/>
            <a:ext cx="259829" cy="508000"/>
          </a:xfrm>
          <a:prstGeom prst="rect">
            <a:avLst/>
          </a:prstGeom>
          <a:solidFill>
            <a:srgbClr val="000000">
              <a:alpha val="1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300" name="Rectangle"/>
          <p:cNvSpPr/>
          <p:nvPr/>
        </p:nvSpPr>
        <p:spPr>
          <a:xfrm>
            <a:off x="-508002" y="1268704"/>
            <a:ext cx="508001" cy="128297"/>
          </a:xfrm>
          <a:prstGeom prst="rect">
            <a:avLst/>
          </a:prstGeom>
          <a:solidFill>
            <a:srgbClr val="000000">
              <a:alpha val="1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pic>
        <p:nvPicPr>
          <p:cNvPr id="301" name="jswgpb-1262189584.jpg" descr="jswgpb-1262189584.jpg"/>
          <p:cNvPicPr>
            <a:picLocks noChangeAspect="1"/>
          </p:cNvPicPr>
          <p:nvPr/>
        </p:nvPicPr>
        <p:blipFill>
          <a:blip r:embed="rId3"/>
          <a:srcRect l="620" t="3356" b="48384"/>
          <a:stretch>
            <a:fillRect/>
          </a:stretch>
        </p:blipFill>
        <p:spPr>
          <a:xfrm>
            <a:off x="963877" y="-6162241"/>
            <a:ext cx="20335718" cy="7406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Tootles-1310667909.jpg" descr="Tootles-13106679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047997" y="6695"/>
            <a:ext cx="22324221" cy="13952639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Shape 13"/>
          <p:cNvSpPr/>
          <p:nvPr/>
        </p:nvSpPr>
        <p:spPr>
          <a:xfrm>
            <a:off x="2601515" y="-71438"/>
            <a:ext cx="19109532" cy="13841017"/>
          </a:xfrm>
          <a:prstGeom prst="rect">
            <a:avLst/>
          </a:prstGeom>
          <a:solidFill>
            <a:srgbClr val="000000">
              <a:alpha val="60000"/>
            </a:srgbClr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4200" b="0"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310" name="droppedImage.png" descr="droppedImage.png"/>
          <p:cNvPicPr>
            <a:picLocks noChangeAspect="1"/>
          </p:cNvPicPr>
          <p:nvPr/>
        </p:nvPicPr>
        <p:blipFill>
          <a:blip r:embed="rId3">
            <a:alphaModFix amt="97000"/>
          </a:blip>
          <a:stretch>
            <a:fillRect/>
          </a:stretch>
        </p:blipFill>
        <p:spPr>
          <a:xfrm>
            <a:off x="20503573" y="12945895"/>
            <a:ext cx="535871" cy="607719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Title Text"/>
          <p:cNvSpPr txBox="1">
            <a:spLocks noGrp="1"/>
          </p:cNvSpPr>
          <p:nvPr>
            <p:ph type="title"/>
          </p:nvPr>
        </p:nvSpPr>
        <p:spPr>
          <a:xfrm>
            <a:off x="4833937" y="-571500"/>
            <a:ext cx="14716126" cy="3429000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defRPr sz="9000">
                <a:solidFill>
                  <a:srgbClr val="73FCD6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1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833937" y="3893343"/>
            <a:ext cx="14716126" cy="8036720"/>
          </a:xfrm>
          <a:prstGeom prst="rect">
            <a:avLst/>
          </a:prstGeom>
        </p:spPr>
        <p:txBody>
          <a:bodyPr lIns="0" tIns="0" rIns="0" bIns="0"/>
          <a:lstStyle>
            <a:lvl1pPr marL="1106714" indent="-789214" defTabSz="821531">
              <a:spcBef>
                <a:spcPts val="3300"/>
              </a:spcBef>
              <a:buClrTx/>
              <a:buSzPct val="171000"/>
              <a:defRPr sz="5800">
                <a:latin typeface="Helvetica"/>
                <a:ea typeface="Helvetica"/>
                <a:cs typeface="Helvetica"/>
                <a:sym typeface="Helvetica"/>
              </a:defRPr>
            </a:lvl1pPr>
            <a:lvl2pPr marL="1682750" indent="-920750" defTabSz="821531">
              <a:spcBef>
                <a:spcPts val="3300"/>
              </a:spcBef>
              <a:buClrTx/>
              <a:buSzPct val="171000"/>
              <a:buChar char="-"/>
              <a:defRPr sz="5800">
                <a:latin typeface="Helvetica"/>
                <a:ea typeface="Helvetica"/>
                <a:cs typeface="Helvetica"/>
                <a:sym typeface="Helvetica"/>
              </a:defRPr>
            </a:lvl2pPr>
            <a:lvl3pPr marL="2311400" indent="-1104900" defTabSz="821531">
              <a:spcBef>
                <a:spcPts val="3300"/>
              </a:spcBef>
              <a:buClrTx/>
              <a:buSzPct val="171000"/>
              <a:defRPr sz="5800">
                <a:latin typeface="Helvetica"/>
                <a:ea typeface="Helvetica"/>
                <a:cs typeface="Helvetica"/>
                <a:sym typeface="Helvetica"/>
              </a:defRPr>
            </a:lvl3pPr>
            <a:lvl4pPr marL="3032125" indent="-1381125" defTabSz="821531">
              <a:spcBef>
                <a:spcPts val="3300"/>
              </a:spcBef>
              <a:buClrTx/>
              <a:buSzPct val="171000"/>
              <a:buChar char="-"/>
              <a:defRPr sz="5800">
                <a:latin typeface="Helvetica"/>
                <a:ea typeface="Helvetica"/>
                <a:cs typeface="Helvetica"/>
                <a:sym typeface="Helvetica"/>
              </a:defRPr>
            </a:lvl4pPr>
            <a:lvl5pPr marL="2884714" indent="-789214" defTabSz="821531">
              <a:spcBef>
                <a:spcPts val="3300"/>
              </a:spcBef>
              <a:buClrTx/>
              <a:buSzPct val="171000"/>
              <a:buChar char="»"/>
              <a:defRPr sz="58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199" y="12712700"/>
            <a:ext cx="4267201" cy="736600"/>
          </a:xfrm>
          <a:prstGeom prst="rect">
            <a:avLst/>
          </a:prstGeom>
        </p:spPr>
        <p:txBody>
          <a:bodyPr lIns="53578" tIns="53578" rIns="53578" bIns="53578">
            <a:normAutofit/>
          </a:bodyPr>
          <a:lstStyle>
            <a:lvl1pPr algn="r" defTabSz="1821656">
              <a:defRPr sz="1800">
                <a:solidFill>
                  <a:srgbClr val="C1ECFF"/>
                </a:solidFill>
                <a:uFill>
                  <a:solidFill>
                    <a:srgbClr val="C1ECFF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itle Text"/>
          <p:cNvSpPr txBox="1">
            <a:spLocks noGrp="1"/>
          </p:cNvSpPr>
          <p:nvPr>
            <p:ph type="title"/>
          </p:nvPr>
        </p:nvSpPr>
        <p:spPr>
          <a:xfrm>
            <a:off x="4419600" y="8928055"/>
            <a:ext cx="18288000" cy="3282981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r" defTabSz="1828800">
              <a:lnSpc>
                <a:spcPct val="90000"/>
              </a:lnSpc>
              <a:defRPr sz="19200" spc="-600">
                <a:solidFill>
                  <a:srgbClr val="F1F1F1"/>
                </a:solidFill>
                <a:effectLst>
                  <a:outerShdw blurRad="469900" dist="342900" dir="5400000" rotWithShape="0">
                    <a:srgbClr val="000000">
                      <a:alpha val="66000"/>
                    </a:srgbClr>
                  </a:outerShdw>
                </a:effectLst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Title Text</a:t>
            </a:r>
          </a:p>
        </p:txBody>
      </p:sp>
      <p:sp>
        <p:nvSpPr>
          <p:cNvPr id="3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19598" y="7388749"/>
            <a:ext cx="18288001" cy="1508051"/>
          </a:xfrm>
          <a:prstGeom prst="rect">
            <a:avLst/>
          </a:prstGeom>
        </p:spPr>
        <p:txBody>
          <a:bodyPr lIns="91439" tIns="91439" rIns="91439" bIns="91439" anchor="b"/>
          <a:lstStyle>
            <a:lvl1pPr marL="0" indent="0" algn="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sz="6400">
                <a:solidFill>
                  <a:srgbClr val="CAEBF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indent="457200" algn="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sz="6400">
                <a:solidFill>
                  <a:srgbClr val="CAEBF2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indent="914400" algn="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sz="6400">
                <a:solidFill>
                  <a:srgbClr val="CAEBF2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indent="1371600" algn="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sz="6400">
                <a:solidFill>
                  <a:srgbClr val="CAEBF2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indent="1828800" algn="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sz="6400">
                <a:solidFill>
                  <a:srgbClr val="CAEBF2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7220" y="12808585"/>
            <a:ext cx="500381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10800"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Title Text</a:t>
            </a:r>
          </a:p>
        </p:txBody>
      </p:sp>
      <p:sp>
        <p:nvSpPr>
          <p:cNvPr id="330" name="Body Level One…"/>
          <p:cNvSpPr txBox="1">
            <a:spLocks noGrp="1"/>
          </p:cNvSpPr>
          <p:nvPr>
            <p:ph type="body" idx="1"/>
          </p:nvPr>
        </p:nvSpPr>
        <p:spPr>
          <a:xfrm>
            <a:off x="2240000" y="3651250"/>
            <a:ext cx="20467601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7220" y="12808585"/>
            <a:ext cx="500381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 0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Title Text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sz="10800"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Title Text</a:t>
            </a:r>
          </a:p>
        </p:txBody>
      </p:sp>
      <p:sp>
        <p:nvSpPr>
          <p:cNvPr id="3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40000" y="3651250"/>
            <a:ext cx="10050433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/>
              <a:defRPr sz="5600"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207220" y="12808585"/>
            <a:ext cx="500381" cy="53848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>
                <a:solidFill>
                  <a:srgbClr val="F6F6F6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itle Text"/>
          <p:cNvSpPr txBox="1">
            <a:spLocks noGrp="1"/>
          </p:cNvSpPr>
          <p:nvPr>
            <p:ph type="title"/>
          </p:nvPr>
        </p:nvSpPr>
        <p:spPr>
          <a:xfrm>
            <a:off x="7010400" y="304800"/>
            <a:ext cx="13563600" cy="1676400"/>
          </a:xfrm>
          <a:prstGeom prst="rect">
            <a:avLst/>
          </a:prstGeom>
        </p:spPr>
        <p:txBody>
          <a:bodyPr lIns="91439" tIns="91439" rIns="91439" bIns="91439"/>
          <a:lstStyle>
            <a:lvl1pPr defTabSz="1828800">
              <a:defRPr sz="6800" b="1">
                <a:solidFill>
                  <a:srgbClr val="284B90"/>
                </a:solidFill>
                <a:effectLst>
                  <a:outerShdw blurRad="38100" dist="38100" dir="2700000" rotWithShape="0">
                    <a:srgbClr val="C0C0C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348" name="Body Level One…"/>
          <p:cNvSpPr txBox="1">
            <a:spLocks noGrp="1"/>
          </p:cNvSpPr>
          <p:nvPr>
            <p:ph type="body" idx="1"/>
          </p:nvPr>
        </p:nvSpPr>
        <p:spPr>
          <a:xfrm>
            <a:off x="7162800" y="2286000"/>
            <a:ext cx="13411200" cy="102108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685800" indent="-685800" defTabSz="1828800">
              <a:spcBef>
                <a:spcPts val="1100"/>
              </a:spcBef>
              <a:buClr>
                <a:srgbClr val="909090"/>
              </a:buClr>
              <a:buSzPct val="100000"/>
              <a:defRPr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80654" indent="-623454" defTabSz="1828800">
              <a:spcBef>
                <a:spcPts val="1100"/>
              </a:spcBef>
              <a:buClr>
                <a:srgbClr val="909090"/>
              </a:buClr>
              <a:buSzPct val="100000"/>
              <a:buChar char="»"/>
              <a:defRPr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63039" indent="-548639" defTabSz="1828800">
              <a:spcBef>
                <a:spcPts val="1100"/>
              </a:spcBef>
              <a:buClr>
                <a:srgbClr val="909090"/>
              </a:buClr>
              <a:buSzPct val="100000"/>
              <a:defRPr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981200" indent="-609600" defTabSz="1828800">
              <a:spcBef>
                <a:spcPts val="1100"/>
              </a:spcBef>
              <a:buClr>
                <a:srgbClr val="909090"/>
              </a:buClr>
              <a:buSzPct val="100000"/>
              <a:buChar char="»"/>
              <a:defRPr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400" indent="-609600" defTabSz="1828800">
              <a:spcBef>
                <a:spcPts val="1100"/>
              </a:spcBef>
              <a:buClr>
                <a:srgbClr val="909090"/>
              </a:buClr>
              <a:buSzPct val="100000"/>
              <a:defRPr>
                <a:solidFill>
                  <a:srgbClr val="335FB7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039389" y="12769850"/>
            <a:ext cx="534611" cy="528509"/>
          </a:xfrm>
          <a:prstGeom prst="rect">
            <a:avLst/>
          </a:prstGeom>
        </p:spPr>
        <p:txBody>
          <a:bodyPr lIns="91439" tIns="91439" rIns="91439" bIns="91439"/>
          <a:lstStyle>
            <a:lvl1pPr algn="r" defTabSz="1828800">
              <a:defRPr>
                <a:solidFill>
                  <a:srgbClr val="90909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bk object 16"/>
          <p:cNvSpPr/>
          <p:nvPr/>
        </p:nvSpPr>
        <p:spPr>
          <a:xfrm>
            <a:off x="3048000" y="2"/>
            <a:ext cx="18288000" cy="13716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357" name="Title Text"/>
          <p:cNvSpPr txBox="1">
            <a:spLocks noGrp="1"/>
          </p:cNvSpPr>
          <p:nvPr>
            <p:ph type="title"/>
          </p:nvPr>
        </p:nvSpPr>
        <p:spPr>
          <a:xfrm>
            <a:off x="4119877" y="838554"/>
            <a:ext cx="9785351" cy="1219201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800">
              <a:defRPr sz="8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358" name="Body Level One…"/>
          <p:cNvSpPr txBox="1">
            <a:spLocks noGrp="1"/>
          </p:cNvSpPr>
          <p:nvPr>
            <p:ph type="body" idx="1"/>
          </p:nvPr>
        </p:nvSpPr>
        <p:spPr>
          <a:xfrm>
            <a:off x="4424679" y="3315003"/>
            <a:ext cx="15534639" cy="9480551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1828800">
              <a:spcBef>
                <a:spcPts val="0"/>
              </a:spcBef>
              <a:buClrTx/>
              <a:buSzTx/>
              <a:buNone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9900354" y="12755880"/>
            <a:ext cx="521247" cy="546101"/>
          </a:xfrm>
          <a:prstGeom prst="rect">
            <a:avLst/>
          </a:prstGeom>
        </p:spPr>
        <p:txBody>
          <a:bodyPr lIns="0" tIns="0" rIns="0" bIns="0"/>
          <a:lstStyle>
            <a:lvl1pPr algn="r" defTabSz="1828800">
              <a:defRPr sz="3600">
                <a:solidFill>
                  <a:srgbClr val="888888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Picture 1" descr="Picture 1"/>
          <p:cNvPicPr>
            <a:picLocks noChangeAspect="1"/>
          </p:cNvPicPr>
          <p:nvPr/>
        </p:nvPicPr>
        <p:blipFill>
          <a:blip r:embed="rId2"/>
          <a:srcRect b="74089"/>
          <a:stretch>
            <a:fillRect/>
          </a:stretch>
        </p:blipFill>
        <p:spPr>
          <a:xfrm>
            <a:off x="3048000" y="0"/>
            <a:ext cx="18288000" cy="35540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67" name="Picture 4" descr="Picture 4"/>
          <p:cNvPicPr>
            <a:picLocks noChangeAspect="1"/>
          </p:cNvPicPr>
          <p:nvPr/>
        </p:nvPicPr>
        <p:blipFill>
          <a:blip r:embed="rId3"/>
          <a:srcRect t="13333" b="22244"/>
          <a:stretch>
            <a:fillRect/>
          </a:stretch>
        </p:blipFill>
        <p:spPr>
          <a:xfrm>
            <a:off x="3048000" y="1493520"/>
            <a:ext cx="18288000" cy="11338560"/>
          </a:xfrm>
          <a:prstGeom prst="rect">
            <a:avLst/>
          </a:prstGeom>
          <a:ln w="12700">
            <a:miter lim="400000"/>
          </a:ln>
        </p:spPr>
      </p:pic>
      <p:sp>
        <p:nvSpPr>
          <p:cNvPr id="368" name="Title Text"/>
          <p:cNvSpPr txBox="1">
            <a:spLocks noGrp="1"/>
          </p:cNvSpPr>
          <p:nvPr>
            <p:ph type="title"/>
          </p:nvPr>
        </p:nvSpPr>
        <p:spPr>
          <a:xfrm>
            <a:off x="4296152" y="2679504"/>
            <a:ext cx="13773231" cy="3179735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800">
              <a:lnSpc>
                <a:spcPts val="7000"/>
              </a:lnSpc>
              <a:defRPr sz="640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3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048000" y="10664825"/>
            <a:ext cx="18287999" cy="3051175"/>
          </a:xfrm>
          <a:prstGeom prst="rect">
            <a:avLst/>
          </a:prstGeom>
        </p:spPr>
        <p:txBody>
          <a:bodyPr lIns="365759" tIns="365759" rIns="365759" bIns="365759" anchor="t"/>
          <a:lstStyle>
            <a:lvl1pPr marL="0" indent="0" defTabSz="1828800">
              <a:lnSpc>
                <a:spcPts val="3000"/>
              </a:lnSpc>
              <a:spcBef>
                <a:spcPts val="0"/>
              </a:spcBef>
              <a:buClrTx/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  <a:lvl2pPr marL="0" indent="457200" defTabSz="1828800">
              <a:lnSpc>
                <a:spcPts val="3000"/>
              </a:lnSpc>
              <a:spcBef>
                <a:spcPts val="0"/>
              </a:spcBef>
              <a:buClrTx/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2pPr>
            <a:lvl3pPr marL="0" indent="914400" defTabSz="1828800">
              <a:lnSpc>
                <a:spcPts val="3000"/>
              </a:lnSpc>
              <a:spcBef>
                <a:spcPts val="0"/>
              </a:spcBef>
              <a:buClrTx/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3pPr>
            <a:lvl4pPr marL="0" indent="1371600" defTabSz="1828800">
              <a:lnSpc>
                <a:spcPts val="3000"/>
              </a:lnSpc>
              <a:spcBef>
                <a:spcPts val="0"/>
              </a:spcBef>
              <a:buClrTx/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4pPr>
            <a:lvl5pPr marL="0" indent="1828800" defTabSz="1828800">
              <a:lnSpc>
                <a:spcPts val="3000"/>
              </a:lnSpc>
              <a:spcBef>
                <a:spcPts val="0"/>
              </a:spcBef>
              <a:buClrTx/>
              <a:buSzTx/>
              <a:buNone/>
              <a:defRPr sz="2400"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370" name="Picture 8" descr="Picture 8"/>
          <p:cNvPicPr>
            <a:picLocks noChangeAspect="1"/>
          </p:cNvPicPr>
          <p:nvPr/>
        </p:nvPicPr>
        <p:blipFill>
          <a:blip r:embed="rId3"/>
          <a:srcRect t="1210" b="87489"/>
          <a:stretch>
            <a:fillRect/>
          </a:stretch>
        </p:blipFill>
        <p:spPr>
          <a:xfrm>
            <a:off x="3078479" y="1"/>
            <a:ext cx="18288001" cy="1493521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Picture 1" descr="Picture 1"/>
          <p:cNvPicPr>
            <a:picLocks noChangeAspect="1"/>
          </p:cNvPicPr>
          <p:nvPr/>
        </p:nvPicPr>
        <p:blipFill>
          <a:blip r:embed="rId2"/>
          <a:srcRect b="74089"/>
          <a:stretch>
            <a:fillRect/>
          </a:stretch>
        </p:blipFill>
        <p:spPr>
          <a:xfrm>
            <a:off x="3048000" y="0"/>
            <a:ext cx="18288000" cy="3554084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35923" y="4910601"/>
            <a:ext cx="16116300" cy="8144627"/>
          </a:xfrm>
          <a:prstGeom prst="rect">
            <a:avLst/>
          </a:prstGeom>
        </p:spPr>
        <p:txBody>
          <a:bodyPr lIns="0" tIns="0" rIns="0" bIns="0" anchor="t"/>
          <a:lstStyle>
            <a:lvl1pPr marL="57150" indent="-114300" defTabSz="1828800">
              <a:lnSpc>
                <a:spcPts val="4600"/>
              </a:lnSpc>
              <a:spcBef>
                <a:spcPts val="400"/>
              </a:spcBef>
              <a:buSzPct val="100000"/>
              <a:buFont typeface="Arial"/>
              <a:defRPr sz="400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852311" indent="-395111" defTabSz="1828800">
              <a:lnSpc>
                <a:spcPts val="4600"/>
              </a:lnSpc>
              <a:spcBef>
                <a:spcPts val="400"/>
              </a:spcBef>
              <a:buSzPct val="100000"/>
              <a:buFont typeface="Arial"/>
              <a:defRPr sz="400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1302455" indent="-388055" defTabSz="1828800">
              <a:lnSpc>
                <a:spcPts val="4600"/>
              </a:lnSpc>
              <a:spcBef>
                <a:spcPts val="400"/>
              </a:spcBef>
              <a:buSzPct val="100000"/>
              <a:buFont typeface="Arial"/>
              <a:defRPr sz="400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1756128" indent="-384528" defTabSz="1828800">
              <a:lnSpc>
                <a:spcPts val="4600"/>
              </a:lnSpc>
              <a:spcBef>
                <a:spcPts val="400"/>
              </a:spcBef>
              <a:buSzPct val="100000"/>
              <a:buFont typeface="Arial"/>
              <a:defRPr sz="400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2318657" indent="-489857" defTabSz="1828800">
              <a:lnSpc>
                <a:spcPts val="4600"/>
              </a:lnSpc>
              <a:spcBef>
                <a:spcPts val="400"/>
              </a:spcBef>
              <a:buSzPct val="100000"/>
              <a:buFont typeface="Arial"/>
              <a:defRPr sz="4000">
                <a:solidFill>
                  <a:srgbClr val="C00000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135923" y="2729551"/>
            <a:ext cx="16116300" cy="1844326"/>
          </a:xfrm>
          <a:prstGeom prst="rect">
            <a:avLst/>
          </a:prstGeom>
        </p:spPr>
        <p:txBody>
          <a:bodyPr lIns="0" tIns="0" rIns="0" bIns="0" anchor="t"/>
          <a:lstStyle/>
          <a:p>
            <a:pPr marL="0" indent="0" defTabSz="1828800">
              <a:lnSpc>
                <a:spcPts val="6000"/>
              </a:lnSpc>
              <a:spcBef>
                <a:spcPts val="0"/>
              </a:spcBef>
              <a:buClrTx/>
              <a:buSzTx/>
              <a:buNone/>
              <a:defRPr sz="5400">
                <a:solidFill>
                  <a:srgbClr val="1B335B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Image"/>
          <p:cNvSpPr>
            <a:spLocks noGrp="1"/>
          </p:cNvSpPr>
          <p:nvPr>
            <p:ph type="pic" idx="21"/>
          </p:nvPr>
        </p:nvSpPr>
        <p:spPr>
          <a:xfrm>
            <a:off x="8016875" y="-63500"/>
            <a:ext cx="19831050" cy="13220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0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54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54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54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54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ustom Layou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Picture 1" descr="Picture 1"/>
          <p:cNvPicPr>
            <a:picLocks noChangeAspect="1"/>
          </p:cNvPicPr>
          <p:nvPr/>
        </p:nvPicPr>
        <p:blipFill>
          <a:blip r:embed="rId2"/>
          <a:srcRect b="74089"/>
          <a:stretch>
            <a:fillRect/>
          </a:stretch>
        </p:blipFill>
        <p:spPr>
          <a:xfrm>
            <a:off x="3048000" y="0"/>
            <a:ext cx="18288000" cy="3554084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Picture Placeholder 2"/>
          <p:cNvSpPr>
            <a:spLocks noGrp="1"/>
          </p:cNvSpPr>
          <p:nvPr>
            <p:ph type="pic" idx="21"/>
          </p:nvPr>
        </p:nvSpPr>
        <p:spPr>
          <a:xfrm>
            <a:off x="3048000" y="4312692"/>
            <a:ext cx="18288000" cy="940330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1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343401" y="2538484"/>
            <a:ext cx="13389592" cy="1364777"/>
          </a:xfrm>
          <a:prstGeom prst="rect">
            <a:avLst/>
          </a:prstGeom>
        </p:spPr>
        <p:txBody>
          <a:bodyPr lIns="0" tIns="0" rIns="0" bIns="0" anchor="t"/>
          <a:lstStyle>
            <a:lvl1pPr marL="0" indent="0" defTabSz="1828800">
              <a:lnSpc>
                <a:spcPts val="4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1B335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0" indent="457200" defTabSz="1828800">
              <a:lnSpc>
                <a:spcPts val="4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1B335B"/>
                </a:solidFill>
                <a:latin typeface="Helvetica"/>
                <a:ea typeface="Helvetica"/>
                <a:cs typeface="Helvetica"/>
                <a:sym typeface="Helvetica"/>
              </a:defRPr>
            </a:lvl2pPr>
            <a:lvl3pPr marL="0" indent="914400" defTabSz="1828800">
              <a:lnSpc>
                <a:spcPts val="4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1B335B"/>
                </a:solidFill>
                <a:latin typeface="Helvetica"/>
                <a:ea typeface="Helvetica"/>
                <a:cs typeface="Helvetica"/>
                <a:sym typeface="Helvetica"/>
              </a:defRPr>
            </a:lvl3pPr>
            <a:lvl4pPr marL="0" indent="1371600" defTabSz="1828800">
              <a:lnSpc>
                <a:spcPts val="4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1B335B"/>
                </a:solidFill>
                <a:latin typeface="Helvetica"/>
                <a:ea typeface="Helvetica"/>
                <a:cs typeface="Helvetica"/>
                <a:sym typeface="Helvetica"/>
              </a:defRPr>
            </a:lvl4pPr>
            <a:lvl5pPr marL="0" indent="1828800" defTabSz="1828800">
              <a:lnSpc>
                <a:spcPts val="4000"/>
              </a:lnSpc>
              <a:spcBef>
                <a:spcPts val="0"/>
              </a:spcBef>
              <a:buClrTx/>
              <a:buSzTx/>
              <a:buNone/>
              <a:defRPr sz="3400">
                <a:solidFill>
                  <a:srgbClr val="1B335B"/>
                </a:solidFill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87200" y="12344400"/>
            <a:ext cx="4267200" cy="73660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Picture 1" descr="Picture 1"/>
          <p:cNvPicPr>
            <a:picLocks noChangeAspect="1"/>
          </p:cNvPicPr>
          <p:nvPr/>
        </p:nvPicPr>
        <p:blipFill>
          <a:blip r:embed="rId2"/>
          <a:srcRect b="74089"/>
          <a:stretch>
            <a:fillRect/>
          </a:stretch>
        </p:blipFill>
        <p:spPr>
          <a:xfrm>
            <a:off x="3048000" y="0"/>
            <a:ext cx="18288000" cy="3554084"/>
          </a:xfrm>
          <a:prstGeom prst="rect">
            <a:avLst/>
          </a:prstGeom>
          <a:ln w="12700">
            <a:miter lim="400000"/>
          </a:ln>
        </p:spPr>
      </p:pic>
      <p:sp>
        <p:nvSpPr>
          <p:cNvPr id="419" name="Title Text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 lIns="91439" tIns="91439" rIns="91439" bIns="91439" anchor="t"/>
          <a:lstStyle>
            <a:lvl1pPr algn="l" defTabSz="1828800">
              <a:lnSpc>
                <a:spcPct val="90000"/>
              </a:lnSpc>
              <a:defRPr sz="880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sz="5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sz="5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sz="5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sz="5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ClrTx/>
              <a:buSzTx/>
              <a:buNone/>
              <a:defRPr sz="5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154400" y="12712700"/>
            <a:ext cx="675105" cy="71628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Rectangle"/>
          <p:cNvSpPr/>
          <p:nvPr/>
        </p:nvSpPr>
        <p:spPr>
          <a:xfrm>
            <a:off x="952499" y="0"/>
            <a:ext cx="20575390" cy="1397000"/>
          </a:xfrm>
          <a:prstGeom prst="rect">
            <a:avLst/>
          </a:prstGeom>
          <a:solidFill>
            <a:srgbClr val="000000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441" name="Title Text"/>
          <p:cNvSpPr txBox="1">
            <a:spLocks noGrp="1"/>
          </p:cNvSpPr>
          <p:nvPr>
            <p:ph type="title"/>
          </p:nvPr>
        </p:nvSpPr>
        <p:spPr>
          <a:xfrm>
            <a:off x="1212326" y="2035175"/>
            <a:ext cx="20055737" cy="2414483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90000"/>
              </a:lnSpc>
              <a:defRPr sz="8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42" name="Body Level One…"/>
          <p:cNvSpPr txBox="1">
            <a:spLocks noGrp="1"/>
          </p:cNvSpPr>
          <p:nvPr>
            <p:ph type="body" idx="1"/>
          </p:nvPr>
        </p:nvSpPr>
        <p:spPr>
          <a:xfrm>
            <a:off x="1212326" y="4703657"/>
            <a:ext cx="20055736" cy="7583593"/>
          </a:xfrm>
          <a:prstGeom prst="rect">
            <a:avLst/>
          </a:prstGeom>
        </p:spPr>
        <p:txBody>
          <a:bodyPr anchor="t"/>
          <a:lstStyle>
            <a:lvl1pPr marL="439614" indent="-439614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1pPr>
            <a:lvl2pPr marL="1074615" indent="-439614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2pPr>
            <a:lvl3pPr marL="1709615" indent="-439615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3pPr>
            <a:lvl4pPr marL="2344615" indent="-439615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4pPr>
            <a:lvl5pPr marL="2979615" indent="-439615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3" name="Rectangle"/>
          <p:cNvSpPr/>
          <p:nvPr/>
        </p:nvSpPr>
        <p:spPr>
          <a:xfrm>
            <a:off x="952500" y="-508000"/>
            <a:ext cx="259829" cy="508000"/>
          </a:xfrm>
          <a:prstGeom prst="rect">
            <a:avLst/>
          </a:prstGeom>
          <a:solidFill>
            <a:srgbClr val="000000">
              <a:alpha val="1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444" name="Rectangle"/>
          <p:cNvSpPr/>
          <p:nvPr/>
        </p:nvSpPr>
        <p:spPr>
          <a:xfrm>
            <a:off x="21268058" y="-508000"/>
            <a:ext cx="259830" cy="508000"/>
          </a:xfrm>
          <a:prstGeom prst="rect">
            <a:avLst/>
          </a:prstGeom>
          <a:solidFill>
            <a:srgbClr val="000000">
              <a:alpha val="1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445" name="Rectangle"/>
          <p:cNvSpPr/>
          <p:nvPr/>
        </p:nvSpPr>
        <p:spPr>
          <a:xfrm>
            <a:off x="-508002" y="1268703"/>
            <a:ext cx="508002" cy="128298"/>
          </a:xfrm>
          <a:prstGeom prst="rect">
            <a:avLst/>
          </a:prstGeom>
          <a:solidFill>
            <a:srgbClr val="000000">
              <a:alpha val="1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pic>
        <p:nvPicPr>
          <p:cNvPr id="446" name="jswgpb-1262189584.jpg" descr="jswgpb-1262189584.jpg"/>
          <p:cNvPicPr>
            <a:picLocks noChangeAspect="1"/>
          </p:cNvPicPr>
          <p:nvPr/>
        </p:nvPicPr>
        <p:blipFill>
          <a:blip r:embed="rId3"/>
          <a:srcRect l="620" t="3356" b="48384"/>
          <a:stretch>
            <a:fillRect/>
          </a:stretch>
        </p:blipFill>
        <p:spPr>
          <a:xfrm>
            <a:off x="963876" y="-6162241"/>
            <a:ext cx="20335720" cy="7406194"/>
          </a:xfrm>
          <a:prstGeom prst="rect">
            <a:avLst/>
          </a:prstGeom>
          <a:ln w="12700">
            <a:miter lim="400000"/>
          </a:ln>
        </p:spPr>
      </p:pic>
      <p:sp>
        <p:nvSpPr>
          <p:cNvPr id="4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304500" y="13017501"/>
            <a:ext cx="589788" cy="723901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Title Text"/>
          <p:cNvSpPr txBox="1">
            <a:spLocks noGrp="1"/>
          </p:cNvSpPr>
          <p:nvPr>
            <p:ph type="title"/>
          </p:nvPr>
        </p:nvSpPr>
        <p:spPr>
          <a:xfrm>
            <a:off x="4155280" y="357186"/>
            <a:ext cx="16073439" cy="3429003"/>
          </a:xfrm>
          <a:prstGeom prst="rect">
            <a:avLst/>
          </a:prstGeom>
        </p:spPr>
        <p:txBody>
          <a:bodyPr lIns="71436" tIns="71436" rIns="71436" bIns="71436"/>
          <a:lstStyle>
            <a:lvl1pPr algn="l" defTabSz="821530">
              <a:defRPr sz="10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5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0" y="3893342"/>
            <a:ext cx="16073439" cy="8036722"/>
          </a:xfrm>
          <a:prstGeom prst="rect">
            <a:avLst/>
          </a:prstGeom>
        </p:spPr>
        <p:txBody>
          <a:bodyPr lIns="71436" tIns="71436" rIns="71436" bIns="71436"/>
          <a:lstStyle>
            <a:lvl1pPr marL="564443" indent="-564443" defTabSz="821530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3" defTabSz="821530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30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30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30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1" y="13090920"/>
            <a:ext cx="409778" cy="428344"/>
          </a:xfrm>
          <a:prstGeom prst="rect">
            <a:avLst/>
          </a:prstGeom>
        </p:spPr>
        <p:txBody>
          <a:bodyPr lIns="71436" tIns="71436" rIns="71436" bIns="71436"/>
          <a:lstStyle>
            <a:lvl1pPr algn="r" defTabSz="821530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gradFill flip="none" rotWithShape="1">
          <a:gsLst>
            <a:gs pos="0">
              <a:srgbClr val="BFC4D3"/>
            </a:gs>
            <a:gs pos="12000">
              <a:srgbClr val="BFC4D3"/>
            </a:gs>
            <a:gs pos="20000">
              <a:srgbClr val="BDC3D1"/>
            </a:gs>
            <a:gs pos="100000">
              <a:srgbClr val="343945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Rectangle 8"/>
          <p:cNvSpPr/>
          <p:nvPr/>
        </p:nvSpPr>
        <p:spPr>
          <a:xfrm>
            <a:off x="3047999" y="0"/>
            <a:ext cx="18288000" cy="1027086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464" name="Title Text"/>
          <p:cNvSpPr txBox="1">
            <a:spLocks noGrp="1"/>
          </p:cNvSpPr>
          <p:nvPr>
            <p:ph type="title"/>
          </p:nvPr>
        </p:nvSpPr>
        <p:spPr>
          <a:xfrm>
            <a:off x="4419600" y="6711695"/>
            <a:ext cx="16154400" cy="3346705"/>
          </a:xfrm>
          <a:prstGeom prst="rect">
            <a:avLst/>
          </a:prstGeom>
        </p:spPr>
        <p:txBody>
          <a:bodyPr lIns="0" tIns="0" rIns="0" bIns="0" anchor="t"/>
          <a:lstStyle>
            <a:lvl1pPr algn="l" defTabSz="1828800">
              <a:defRPr sz="9400">
                <a:solidFill>
                  <a:srgbClr val="F0AD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Title Text</a:t>
            </a:r>
          </a:p>
        </p:txBody>
      </p:sp>
      <p:sp>
        <p:nvSpPr>
          <p:cNvPr id="46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419600" y="3657600"/>
            <a:ext cx="16154400" cy="2999233"/>
          </a:xfrm>
          <a:prstGeom prst="rect">
            <a:avLst/>
          </a:prstGeom>
        </p:spPr>
        <p:txBody>
          <a:bodyPr lIns="0" tIns="0" rIns="0" bIns="0" anchor="b"/>
          <a:lstStyle>
            <a:lvl1pPr marL="0" indent="0" defTabSz="1828800">
              <a:spcBef>
                <a:spcPts val="0"/>
              </a:spcBef>
              <a:buClrTx/>
              <a:buSzTx/>
              <a:buNone/>
              <a:defRPr sz="4000">
                <a:latin typeface="Corbel"/>
                <a:ea typeface="Corbel"/>
                <a:cs typeface="Corbel"/>
                <a:sym typeface="Corbel"/>
              </a:defRPr>
            </a:lvl1pPr>
            <a:lvl2pPr marL="0" indent="457200" defTabSz="1828800">
              <a:spcBef>
                <a:spcPts val="0"/>
              </a:spcBef>
              <a:buClrTx/>
              <a:buSzTx/>
              <a:buNone/>
              <a:defRPr sz="4000">
                <a:latin typeface="Corbel"/>
                <a:ea typeface="Corbel"/>
                <a:cs typeface="Corbel"/>
                <a:sym typeface="Corbel"/>
              </a:defRPr>
            </a:lvl2pPr>
            <a:lvl3pPr marL="0" indent="914400" defTabSz="1828800">
              <a:spcBef>
                <a:spcPts val="0"/>
              </a:spcBef>
              <a:buClrTx/>
              <a:buSzTx/>
              <a:buNone/>
              <a:defRPr sz="4000">
                <a:latin typeface="Corbel"/>
                <a:ea typeface="Corbel"/>
                <a:cs typeface="Corbel"/>
                <a:sym typeface="Corbel"/>
              </a:defRPr>
            </a:lvl3pPr>
            <a:lvl4pPr marL="0" indent="1371600" defTabSz="1828800">
              <a:spcBef>
                <a:spcPts val="0"/>
              </a:spcBef>
              <a:buClrTx/>
              <a:buSzTx/>
              <a:buNone/>
              <a:defRPr sz="4000">
                <a:latin typeface="Corbel"/>
                <a:ea typeface="Corbel"/>
                <a:cs typeface="Corbel"/>
                <a:sym typeface="Corbel"/>
              </a:defRPr>
            </a:lvl4pPr>
            <a:lvl5pPr marL="0" indent="1828800" defTabSz="1828800">
              <a:spcBef>
                <a:spcPts val="0"/>
              </a:spcBef>
              <a:buClrTx/>
              <a:buSzTx/>
              <a:buNone/>
              <a:defRPr sz="4000"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6" name="Rectangle 9"/>
          <p:cNvSpPr/>
          <p:nvPr/>
        </p:nvSpPr>
        <p:spPr>
          <a:xfrm>
            <a:off x="3048000" y="10256667"/>
            <a:ext cx="18288000" cy="91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76200" dist="12700" dir="5400000" rotWithShape="0">
              <a:srgbClr val="000000">
                <a:alpha val="6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46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607019" y="13147037"/>
            <a:ext cx="317501" cy="355601"/>
          </a:xfrm>
          <a:prstGeom prst="rect">
            <a:avLst/>
          </a:prstGeom>
        </p:spPr>
        <p:txBody>
          <a:bodyPr lIns="0" tIns="0" rIns="0" bIns="0" anchor="b"/>
          <a:lstStyle>
            <a:lvl1pPr algn="r" defTabSz="1828800">
              <a:defRPr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Rectangle 9"/>
          <p:cNvSpPr/>
          <p:nvPr/>
        </p:nvSpPr>
        <p:spPr>
          <a:xfrm>
            <a:off x="3048000" y="2871790"/>
            <a:ext cx="18288000" cy="91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76200" dist="12700" dir="5400000" rotWithShape="0">
              <a:srgbClr val="000000">
                <a:alpha val="6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475" name="Rectangle 6"/>
          <p:cNvSpPr/>
          <p:nvPr/>
        </p:nvSpPr>
        <p:spPr>
          <a:xfrm>
            <a:off x="3047999" y="-1"/>
            <a:ext cx="18288000" cy="286746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476" name="Title Text"/>
          <p:cNvSpPr txBox="1">
            <a:spLocks noGrp="1"/>
          </p:cNvSpPr>
          <p:nvPr>
            <p:ph type="title"/>
          </p:nvPr>
        </p:nvSpPr>
        <p:spPr>
          <a:xfrm>
            <a:off x="3962400" y="310895"/>
            <a:ext cx="16459200" cy="2505457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9000">
                <a:solidFill>
                  <a:srgbClr val="F0AD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Title Text</a:t>
            </a:r>
          </a:p>
        </p:txBody>
      </p:sp>
      <p:sp>
        <p:nvSpPr>
          <p:cNvPr id="477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550382"/>
            <a:ext cx="16459200" cy="9251219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758952" indent="-640080" defTabSz="1828800">
              <a:spcBef>
                <a:spcPts val="0"/>
              </a:spcBef>
              <a:buClr>
                <a:srgbClr val="F0AD00"/>
              </a:buClr>
              <a:buSzPct val="80000"/>
              <a:buChar char="◼"/>
              <a:defRPr sz="6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084217" indent="-627017" defTabSz="1828800">
              <a:spcBef>
                <a:spcPts val="0"/>
              </a:spcBef>
              <a:buClr>
                <a:srgbClr val="F0AD00"/>
              </a:buClr>
              <a:buSzPct val="90000"/>
              <a:buChar char="▪"/>
              <a:defRPr sz="6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7696" indent="-609600" defTabSz="1828800">
              <a:spcBef>
                <a:spcPts val="0"/>
              </a:spcBef>
              <a:buClr>
                <a:srgbClr val="F0AD00"/>
              </a:buClr>
              <a:buSzPct val="100000"/>
              <a:buChar char="▪"/>
              <a:defRPr sz="6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618488" indent="-585216" defTabSz="1828800">
              <a:spcBef>
                <a:spcPts val="0"/>
              </a:spcBef>
              <a:buClr>
                <a:srgbClr val="F0AD00"/>
              </a:buClr>
              <a:buSzPct val="100000"/>
              <a:buChar char="▪"/>
              <a:defRPr sz="6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indent="-585216" defTabSz="1828800">
              <a:spcBef>
                <a:spcPts val="0"/>
              </a:spcBef>
              <a:buClr>
                <a:srgbClr val="F0AD00"/>
              </a:buClr>
              <a:buSzPct val="100000"/>
              <a:buChar char=""/>
              <a:defRPr sz="6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607019" y="13147037"/>
            <a:ext cx="317501" cy="355601"/>
          </a:xfrm>
          <a:prstGeom prst="rect">
            <a:avLst/>
          </a:prstGeom>
        </p:spPr>
        <p:txBody>
          <a:bodyPr lIns="0" tIns="0" rIns="0" bIns="0" anchor="b"/>
          <a:lstStyle>
            <a:lvl1pPr algn="r" defTabSz="1828800">
              <a:defRPr>
                <a:solidFill>
                  <a:srgbClr val="414141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Rectangle 9"/>
          <p:cNvSpPr/>
          <p:nvPr/>
        </p:nvSpPr>
        <p:spPr>
          <a:xfrm>
            <a:off x="3048000" y="2871790"/>
            <a:ext cx="18288000" cy="91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76200" dist="12700" dir="5400000" rotWithShape="0">
              <a:srgbClr val="000000">
                <a:alpha val="6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600"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486" name="Rectangle 6"/>
          <p:cNvSpPr/>
          <p:nvPr/>
        </p:nvSpPr>
        <p:spPr>
          <a:xfrm>
            <a:off x="3047999" y="-1"/>
            <a:ext cx="18288000" cy="286746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487" name="Title Text"/>
          <p:cNvSpPr txBox="1">
            <a:spLocks noGrp="1"/>
          </p:cNvSpPr>
          <p:nvPr>
            <p:ph type="title"/>
          </p:nvPr>
        </p:nvSpPr>
        <p:spPr>
          <a:xfrm>
            <a:off x="3962400" y="304800"/>
            <a:ext cx="16459200" cy="2502125"/>
          </a:xfrm>
          <a:prstGeom prst="rect">
            <a:avLst/>
          </a:prstGeom>
        </p:spPr>
        <p:txBody>
          <a:bodyPr lIns="64291" tIns="64291" rIns="64291" bIns="64291"/>
          <a:lstStyle>
            <a:lvl1pPr algn="l" defTabSz="1828800">
              <a:defRPr sz="9000">
                <a:solidFill>
                  <a:srgbClr val="F0AD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Title Text</a:t>
            </a:r>
          </a:p>
        </p:txBody>
      </p:sp>
      <p:sp>
        <p:nvSpPr>
          <p:cNvPr id="48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2" y="3893344"/>
            <a:ext cx="16073438" cy="8036719"/>
          </a:xfrm>
          <a:prstGeom prst="rect">
            <a:avLst/>
          </a:prstGeom>
        </p:spPr>
        <p:txBody>
          <a:bodyPr lIns="64291" tIns="64291" rIns="64291" bIns="64291" anchor="t"/>
          <a:lstStyle>
            <a:lvl1pPr marL="758952" indent="-640080" defTabSz="1828800">
              <a:spcBef>
                <a:spcPts val="3200"/>
              </a:spcBef>
              <a:buClrTx/>
              <a:buSzPct val="80000"/>
              <a:buBlip>
                <a:blip r:embed="rId2"/>
              </a:buBlip>
              <a:defRPr sz="6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084217" indent="-627017" defTabSz="1828800">
              <a:spcBef>
                <a:spcPts val="3200"/>
              </a:spcBef>
              <a:buClrTx/>
              <a:buSzPct val="90000"/>
              <a:buBlip>
                <a:blip r:embed="rId2"/>
              </a:buBlip>
              <a:defRPr sz="6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7696" indent="-609600" defTabSz="1828800">
              <a:spcBef>
                <a:spcPts val="3200"/>
              </a:spcBef>
              <a:buClrTx/>
              <a:buSzPct val="100000"/>
              <a:buBlip>
                <a:blip r:embed="rId2"/>
              </a:buBlip>
              <a:defRPr sz="6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618488" indent="-585216" defTabSz="1828800">
              <a:spcBef>
                <a:spcPts val="3200"/>
              </a:spcBef>
              <a:buClrTx/>
              <a:buSzPct val="100000"/>
              <a:buBlip>
                <a:blip r:embed="rId2"/>
              </a:buBlip>
              <a:defRPr sz="6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828800" indent="-585216" defTabSz="1828800">
              <a:spcBef>
                <a:spcPts val="3200"/>
              </a:spcBef>
              <a:buClrTx/>
              <a:buSzPct val="100000"/>
              <a:buBlip>
                <a:blip r:embed="rId2"/>
              </a:buBlip>
              <a:defRPr sz="64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607019" y="13147037"/>
            <a:ext cx="317501" cy="355601"/>
          </a:xfrm>
          <a:prstGeom prst="rect">
            <a:avLst/>
          </a:prstGeom>
        </p:spPr>
        <p:txBody>
          <a:bodyPr lIns="0" tIns="0" rIns="0" bIns="0" anchor="b"/>
          <a:lstStyle>
            <a:lvl1pPr algn="r" defTabSz="1828800">
              <a:defRPr>
                <a:solidFill>
                  <a:srgbClr val="414141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Title Text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algn="l" defTabSz="821531">
              <a:defRPr sz="10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49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defTabSz="821531">
              <a:spcBef>
                <a:spcPts val="1600"/>
              </a:spcBef>
              <a:buClrTx/>
              <a:buSz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indent="0" defTabSz="821531">
              <a:spcBef>
                <a:spcPts val="1600"/>
              </a:spcBef>
              <a:buClrTx/>
              <a:buSz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indent="0" defTabSz="821531">
              <a:spcBef>
                <a:spcPts val="1600"/>
              </a:spcBef>
              <a:buClrTx/>
              <a:buSz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indent="0" defTabSz="821531">
              <a:spcBef>
                <a:spcPts val="1600"/>
              </a:spcBef>
              <a:buClrTx/>
              <a:buSz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indent="0" defTabSz="821531">
              <a:spcBef>
                <a:spcPts val="1600"/>
              </a:spcBef>
              <a:buClrTx/>
              <a:buSz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Rectangle 9"/>
          <p:cNvSpPr/>
          <p:nvPr/>
        </p:nvSpPr>
        <p:spPr>
          <a:xfrm>
            <a:off x="3047999" y="2871790"/>
            <a:ext cx="18288001" cy="91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12700" dir="5400000" rotWithShape="0">
              <a:srgbClr val="000000">
                <a:alpha val="6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200"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506" name="Rectangle 6"/>
          <p:cNvSpPr/>
          <p:nvPr/>
        </p:nvSpPr>
        <p:spPr>
          <a:xfrm>
            <a:off x="3047999" y="-1"/>
            <a:ext cx="18288000" cy="286746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200"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507" name="Title Text"/>
          <p:cNvSpPr txBox="1">
            <a:spLocks noGrp="1"/>
          </p:cNvSpPr>
          <p:nvPr>
            <p:ph type="title"/>
          </p:nvPr>
        </p:nvSpPr>
        <p:spPr>
          <a:xfrm>
            <a:off x="3962400" y="310895"/>
            <a:ext cx="16459200" cy="2505458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9000">
                <a:solidFill>
                  <a:srgbClr val="F0AD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Title Text</a:t>
            </a:r>
          </a:p>
        </p:txBody>
      </p:sp>
      <p:sp>
        <p:nvSpPr>
          <p:cNvPr id="508" name="Body Level One…"/>
          <p:cNvSpPr txBox="1">
            <a:spLocks noGrp="1"/>
          </p:cNvSpPr>
          <p:nvPr>
            <p:ph type="body" idx="1"/>
          </p:nvPr>
        </p:nvSpPr>
        <p:spPr>
          <a:xfrm>
            <a:off x="3962400" y="3550382"/>
            <a:ext cx="16459200" cy="9251219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718947" indent="-600075" defTabSz="1828800">
              <a:spcBef>
                <a:spcPts val="0"/>
              </a:spcBef>
              <a:buClr>
                <a:srgbClr val="F0AD00"/>
              </a:buClr>
              <a:buSzPct val="80000"/>
              <a:buChar char="◼"/>
              <a:defRPr sz="6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045028" indent="-587828" defTabSz="1828800">
              <a:spcBef>
                <a:spcPts val="0"/>
              </a:spcBef>
              <a:buClr>
                <a:srgbClr val="F0AD00"/>
              </a:buClr>
              <a:buSzPct val="90000"/>
              <a:buChar char="▪"/>
              <a:defRPr sz="6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39596" indent="-571500" defTabSz="1828800">
              <a:spcBef>
                <a:spcPts val="0"/>
              </a:spcBef>
              <a:buClr>
                <a:srgbClr val="F0AD00"/>
              </a:buClr>
              <a:buSzPct val="100000"/>
              <a:buChar char="▪"/>
              <a:defRPr sz="6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581912" indent="-548640" defTabSz="1828800">
              <a:spcBef>
                <a:spcPts val="0"/>
              </a:spcBef>
              <a:buClr>
                <a:srgbClr val="F0AD00"/>
              </a:buClr>
              <a:buSzPct val="100000"/>
              <a:buChar char="▪"/>
              <a:defRPr sz="6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92223" indent="-548639" defTabSz="1828800">
              <a:spcBef>
                <a:spcPts val="0"/>
              </a:spcBef>
              <a:buClr>
                <a:srgbClr val="F0AD00"/>
              </a:buClr>
              <a:buSzPct val="100000"/>
              <a:buChar char=""/>
              <a:defRPr sz="6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632419" y="13185137"/>
            <a:ext cx="292101" cy="317501"/>
          </a:xfrm>
          <a:prstGeom prst="rect">
            <a:avLst/>
          </a:prstGeom>
        </p:spPr>
        <p:txBody>
          <a:bodyPr lIns="0" tIns="0" rIns="0" bIns="0" anchor="b"/>
          <a:lstStyle>
            <a:lvl1pPr algn="r" defTabSz="1828800">
              <a:defRPr sz="2200">
                <a:solidFill>
                  <a:srgbClr val="414141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itle Text"/>
          <p:cNvSpPr txBox="1">
            <a:spLocks noGrp="1"/>
          </p:cNvSpPr>
          <p:nvPr>
            <p:ph type="title"/>
          </p:nvPr>
        </p:nvSpPr>
        <p:spPr>
          <a:xfrm>
            <a:off x="4155281" y="357187"/>
            <a:ext cx="16073438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algn="l" defTabSz="821531">
              <a:defRPr sz="10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1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1" y="3893343"/>
            <a:ext cx="16073438" cy="8036720"/>
          </a:xfrm>
          <a:prstGeom prst="rect">
            <a:avLst/>
          </a:prstGeom>
        </p:spPr>
        <p:txBody>
          <a:bodyPr lIns="71437" tIns="71437" rIns="71437" bIns="71437" numCol="2" spcCol="803671" anchor="t">
            <a:noAutofit/>
          </a:bodyPr>
          <a:lstStyle>
            <a:lvl1pPr marL="5644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10089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4534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979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342444" indent="-564444" defTabSz="821531">
              <a:spcBef>
                <a:spcPts val="3300"/>
              </a:spcBef>
              <a:buClrTx/>
              <a:buSzPct val="30000"/>
              <a:buBlip>
                <a:blip r:embed="rId3"/>
              </a:buBlip>
              <a:defRPr sz="50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/>
          <a:lstStyle>
            <a:lvl1pPr algn="r"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Rectangle 9"/>
          <p:cNvSpPr/>
          <p:nvPr/>
        </p:nvSpPr>
        <p:spPr>
          <a:xfrm>
            <a:off x="3047999" y="2871790"/>
            <a:ext cx="18288001" cy="914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blurRad="63500" dist="12700" dir="5400000" rotWithShape="0">
              <a:srgbClr val="000000">
                <a:alpha val="60000"/>
              </a:srgbClr>
            </a:outerShdw>
          </a:effectLst>
        </p:spPr>
        <p:txBody>
          <a:bodyPr tIns="91439" bIns="91439" anchor="ctr"/>
          <a:lstStyle/>
          <a:p>
            <a:pPr defTabSz="1828800">
              <a:defRPr sz="3200"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526" name="Rectangle 6"/>
          <p:cNvSpPr/>
          <p:nvPr/>
        </p:nvSpPr>
        <p:spPr>
          <a:xfrm>
            <a:off x="3047999" y="-1"/>
            <a:ext cx="18288000" cy="286746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200" b="0">
                <a:latin typeface="Corbel"/>
                <a:ea typeface="Corbel"/>
                <a:cs typeface="Corbel"/>
                <a:sym typeface="Corbel"/>
              </a:defRPr>
            </a:pPr>
            <a:endParaRPr/>
          </a:p>
        </p:txBody>
      </p:sp>
      <p:sp>
        <p:nvSpPr>
          <p:cNvPr id="527" name="Title Text"/>
          <p:cNvSpPr txBox="1">
            <a:spLocks noGrp="1"/>
          </p:cNvSpPr>
          <p:nvPr>
            <p:ph type="title"/>
          </p:nvPr>
        </p:nvSpPr>
        <p:spPr>
          <a:xfrm>
            <a:off x="3962400" y="304799"/>
            <a:ext cx="16459200" cy="2502126"/>
          </a:xfrm>
          <a:prstGeom prst="rect">
            <a:avLst/>
          </a:prstGeom>
        </p:spPr>
        <p:txBody>
          <a:bodyPr lIns="64291" tIns="64291" rIns="64291" bIns="64291"/>
          <a:lstStyle>
            <a:lvl1pPr algn="l" defTabSz="1828800">
              <a:defRPr sz="9000">
                <a:solidFill>
                  <a:srgbClr val="F0AD00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r>
              <a:t>Title Text</a:t>
            </a:r>
          </a:p>
        </p:txBody>
      </p:sp>
      <p:sp>
        <p:nvSpPr>
          <p:cNvPr id="52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155282" y="3893344"/>
            <a:ext cx="16073438" cy="8036719"/>
          </a:xfrm>
          <a:prstGeom prst="rect">
            <a:avLst/>
          </a:prstGeom>
        </p:spPr>
        <p:txBody>
          <a:bodyPr lIns="64291" tIns="64291" rIns="64291" bIns="64291" anchor="t"/>
          <a:lstStyle>
            <a:lvl1pPr marL="718947" indent="-600075" defTabSz="1828800">
              <a:spcBef>
                <a:spcPts val="3200"/>
              </a:spcBef>
              <a:buClrTx/>
              <a:buSzPct val="80000"/>
              <a:buBlip>
                <a:blip r:embed="rId2"/>
              </a:buBlip>
              <a:defRPr sz="6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045028" indent="-587828" defTabSz="1828800">
              <a:spcBef>
                <a:spcPts val="3200"/>
              </a:spcBef>
              <a:buClrTx/>
              <a:buSzPct val="90000"/>
              <a:buBlip>
                <a:blip r:embed="rId2"/>
              </a:buBlip>
              <a:defRPr sz="6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39596" indent="-571500" defTabSz="1828800">
              <a:spcBef>
                <a:spcPts val="3200"/>
              </a:spcBef>
              <a:buClrTx/>
              <a:buSzPct val="100000"/>
              <a:buBlip>
                <a:blip r:embed="rId2"/>
              </a:buBlip>
              <a:defRPr sz="6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581912" indent="-548640" defTabSz="1828800">
              <a:spcBef>
                <a:spcPts val="3200"/>
              </a:spcBef>
              <a:buClrTx/>
              <a:buSzPct val="100000"/>
              <a:buBlip>
                <a:blip r:embed="rId2"/>
              </a:buBlip>
              <a:defRPr sz="6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1792223" indent="-548639" defTabSz="1828800">
              <a:spcBef>
                <a:spcPts val="3200"/>
              </a:spcBef>
              <a:buClrTx/>
              <a:buSzPct val="100000"/>
              <a:buBlip>
                <a:blip r:embed="rId2"/>
              </a:buBlip>
              <a:defRPr sz="600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0632419" y="13185137"/>
            <a:ext cx="292101" cy="317501"/>
          </a:xfrm>
          <a:prstGeom prst="rect">
            <a:avLst/>
          </a:prstGeom>
        </p:spPr>
        <p:txBody>
          <a:bodyPr lIns="0" tIns="0" rIns="0" bIns="0" anchor="b"/>
          <a:lstStyle>
            <a:lvl1pPr algn="r" defTabSz="1828800">
              <a:defRPr sz="2200">
                <a:solidFill>
                  <a:srgbClr val="414141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Rectangle"/>
          <p:cNvSpPr/>
          <p:nvPr/>
        </p:nvSpPr>
        <p:spPr>
          <a:xfrm>
            <a:off x="952499" y="0"/>
            <a:ext cx="20575390" cy="1397000"/>
          </a:xfrm>
          <a:prstGeom prst="rect">
            <a:avLst/>
          </a:prstGeom>
          <a:solidFill>
            <a:srgbClr val="000000">
              <a:alpha val="7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545" name="Title Text"/>
          <p:cNvSpPr txBox="1">
            <a:spLocks noGrp="1"/>
          </p:cNvSpPr>
          <p:nvPr>
            <p:ph type="title"/>
          </p:nvPr>
        </p:nvSpPr>
        <p:spPr>
          <a:xfrm>
            <a:off x="1212326" y="1637736"/>
            <a:ext cx="20055736" cy="2414484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90000"/>
              </a:lnSpc>
              <a:defRPr sz="80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546" name="Body Level One…"/>
          <p:cNvSpPr txBox="1">
            <a:spLocks noGrp="1"/>
          </p:cNvSpPr>
          <p:nvPr>
            <p:ph type="body" idx="1"/>
          </p:nvPr>
        </p:nvSpPr>
        <p:spPr>
          <a:xfrm>
            <a:off x="1212326" y="3815265"/>
            <a:ext cx="20055736" cy="7583594"/>
          </a:xfrm>
          <a:prstGeom prst="rect">
            <a:avLst/>
          </a:prstGeom>
        </p:spPr>
        <p:txBody>
          <a:bodyPr anchor="t"/>
          <a:lstStyle>
            <a:lvl1pPr marL="439614" indent="-439614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1pPr>
            <a:lvl2pPr marL="1074615" indent="-439614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2pPr>
            <a:lvl3pPr marL="1709615" indent="-439615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3pPr>
            <a:lvl4pPr marL="2344615" indent="-439615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4pPr>
            <a:lvl5pPr marL="2979615" indent="-439615">
              <a:spcBef>
                <a:spcPts val="2800"/>
              </a:spcBef>
              <a:buSzPct val="75000"/>
              <a:defRPr sz="3600"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7" name="Rectangle"/>
          <p:cNvSpPr/>
          <p:nvPr/>
        </p:nvSpPr>
        <p:spPr>
          <a:xfrm>
            <a:off x="952500" y="-508000"/>
            <a:ext cx="259829" cy="508000"/>
          </a:xfrm>
          <a:prstGeom prst="rect">
            <a:avLst/>
          </a:prstGeom>
          <a:solidFill>
            <a:srgbClr val="000000">
              <a:alpha val="1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548" name="Rectangle"/>
          <p:cNvSpPr/>
          <p:nvPr/>
        </p:nvSpPr>
        <p:spPr>
          <a:xfrm>
            <a:off x="21268058" y="-508000"/>
            <a:ext cx="259830" cy="508000"/>
          </a:xfrm>
          <a:prstGeom prst="rect">
            <a:avLst/>
          </a:prstGeom>
          <a:solidFill>
            <a:srgbClr val="000000">
              <a:alpha val="1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sp>
        <p:nvSpPr>
          <p:cNvPr id="549" name="Rectangle"/>
          <p:cNvSpPr/>
          <p:nvPr/>
        </p:nvSpPr>
        <p:spPr>
          <a:xfrm>
            <a:off x="-508002" y="1268703"/>
            <a:ext cx="508002" cy="128298"/>
          </a:xfrm>
          <a:prstGeom prst="rect">
            <a:avLst/>
          </a:prstGeom>
          <a:solidFill>
            <a:srgbClr val="000000">
              <a:alpha val="1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Avenir Light"/>
                <a:ea typeface="Avenir Light"/>
                <a:cs typeface="Avenir Light"/>
                <a:sym typeface="Avenir Light"/>
              </a:defRPr>
            </a:pPr>
            <a:endParaRPr/>
          </a:p>
        </p:txBody>
      </p:sp>
      <p:pic>
        <p:nvPicPr>
          <p:cNvPr id="550" name="nigel_inglis-1238279433 (1).jpg" descr="nigel_inglis-1238279433 (1).jpg"/>
          <p:cNvPicPr>
            <a:picLocks noChangeAspect="1"/>
          </p:cNvPicPr>
          <p:nvPr/>
        </p:nvPicPr>
        <p:blipFill>
          <a:blip r:embed="rId3"/>
          <a:srcRect l="909" t="1818" b="38380"/>
          <a:stretch>
            <a:fillRect/>
          </a:stretch>
        </p:blipFill>
        <p:spPr>
          <a:xfrm>
            <a:off x="961540" y="-7967634"/>
            <a:ext cx="20426863" cy="9245615"/>
          </a:xfrm>
          <a:prstGeom prst="rect">
            <a:avLst/>
          </a:prstGeom>
          <a:ln w="12700">
            <a:miter lim="400000"/>
          </a:ln>
        </p:spPr>
      </p:pic>
      <p:sp>
        <p:nvSpPr>
          <p:cNvPr id="55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509380" y="12970304"/>
            <a:ext cx="589789" cy="723901"/>
          </a:xfrm>
          <a:prstGeom prst="rect">
            <a:avLst/>
          </a:prstGeom>
        </p:spPr>
        <p:txBody>
          <a:bodyPr anchor="b"/>
          <a:lstStyle>
            <a:lvl1pPr algn="l">
              <a:defRPr sz="3600"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7181.jpg" descr="7181.jpg"/>
          <p:cNvPicPr>
            <a:picLocks/>
          </p:cNvPicPr>
          <p:nvPr/>
        </p:nvPicPr>
        <p:blipFill>
          <a:blip r:embed="rId2">
            <a:alphaModFix amt="25436"/>
          </a:blip>
          <a:stretch>
            <a:fillRect/>
          </a:stretch>
        </p:blipFill>
        <p:spPr>
          <a:xfrm>
            <a:off x="49345" y="8302"/>
            <a:ext cx="24285310" cy="13699396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867873" y="13210443"/>
            <a:ext cx="453238" cy="46105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>
            <a:spLocks noGrp="1"/>
          </p:cNvSpPr>
          <p:nvPr>
            <p:ph type="pic" idx="21"/>
          </p:nvPr>
        </p:nvSpPr>
        <p:spPr>
          <a:xfrm>
            <a:off x="9972675" y="2125132"/>
            <a:ext cx="16402050" cy="10934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buClrTx/>
              <a:defRPr sz="3800"/>
            </a:lvl1pPr>
            <a:lvl2pPr marL="1117600" indent="-558800">
              <a:spcBef>
                <a:spcPts val="4500"/>
              </a:spcBef>
              <a:buClrTx/>
              <a:defRPr sz="3800"/>
            </a:lvl2pPr>
            <a:lvl3pPr marL="1676400" indent="-558800">
              <a:spcBef>
                <a:spcPts val="4500"/>
              </a:spcBef>
              <a:buClrTx/>
              <a:defRPr sz="3800"/>
            </a:lvl3pPr>
            <a:lvl4pPr marL="2235200" indent="-558800">
              <a:spcBef>
                <a:spcPts val="4500"/>
              </a:spcBef>
              <a:buClrTx/>
              <a:defRPr sz="3800"/>
            </a:lvl4pPr>
            <a:lvl5pPr marL="2794000" indent="-558800">
              <a:spcBef>
                <a:spcPts val="4500"/>
              </a:spcBef>
              <a:buClrTx/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>
            <a:spLocks noGrp="1"/>
          </p:cNvSpPr>
          <p:nvPr>
            <p:ph type="pic" sz="quarter" idx="21"/>
          </p:nvPr>
        </p:nvSpPr>
        <p:spPr>
          <a:xfrm>
            <a:off x="15290800" y="6870700"/>
            <a:ext cx="8343900" cy="5562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Image"/>
          <p:cNvSpPr>
            <a:spLocks noGrp="1"/>
          </p:cNvSpPr>
          <p:nvPr>
            <p:ph type="pic" sz="quarter" idx="22"/>
          </p:nvPr>
        </p:nvSpPr>
        <p:spPr>
          <a:xfrm>
            <a:off x="15316200" y="952500"/>
            <a:ext cx="8305800" cy="5537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7" name="Image"/>
          <p:cNvSpPr>
            <a:spLocks noGrp="1"/>
          </p:cNvSpPr>
          <p:nvPr>
            <p:ph type="pic" idx="23"/>
          </p:nvPr>
        </p:nvSpPr>
        <p:spPr>
          <a:xfrm>
            <a:off x="-1739900" y="-258233"/>
            <a:ext cx="20065999" cy="133773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90" r:id="rId40"/>
    <p:sldLayoutId id="2147483691" r:id="rId41"/>
    <p:sldLayoutId id="2147483693" r:id="rId42"/>
    <p:sldLayoutId id="2147483694" r:id="rId43"/>
    <p:sldLayoutId id="2147483695" r:id="rId44"/>
    <p:sldLayoutId id="2147483696" r:id="rId45"/>
    <p:sldLayoutId id="2147483697" r:id="rId46"/>
    <p:sldLayoutId id="2147483698" r:id="rId47"/>
    <p:sldLayoutId id="2147483699" r:id="rId48"/>
    <p:sldLayoutId id="2147483700" r:id="rId49"/>
    <p:sldLayoutId id="2147483701" r:id="rId50"/>
    <p:sldLayoutId id="2147483703" r:id="rId5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4800" b="0" i="0" u="none" strike="noStrike" cap="none" spc="0" baseline="0"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openxmlformats.org/officeDocument/2006/relationships/chart" Target="../charts/chart4.xm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2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2.pn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6.tif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5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0.jpeg"/><Relationship Id="rId5" Type="http://schemas.openxmlformats.org/officeDocument/2006/relationships/image" Target="../media/image39.tif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2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2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jpe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4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2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7.tif"/><Relationship Id="rId5" Type="http://schemas.openxmlformats.org/officeDocument/2006/relationships/image" Target="../media/image46.tif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2.png"/><Relationship Id="rId5" Type="http://schemas.openxmlformats.org/officeDocument/2006/relationships/image" Target="../media/image50.png"/><Relationship Id="rId4" Type="http://schemas.openxmlformats.org/officeDocument/2006/relationships/notesSlide" Target="../notesSlides/notesSlide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2.png"/><Relationship Id="rId5" Type="http://schemas.openxmlformats.org/officeDocument/2006/relationships/image" Target="../media/image26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2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2.png"/><Relationship Id="rId5" Type="http://schemas.openxmlformats.org/officeDocument/2006/relationships/chart" Target="../charts/chart1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2.png"/><Relationship Id="rId5" Type="http://schemas.openxmlformats.org/officeDocument/2006/relationships/chart" Target="../charts/chart2.xm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What to do about persistent flow in the false lumen after FBEVAR"/>
          <p:cNvSpPr txBox="1">
            <a:spLocks noGrp="1"/>
          </p:cNvSpPr>
          <p:nvPr>
            <p:ph type="ctrTitle"/>
          </p:nvPr>
        </p:nvSpPr>
        <p:spPr>
          <a:xfrm>
            <a:off x="2044700" y="694779"/>
            <a:ext cx="20828000" cy="314181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48055">
              <a:lnSpc>
                <a:spcPts val="13200"/>
              </a:lnSpc>
              <a:defRPr sz="9898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What to do about persistent flow in the false lumen after FBEVAR</a:t>
            </a:r>
          </a:p>
        </p:txBody>
      </p:sp>
      <p:sp>
        <p:nvSpPr>
          <p:cNvPr id="561" name="Mark A. Farber, MD…"/>
          <p:cNvSpPr txBox="1">
            <a:spLocks noGrp="1"/>
          </p:cNvSpPr>
          <p:nvPr>
            <p:ph type="subTitle" sz="half" idx="1"/>
          </p:nvPr>
        </p:nvSpPr>
        <p:spPr>
          <a:xfrm>
            <a:off x="1778000" y="9715500"/>
            <a:ext cx="20828000" cy="3338067"/>
          </a:xfrm>
          <a:prstGeom prst="rect">
            <a:avLst/>
          </a:prstGeom>
        </p:spPr>
        <p:txBody>
          <a:bodyPr/>
          <a:lstStyle/>
          <a:p>
            <a:pPr defTabSz="462280">
              <a:defRPr sz="3024"/>
            </a:pPr>
            <a:r>
              <a:t>Mark A. Farber, MD</a:t>
            </a:r>
          </a:p>
          <a:p>
            <a:pPr defTabSz="462280">
              <a:defRPr sz="3024"/>
            </a:pPr>
            <a:r>
              <a:t>Chief, Division of Vascular Surgery</a:t>
            </a:r>
          </a:p>
          <a:p>
            <a:pPr defTabSz="462280">
              <a:defRPr sz="3024"/>
            </a:pPr>
            <a:r>
              <a:t>Director, UNC Aortic Network</a:t>
            </a:r>
          </a:p>
          <a:p>
            <a:pPr defTabSz="462280">
              <a:defRPr sz="3024"/>
            </a:pPr>
            <a:r>
              <a:t>Professor of Surgery and Radiology</a:t>
            </a:r>
          </a:p>
          <a:p>
            <a:pPr defTabSz="462280">
              <a:defRPr sz="3024"/>
            </a:pPr>
            <a:r>
              <a:t>University of North Carolina</a:t>
            </a:r>
          </a:p>
          <a:p>
            <a:pPr defTabSz="462280">
              <a:defRPr sz="3024"/>
            </a:pPr>
            <a:r>
              <a:t>Chapel Hill, NC</a:t>
            </a:r>
          </a:p>
        </p:txBody>
      </p:sp>
      <p:pic>
        <p:nvPicPr>
          <p:cNvPr id="562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114" y="3678763"/>
            <a:ext cx="7006131" cy="9835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Screen Shot 2019-03-04 at 8.54.35 PM.png" descr="Screen Shot 2019-03-04 at 8.54.35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91904" y="3968418"/>
            <a:ext cx="6938665" cy="96856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E17F23-9BA0-9048-9D2C-86B0D214D2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3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Rectangle"/>
          <p:cNvSpPr/>
          <p:nvPr/>
        </p:nvSpPr>
        <p:spPr>
          <a:xfrm>
            <a:off x="3840863" y="2737707"/>
            <a:ext cx="16598751" cy="1051053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07" name="Title 1"/>
          <p:cNvSpPr txBox="1"/>
          <p:nvPr/>
        </p:nvSpPr>
        <p:spPr>
          <a:xfrm>
            <a:off x="3587634" y="331575"/>
            <a:ext cx="1645920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algn="l" defTabSz="1828800">
              <a:defRPr sz="7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Endoleaks</a:t>
            </a:r>
          </a:p>
        </p:txBody>
      </p:sp>
      <p:graphicFrame>
        <p:nvGraphicFramePr>
          <p:cNvPr id="708" name="Chart 3"/>
          <p:cNvGraphicFramePr/>
          <p:nvPr/>
        </p:nvGraphicFramePr>
        <p:xfrm>
          <a:off x="4584874" y="3917601"/>
          <a:ext cx="15088827" cy="7868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09" name="Straight Arrow Connector 2"/>
          <p:cNvSpPr/>
          <p:nvPr/>
        </p:nvSpPr>
        <p:spPr>
          <a:xfrm>
            <a:off x="10854297" y="5768775"/>
            <a:ext cx="1" cy="1756295"/>
          </a:xfrm>
          <a:prstGeom prst="line">
            <a:avLst/>
          </a:prstGeom>
          <a:ln w="50800">
            <a:solidFill>
              <a:srgbClr val="1F4E79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10" name="TextBox 6"/>
          <p:cNvSpPr txBox="1"/>
          <p:nvPr/>
        </p:nvSpPr>
        <p:spPr>
          <a:xfrm>
            <a:off x="8983802" y="4415573"/>
            <a:ext cx="2207532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3600" i="1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P=.001</a:t>
            </a:r>
          </a:p>
        </p:txBody>
      </p:sp>
      <p:sp>
        <p:nvSpPr>
          <p:cNvPr id="711" name="TextBox 9"/>
          <p:cNvSpPr txBox="1"/>
          <p:nvPr/>
        </p:nvSpPr>
        <p:spPr>
          <a:xfrm>
            <a:off x="17515357" y="3093728"/>
            <a:ext cx="2299745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algn="l" defTabSz="1828800">
              <a:defRPr sz="3600" i="1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P=.001</a:t>
            </a:r>
          </a:p>
        </p:txBody>
      </p:sp>
      <p:sp>
        <p:nvSpPr>
          <p:cNvPr id="712" name="Straight Arrow Connector 10"/>
          <p:cNvSpPr/>
          <p:nvPr/>
        </p:nvSpPr>
        <p:spPr>
          <a:xfrm>
            <a:off x="18896105" y="4813155"/>
            <a:ext cx="1" cy="1361663"/>
          </a:xfrm>
          <a:prstGeom prst="line">
            <a:avLst/>
          </a:prstGeom>
          <a:ln w="50800">
            <a:solidFill>
              <a:srgbClr val="1F4E79"/>
            </a:solidFill>
            <a:miter/>
            <a:tailEnd type="triangle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13" name="TextBox 1"/>
          <p:cNvSpPr txBox="1"/>
          <p:nvPr/>
        </p:nvSpPr>
        <p:spPr>
          <a:xfrm>
            <a:off x="6671092" y="9546577"/>
            <a:ext cx="435343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6</a:t>
            </a:r>
          </a:p>
        </p:txBody>
      </p:sp>
      <p:sp>
        <p:nvSpPr>
          <p:cNvPr id="714" name="TextBox 12"/>
          <p:cNvSpPr txBox="1"/>
          <p:nvPr/>
        </p:nvSpPr>
        <p:spPr>
          <a:xfrm>
            <a:off x="7769528" y="9828369"/>
            <a:ext cx="435343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4</a:t>
            </a:r>
          </a:p>
        </p:txBody>
      </p:sp>
      <p:sp>
        <p:nvSpPr>
          <p:cNvPr id="715" name="TextBox 13"/>
          <p:cNvSpPr txBox="1"/>
          <p:nvPr/>
        </p:nvSpPr>
        <p:spPr>
          <a:xfrm>
            <a:off x="9225342" y="5368702"/>
            <a:ext cx="790893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0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43</a:t>
            </a:r>
          </a:p>
        </p:txBody>
      </p:sp>
      <p:sp>
        <p:nvSpPr>
          <p:cNvPr id="716" name="TextBox 14"/>
          <p:cNvSpPr txBox="1"/>
          <p:nvPr/>
        </p:nvSpPr>
        <p:spPr>
          <a:xfrm>
            <a:off x="10397573" y="7524687"/>
            <a:ext cx="790894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0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24</a:t>
            </a:r>
          </a:p>
        </p:txBody>
      </p:sp>
      <p:sp>
        <p:nvSpPr>
          <p:cNvPr id="717" name="Left Brace 2"/>
          <p:cNvSpPr/>
          <p:nvPr/>
        </p:nvSpPr>
        <p:spPr>
          <a:xfrm rot="5400000">
            <a:off x="10046564" y="4738323"/>
            <a:ext cx="299389" cy="109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381"/>
                  <a:pt x="10800" y="21110"/>
                </a:cubicBezTo>
                <a:lnTo>
                  <a:pt x="10800" y="11290"/>
                </a:lnTo>
                <a:cubicBezTo>
                  <a:pt x="10800" y="11019"/>
                  <a:pt x="5965" y="10800"/>
                  <a:pt x="0" y="10800"/>
                </a:cubicBezTo>
                <a:cubicBezTo>
                  <a:pt x="5965" y="10800"/>
                  <a:pt x="10800" y="10581"/>
                  <a:pt x="10800" y="10310"/>
                </a:cubicBezTo>
                <a:lnTo>
                  <a:pt x="10800" y="490"/>
                </a:lnTo>
                <a:cubicBezTo>
                  <a:pt x="10800" y="219"/>
                  <a:pt x="15635" y="0"/>
                  <a:pt x="21600" y="0"/>
                </a:cubicBezTo>
              </a:path>
            </a:pathLst>
          </a:custGeom>
          <a:ln w="12700">
            <a:solidFill>
              <a:srgbClr val="1F4E79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18" name="TextBox 15"/>
          <p:cNvSpPr txBox="1"/>
          <p:nvPr/>
        </p:nvSpPr>
        <p:spPr>
          <a:xfrm>
            <a:off x="12052159" y="9944672"/>
            <a:ext cx="435343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</a:t>
            </a:r>
          </a:p>
        </p:txBody>
      </p:sp>
      <p:sp>
        <p:nvSpPr>
          <p:cNvPr id="719" name="TextBox 16"/>
          <p:cNvSpPr txBox="1"/>
          <p:nvPr/>
        </p:nvSpPr>
        <p:spPr>
          <a:xfrm>
            <a:off x="13150595" y="9915910"/>
            <a:ext cx="435343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4</a:t>
            </a:r>
          </a:p>
        </p:txBody>
      </p:sp>
      <p:sp>
        <p:nvSpPr>
          <p:cNvPr id="720" name="TextBox 17"/>
          <p:cNvSpPr txBox="1"/>
          <p:nvPr/>
        </p:nvSpPr>
        <p:spPr>
          <a:xfrm>
            <a:off x="14732058" y="9987480"/>
            <a:ext cx="435344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</a:t>
            </a:r>
          </a:p>
        </p:txBody>
      </p:sp>
      <p:sp>
        <p:nvSpPr>
          <p:cNvPr id="721" name="TextBox 18"/>
          <p:cNvSpPr txBox="1"/>
          <p:nvPr/>
        </p:nvSpPr>
        <p:spPr>
          <a:xfrm>
            <a:off x="15934004" y="9981726"/>
            <a:ext cx="435343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2</a:t>
            </a:r>
          </a:p>
        </p:txBody>
      </p:sp>
      <p:sp>
        <p:nvSpPr>
          <p:cNvPr id="722" name="TextBox 19"/>
          <p:cNvSpPr txBox="1"/>
          <p:nvPr/>
        </p:nvSpPr>
        <p:spPr>
          <a:xfrm>
            <a:off x="17243536" y="4286160"/>
            <a:ext cx="790894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0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53</a:t>
            </a:r>
          </a:p>
        </p:txBody>
      </p:sp>
      <p:sp>
        <p:nvSpPr>
          <p:cNvPr id="723" name="TextBox 20"/>
          <p:cNvSpPr txBox="1"/>
          <p:nvPr/>
        </p:nvSpPr>
        <p:spPr>
          <a:xfrm>
            <a:off x="18444511" y="6410464"/>
            <a:ext cx="790893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40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34</a:t>
            </a:r>
          </a:p>
        </p:txBody>
      </p:sp>
      <p:sp>
        <p:nvSpPr>
          <p:cNvPr id="724" name="Left Brace 22"/>
          <p:cNvSpPr/>
          <p:nvPr/>
        </p:nvSpPr>
        <p:spPr>
          <a:xfrm rot="5400000">
            <a:off x="18184144" y="3628394"/>
            <a:ext cx="299389" cy="10996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15635" y="21600"/>
                  <a:pt x="10800" y="21381"/>
                  <a:pt x="10800" y="21110"/>
                </a:cubicBezTo>
                <a:lnTo>
                  <a:pt x="10800" y="11290"/>
                </a:lnTo>
                <a:cubicBezTo>
                  <a:pt x="10800" y="11019"/>
                  <a:pt x="5965" y="10800"/>
                  <a:pt x="0" y="10800"/>
                </a:cubicBezTo>
                <a:cubicBezTo>
                  <a:pt x="5965" y="10800"/>
                  <a:pt x="10800" y="10581"/>
                  <a:pt x="10800" y="10310"/>
                </a:cubicBezTo>
                <a:lnTo>
                  <a:pt x="10800" y="490"/>
                </a:lnTo>
                <a:cubicBezTo>
                  <a:pt x="10800" y="219"/>
                  <a:pt x="15635" y="0"/>
                  <a:pt x="21600" y="0"/>
                </a:cubicBezTo>
              </a:path>
            </a:pathLst>
          </a:custGeom>
          <a:ln w="12700">
            <a:solidFill>
              <a:srgbClr val="1F4E79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25" name="Rectangle 23"/>
          <p:cNvSpPr/>
          <p:nvPr/>
        </p:nvSpPr>
        <p:spPr>
          <a:xfrm>
            <a:off x="5179788" y="12269826"/>
            <a:ext cx="603373" cy="583183"/>
          </a:xfrm>
          <a:prstGeom prst="rect">
            <a:avLst/>
          </a:prstGeom>
          <a:solidFill>
            <a:srgbClr val="2D4ED1"/>
          </a:solidFill>
          <a:ln w="25400">
            <a:solidFill>
              <a:srgbClr val="1F4E79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26" name="Rectangle 24"/>
          <p:cNvSpPr/>
          <p:nvPr/>
        </p:nvSpPr>
        <p:spPr>
          <a:xfrm>
            <a:off x="11752285" y="12269823"/>
            <a:ext cx="603373" cy="583183"/>
          </a:xfrm>
          <a:prstGeom prst="rect">
            <a:avLst/>
          </a:prstGeom>
          <a:solidFill>
            <a:srgbClr val="FF0000"/>
          </a:solidFill>
          <a:ln w="25400">
            <a:solidFill>
              <a:srgbClr val="C00000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27" name="TextBox 25"/>
          <p:cNvSpPr txBox="1"/>
          <p:nvPr/>
        </p:nvSpPr>
        <p:spPr>
          <a:xfrm>
            <a:off x="12548502" y="12200481"/>
            <a:ext cx="4648816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Post-Dissection TAAA</a:t>
            </a:r>
          </a:p>
        </p:txBody>
      </p:sp>
      <p:sp>
        <p:nvSpPr>
          <p:cNvPr id="728" name="TextBox 26"/>
          <p:cNvSpPr txBox="1"/>
          <p:nvPr/>
        </p:nvSpPr>
        <p:spPr>
          <a:xfrm>
            <a:off x="5783160" y="12226521"/>
            <a:ext cx="4257696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Degenerative TAAA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64710DC-9960-F84B-A042-D997740D5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03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Rectangle"/>
          <p:cNvSpPr/>
          <p:nvPr/>
        </p:nvSpPr>
        <p:spPr>
          <a:xfrm>
            <a:off x="3840863" y="1990482"/>
            <a:ext cx="16598751" cy="112577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33" name="TextBox 22"/>
          <p:cNvSpPr txBox="1"/>
          <p:nvPr/>
        </p:nvSpPr>
        <p:spPr>
          <a:xfrm>
            <a:off x="5317957" y="11031710"/>
            <a:ext cx="13748087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90000"/>
              </a:lnSpc>
              <a:spcBef>
                <a:spcPts val="800"/>
              </a:spcBef>
              <a:tabLst>
                <a:tab pos="1193800" algn="r"/>
                <a:tab pos="6908800" algn="r"/>
                <a:tab pos="12674600" algn="r"/>
              </a:tabLst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At risk (no.)</a:t>
            </a:r>
          </a:p>
          <a:p>
            <a:pPr algn="l" defTabSz="1828800">
              <a:lnSpc>
                <a:spcPct val="90000"/>
              </a:lnSpc>
              <a:spcBef>
                <a:spcPts val="800"/>
              </a:spcBef>
              <a:tabLst>
                <a:tab pos="1193800" algn="r"/>
                <a:tab pos="6908800" algn="r"/>
                <a:tab pos="12674600" algn="r"/>
              </a:tabLst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190	    83	   40</a:t>
            </a:r>
          </a:p>
          <a:p>
            <a:pPr algn="l" defTabSz="1828800">
              <a:lnSpc>
                <a:spcPct val="90000"/>
              </a:lnSpc>
              <a:spcBef>
                <a:spcPts val="800"/>
              </a:spcBef>
              <a:tabLst>
                <a:tab pos="1193800" algn="r"/>
                <a:tab pos="6908800" algn="r"/>
                <a:tab pos="12674600" algn="r"/>
              </a:tabLst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  50	    29	   18</a:t>
            </a:r>
          </a:p>
        </p:txBody>
      </p:sp>
      <p:graphicFrame>
        <p:nvGraphicFramePr>
          <p:cNvPr id="734" name="Content Placeholder 4"/>
          <p:cNvGraphicFramePr/>
          <p:nvPr/>
        </p:nvGraphicFramePr>
        <p:xfrm>
          <a:off x="5874328" y="2656997"/>
          <a:ext cx="12813976" cy="8155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35" name="TextBox 17"/>
          <p:cNvSpPr txBox="1"/>
          <p:nvPr/>
        </p:nvSpPr>
        <p:spPr>
          <a:xfrm>
            <a:off x="10298433" y="10745136"/>
            <a:ext cx="4614784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40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Follow-up (months)</a:t>
            </a:r>
          </a:p>
        </p:txBody>
      </p:sp>
      <p:sp>
        <p:nvSpPr>
          <p:cNvPr id="736" name="TextBox 19"/>
          <p:cNvSpPr txBox="1"/>
          <p:nvPr/>
        </p:nvSpPr>
        <p:spPr>
          <a:xfrm rot="16200000">
            <a:off x="1860307" y="5965060"/>
            <a:ext cx="6845718" cy="1376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40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Freedom from any Secondary</a:t>
            </a:r>
            <a:br/>
            <a:r>
              <a:t>Intervention (%)</a:t>
            </a:r>
          </a:p>
        </p:txBody>
      </p:sp>
      <p:sp>
        <p:nvSpPr>
          <p:cNvPr id="737" name="Straight Connector 23"/>
          <p:cNvSpPr/>
          <p:nvPr/>
        </p:nvSpPr>
        <p:spPr>
          <a:xfrm>
            <a:off x="5419218" y="11968585"/>
            <a:ext cx="751115" cy="1"/>
          </a:xfrm>
          <a:prstGeom prst="line">
            <a:avLst/>
          </a:prstGeom>
          <a:ln w="50800">
            <a:solidFill>
              <a:srgbClr val="2D4ED1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38" name="Straight Connector 24"/>
          <p:cNvSpPr/>
          <p:nvPr/>
        </p:nvSpPr>
        <p:spPr>
          <a:xfrm>
            <a:off x="5419218" y="12520238"/>
            <a:ext cx="751115" cy="1"/>
          </a:xfrm>
          <a:prstGeom prst="lin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39" name="TextBox 25"/>
          <p:cNvSpPr txBox="1"/>
          <p:nvPr/>
        </p:nvSpPr>
        <p:spPr>
          <a:xfrm>
            <a:off x="17054211" y="9312460"/>
            <a:ext cx="1210787" cy="65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2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P=.23</a:t>
            </a:r>
          </a:p>
        </p:txBody>
      </p:sp>
      <p:sp>
        <p:nvSpPr>
          <p:cNvPr id="740" name="Freeform 7"/>
          <p:cNvSpPr/>
          <p:nvPr/>
        </p:nvSpPr>
        <p:spPr>
          <a:xfrm>
            <a:off x="6890365" y="3184269"/>
            <a:ext cx="11569701" cy="19304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78"/>
                </a:moveTo>
                <a:lnTo>
                  <a:pt x="148" y="178"/>
                </a:lnTo>
                <a:lnTo>
                  <a:pt x="148" y="1705"/>
                </a:lnTo>
                <a:lnTo>
                  <a:pt x="350" y="1705"/>
                </a:lnTo>
                <a:lnTo>
                  <a:pt x="350" y="3197"/>
                </a:lnTo>
                <a:lnTo>
                  <a:pt x="362" y="3197"/>
                </a:lnTo>
                <a:lnTo>
                  <a:pt x="362" y="3268"/>
                </a:lnTo>
                <a:lnTo>
                  <a:pt x="2899" y="3268"/>
                </a:lnTo>
                <a:lnTo>
                  <a:pt x="2899" y="4867"/>
                </a:lnTo>
                <a:lnTo>
                  <a:pt x="2910" y="4867"/>
                </a:lnTo>
                <a:lnTo>
                  <a:pt x="2910" y="4974"/>
                </a:lnTo>
                <a:lnTo>
                  <a:pt x="3651" y="4974"/>
                </a:lnTo>
                <a:lnTo>
                  <a:pt x="3651" y="6572"/>
                </a:lnTo>
                <a:lnTo>
                  <a:pt x="3663" y="6643"/>
                </a:lnTo>
                <a:lnTo>
                  <a:pt x="3746" y="6643"/>
                </a:lnTo>
                <a:lnTo>
                  <a:pt x="3746" y="8455"/>
                </a:lnTo>
                <a:lnTo>
                  <a:pt x="3758" y="8526"/>
                </a:lnTo>
                <a:lnTo>
                  <a:pt x="4078" y="8526"/>
                </a:lnTo>
                <a:lnTo>
                  <a:pt x="4078" y="10125"/>
                </a:lnTo>
                <a:lnTo>
                  <a:pt x="4096" y="10232"/>
                </a:lnTo>
                <a:lnTo>
                  <a:pt x="9958" y="10232"/>
                </a:lnTo>
                <a:lnTo>
                  <a:pt x="9958" y="14388"/>
                </a:lnTo>
                <a:lnTo>
                  <a:pt x="10201" y="14388"/>
                </a:lnTo>
                <a:lnTo>
                  <a:pt x="10201" y="16093"/>
                </a:lnTo>
                <a:lnTo>
                  <a:pt x="10213" y="16164"/>
                </a:lnTo>
                <a:lnTo>
                  <a:pt x="15880" y="16164"/>
                </a:lnTo>
                <a:lnTo>
                  <a:pt x="15880" y="18722"/>
                </a:lnTo>
                <a:lnTo>
                  <a:pt x="15898" y="18793"/>
                </a:lnTo>
                <a:lnTo>
                  <a:pt x="17706" y="18793"/>
                </a:lnTo>
                <a:lnTo>
                  <a:pt x="17706" y="21493"/>
                </a:lnTo>
                <a:lnTo>
                  <a:pt x="17723" y="21600"/>
                </a:lnTo>
                <a:lnTo>
                  <a:pt x="21600" y="21600"/>
                </a:lnTo>
                <a:lnTo>
                  <a:pt x="21600" y="21422"/>
                </a:lnTo>
                <a:lnTo>
                  <a:pt x="17735" y="21422"/>
                </a:lnTo>
                <a:lnTo>
                  <a:pt x="17735" y="18722"/>
                </a:lnTo>
                <a:lnTo>
                  <a:pt x="17723" y="18651"/>
                </a:lnTo>
                <a:lnTo>
                  <a:pt x="15910" y="18651"/>
                </a:lnTo>
                <a:lnTo>
                  <a:pt x="15910" y="16093"/>
                </a:lnTo>
                <a:lnTo>
                  <a:pt x="15898" y="16022"/>
                </a:lnTo>
                <a:lnTo>
                  <a:pt x="10231" y="16022"/>
                </a:lnTo>
                <a:lnTo>
                  <a:pt x="10231" y="14246"/>
                </a:lnTo>
                <a:lnTo>
                  <a:pt x="9988" y="14246"/>
                </a:lnTo>
                <a:lnTo>
                  <a:pt x="9988" y="10054"/>
                </a:lnTo>
                <a:lnTo>
                  <a:pt x="4108" y="10054"/>
                </a:lnTo>
                <a:lnTo>
                  <a:pt x="4108" y="8349"/>
                </a:lnTo>
                <a:lnTo>
                  <a:pt x="3770" y="8349"/>
                </a:lnTo>
                <a:lnTo>
                  <a:pt x="3770" y="6572"/>
                </a:lnTo>
                <a:lnTo>
                  <a:pt x="3758" y="6501"/>
                </a:lnTo>
                <a:lnTo>
                  <a:pt x="3675" y="6501"/>
                </a:lnTo>
                <a:lnTo>
                  <a:pt x="3675" y="4796"/>
                </a:lnTo>
                <a:lnTo>
                  <a:pt x="2928" y="4796"/>
                </a:lnTo>
                <a:lnTo>
                  <a:pt x="2928" y="3091"/>
                </a:lnTo>
                <a:lnTo>
                  <a:pt x="373" y="3091"/>
                </a:lnTo>
                <a:lnTo>
                  <a:pt x="373" y="1563"/>
                </a:lnTo>
                <a:lnTo>
                  <a:pt x="172" y="1563"/>
                </a:lnTo>
                <a:lnTo>
                  <a:pt x="172" y="0"/>
                </a:lnTo>
                <a:lnTo>
                  <a:pt x="0" y="0"/>
                </a:lnTo>
                <a:lnTo>
                  <a:pt x="0" y="178"/>
                </a:lnTo>
                <a:close/>
              </a:path>
            </a:pathLst>
          </a:custGeom>
          <a:solidFill>
            <a:srgbClr val="8FFF3C"/>
          </a:solidFill>
          <a:ln w="50800">
            <a:solidFill>
              <a:srgbClr val="FF0000"/>
            </a:solidFill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41" name="Freeform 8"/>
          <p:cNvSpPr/>
          <p:nvPr/>
        </p:nvSpPr>
        <p:spPr>
          <a:xfrm>
            <a:off x="6912589" y="3184269"/>
            <a:ext cx="11547478" cy="1603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6"/>
                </a:moveTo>
                <a:cubicBezTo>
                  <a:pt x="27" y="186"/>
                  <a:pt x="27" y="186"/>
                  <a:pt x="27" y="186"/>
                </a:cubicBezTo>
                <a:cubicBezTo>
                  <a:pt x="27" y="1769"/>
                  <a:pt x="27" y="1769"/>
                  <a:pt x="27" y="1769"/>
                </a:cubicBezTo>
                <a:cubicBezTo>
                  <a:pt x="27" y="1769"/>
                  <a:pt x="27" y="1769"/>
                  <a:pt x="27" y="1769"/>
                </a:cubicBezTo>
                <a:cubicBezTo>
                  <a:pt x="40" y="1862"/>
                  <a:pt x="40" y="1862"/>
                  <a:pt x="40" y="1862"/>
                </a:cubicBezTo>
                <a:cubicBezTo>
                  <a:pt x="81" y="1862"/>
                  <a:pt x="81" y="1862"/>
                  <a:pt x="81" y="1862"/>
                </a:cubicBezTo>
                <a:cubicBezTo>
                  <a:pt x="81" y="2700"/>
                  <a:pt x="81" y="2700"/>
                  <a:pt x="81" y="2700"/>
                </a:cubicBezTo>
                <a:cubicBezTo>
                  <a:pt x="81" y="2793"/>
                  <a:pt x="81" y="2793"/>
                  <a:pt x="81" y="2793"/>
                </a:cubicBezTo>
                <a:cubicBezTo>
                  <a:pt x="94" y="2793"/>
                  <a:pt x="94" y="2793"/>
                  <a:pt x="94" y="2793"/>
                </a:cubicBezTo>
                <a:cubicBezTo>
                  <a:pt x="121" y="2793"/>
                  <a:pt x="121" y="2793"/>
                  <a:pt x="121" y="2793"/>
                </a:cubicBezTo>
                <a:cubicBezTo>
                  <a:pt x="121" y="4003"/>
                  <a:pt x="121" y="4003"/>
                  <a:pt x="121" y="4003"/>
                </a:cubicBezTo>
                <a:cubicBezTo>
                  <a:pt x="121" y="4003"/>
                  <a:pt x="121" y="4003"/>
                  <a:pt x="121" y="4003"/>
                </a:cubicBezTo>
                <a:cubicBezTo>
                  <a:pt x="134" y="4097"/>
                  <a:pt x="134" y="4097"/>
                  <a:pt x="134" y="4097"/>
                </a:cubicBezTo>
                <a:cubicBezTo>
                  <a:pt x="202" y="4097"/>
                  <a:pt x="202" y="4097"/>
                  <a:pt x="202" y="4097"/>
                </a:cubicBezTo>
                <a:cubicBezTo>
                  <a:pt x="202" y="4934"/>
                  <a:pt x="202" y="4934"/>
                  <a:pt x="202" y="4934"/>
                </a:cubicBezTo>
                <a:cubicBezTo>
                  <a:pt x="202" y="5028"/>
                  <a:pt x="202" y="5028"/>
                  <a:pt x="202" y="5028"/>
                </a:cubicBezTo>
                <a:cubicBezTo>
                  <a:pt x="215" y="5028"/>
                  <a:pt x="215" y="5028"/>
                  <a:pt x="215" y="5028"/>
                </a:cubicBezTo>
                <a:cubicBezTo>
                  <a:pt x="256" y="5028"/>
                  <a:pt x="256" y="5028"/>
                  <a:pt x="256" y="5028"/>
                </a:cubicBezTo>
                <a:cubicBezTo>
                  <a:pt x="256" y="5214"/>
                  <a:pt x="256" y="5214"/>
                  <a:pt x="256" y="5214"/>
                </a:cubicBezTo>
                <a:cubicBezTo>
                  <a:pt x="256" y="5307"/>
                  <a:pt x="256" y="5307"/>
                  <a:pt x="256" y="5307"/>
                </a:cubicBezTo>
                <a:cubicBezTo>
                  <a:pt x="269" y="5307"/>
                  <a:pt x="269" y="5307"/>
                  <a:pt x="269" y="5307"/>
                </a:cubicBezTo>
                <a:cubicBezTo>
                  <a:pt x="309" y="5307"/>
                  <a:pt x="309" y="5307"/>
                  <a:pt x="309" y="5307"/>
                </a:cubicBezTo>
                <a:cubicBezTo>
                  <a:pt x="309" y="6797"/>
                  <a:pt x="309" y="6797"/>
                  <a:pt x="309" y="6797"/>
                </a:cubicBezTo>
                <a:cubicBezTo>
                  <a:pt x="323" y="6890"/>
                  <a:pt x="323" y="6890"/>
                  <a:pt x="323" y="6890"/>
                </a:cubicBezTo>
                <a:cubicBezTo>
                  <a:pt x="323" y="6890"/>
                  <a:pt x="323" y="6890"/>
                  <a:pt x="323" y="6890"/>
                </a:cubicBezTo>
                <a:cubicBezTo>
                  <a:pt x="551" y="6890"/>
                  <a:pt x="551" y="6890"/>
                  <a:pt x="551" y="6890"/>
                </a:cubicBezTo>
                <a:cubicBezTo>
                  <a:pt x="551" y="7355"/>
                  <a:pt x="551" y="7355"/>
                  <a:pt x="551" y="7355"/>
                </a:cubicBezTo>
                <a:cubicBezTo>
                  <a:pt x="565" y="7355"/>
                  <a:pt x="565" y="7355"/>
                  <a:pt x="565" y="7355"/>
                </a:cubicBezTo>
                <a:cubicBezTo>
                  <a:pt x="565" y="7448"/>
                  <a:pt x="565" y="7448"/>
                  <a:pt x="565" y="7448"/>
                </a:cubicBezTo>
                <a:cubicBezTo>
                  <a:pt x="807" y="7448"/>
                  <a:pt x="807" y="7448"/>
                  <a:pt x="807" y="7448"/>
                </a:cubicBezTo>
                <a:cubicBezTo>
                  <a:pt x="807" y="8007"/>
                  <a:pt x="807" y="8007"/>
                  <a:pt x="807" y="8007"/>
                </a:cubicBezTo>
                <a:cubicBezTo>
                  <a:pt x="807" y="8007"/>
                  <a:pt x="807" y="8007"/>
                  <a:pt x="807" y="8007"/>
                </a:cubicBezTo>
                <a:cubicBezTo>
                  <a:pt x="820" y="8100"/>
                  <a:pt x="820" y="8100"/>
                  <a:pt x="820" y="8100"/>
                </a:cubicBezTo>
                <a:cubicBezTo>
                  <a:pt x="1614" y="8100"/>
                  <a:pt x="1614" y="8100"/>
                  <a:pt x="1614" y="8100"/>
                </a:cubicBezTo>
                <a:cubicBezTo>
                  <a:pt x="1614" y="8472"/>
                  <a:pt x="1614" y="8472"/>
                  <a:pt x="1614" y="8472"/>
                </a:cubicBezTo>
                <a:cubicBezTo>
                  <a:pt x="1614" y="8566"/>
                  <a:pt x="1614" y="8566"/>
                  <a:pt x="1614" y="8566"/>
                </a:cubicBezTo>
                <a:cubicBezTo>
                  <a:pt x="1627" y="8566"/>
                  <a:pt x="1627" y="8566"/>
                  <a:pt x="1627" y="8566"/>
                </a:cubicBezTo>
                <a:cubicBezTo>
                  <a:pt x="1977" y="8566"/>
                  <a:pt x="1977" y="8566"/>
                  <a:pt x="1977" y="8566"/>
                </a:cubicBezTo>
                <a:cubicBezTo>
                  <a:pt x="1977" y="9031"/>
                  <a:pt x="1977" y="9031"/>
                  <a:pt x="1977" y="9031"/>
                </a:cubicBezTo>
                <a:cubicBezTo>
                  <a:pt x="1977" y="9124"/>
                  <a:pt x="1977" y="9124"/>
                  <a:pt x="1977" y="9124"/>
                </a:cubicBezTo>
                <a:cubicBezTo>
                  <a:pt x="1991" y="9124"/>
                  <a:pt x="1991" y="9124"/>
                  <a:pt x="1991" y="9124"/>
                </a:cubicBezTo>
                <a:cubicBezTo>
                  <a:pt x="2152" y="9124"/>
                  <a:pt x="2152" y="9124"/>
                  <a:pt x="2152" y="9124"/>
                </a:cubicBezTo>
                <a:cubicBezTo>
                  <a:pt x="2152" y="9497"/>
                  <a:pt x="2152" y="9497"/>
                  <a:pt x="2152" y="9497"/>
                </a:cubicBezTo>
                <a:cubicBezTo>
                  <a:pt x="2152" y="9590"/>
                  <a:pt x="2152" y="9590"/>
                  <a:pt x="2152" y="9590"/>
                </a:cubicBezTo>
                <a:cubicBezTo>
                  <a:pt x="2165" y="9590"/>
                  <a:pt x="2165" y="9590"/>
                  <a:pt x="2165" y="9590"/>
                </a:cubicBezTo>
                <a:cubicBezTo>
                  <a:pt x="2394" y="9590"/>
                  <a:pt x="2394" y="9590"/>
                  <a:pt x="2394" y="9590"/>
                </a:cubicBezTo>
                <a:cubicBezTo>
                  <a:pt x="2394" y="10055"/>
                  <a:pt x="2394" y="10055"/>
                  <a:pt x="2394" y="10055"/>
                </a:cubicBezTo>
                <a:cubicBezTo>
                  <a:pt x="2394" y="10148"/>
                  <a:pt x="2394" y="10148"/>
                  <a:pt x="2394" y="10148"/>
                </a:cubicBezTo>
                <a:cubicBezTo>
                  <a:pt x="2407" y="10148"/>
                  <a:pt x="2407" y="10148"/>
                  <a:pt x="2407" y="10148"/>
                </a:cubicBezTo>
                <a:cubicBezTo>
                  <a:pt x="2515" y="10148"/>
                  <a:pt x="2515" y="10148"/>
                  <a:pt x="2515" y="10148"/>
                </a:cubicBezTo>
                <a:cubicBezTo>
                  <a:pt x="2515" y="10800"/>
                  <a:pt x="2515" y="10800"/>
                  <a:pt x="2515" y="10800"/>
                </a:cubicBezTo>
                <a:cubicBezTo>
                  <a:pt x="2515" y="10800"/>
                  <a:pt x="2515" y="10800"/>
                  <a:pt x="2515" y="10800"/>
                </a:cubicBezTo>
                <a:cubicBezTo>
                  <a:pt x="2529" y="10893"/>
                  <a:pt x="2529" y="10893"/>
                  <a:pt x="2529" y="10893"/>
                </a:cubicBezTo>
                <a:cubicBezTo>
                  <a:pt x="2582" y="10893"/>
                  <a:pt x="2582" y="10893"/>
                  <a:pt x="2582" y="10893"/>
                </a:cubicBezTo>
                <a:cubicBezTo>
                  <a:pt x="2582" y="11172"/>
                  <a:pt x="2582" y="11172"/>
                  <a:pt x="2582" y="11172"/>
                </a:cubicBezTo>
                <a:cubicBezTo>
                  <a:pt x="2582" y="11266"/>
                  <a:pt x="2582" y="11266"/>
                  <a:pt x="2582" y="11266"/>
                </a:cubicBezTo>
                <a:cubicBezTo>
                  <a:pt x="2596" y="11266"/>
                  <a:pt x="2596" y="11266"/>
                  <a:pt x="2596" y="11266"/>
                </a:cubicBezTo>
                <a:cubicBezTo>
                  <a:pt x="2878" y="11266"/>
                  <a:pt x="2878" y="11266"/>
                  <a:pt x="2878" y="11266"/>
                </a:cubicBezTo>
                <a:cubicBezTo>
                  <a:pt x="2878" y="11824"/>
                  <a:pt x="2878" y="11824"/>
                  <a:pt x="2878" y="11824"/>
                </a:cubicBezTo>
                <a:cubicBezTo>
                  <a:pt x="2878" y="11824"/>
                  <a:pt x="2878" y="11824"/>
                  <a:pt x="2878" y="11824"/>
                </a:cubicBezTo>
                <a:cubicBezTo>
                  <a:pt x="2892" y="11917"/>
                  <a:pt x="2892" y="11917"/>
                  <a:pt x="2892" y="11917"/>
                </a:cubicBezTo>
                <a:cubicBezTo>
                  <a:pt x="3349" y="11917"/>
                  <a:pt x="3349" y="11917"/>
                  <a:pt x="3349" y="11917"/>
                </a:cubicBezTo>
                <a:cubicBezTo>
                  <a:pt x="3349" y="12290"/>
                  <a:pt x="3349" y="12290"/>
                  <a:pt x="3349" y="12290"/>
                </a:cubicBezTo>
                <a:cubicBezTo>
                  <a:pt x="3349" y="12383"/>
                  <a:pt x="3349" y="12383"/>
                  <a:pt x="3349" y="12383"/>
                </a:cubicBezTo>
                <a:cubicBezTo>
                  <a:pt x="3362" y="12383"/>
                  <a:pt x="3362" y="12383"/>
                  <a:pt x="3362" y="12383"/>
                </a:cubicBezTo>
                <a:cubicBezTo>
                  <a:pt x="4035" y="12383"/>
                  <a:pt x="4035" y="12383"/>
                  <a:pt x="4035" y="12383"/>
                </a:cubicBezTo>
                <a:cubicBezTo>
                  <a:pt x="4035" y="12941"/>
                  <a:pt x="4035" y="12941"/>
                  <a:pt x="4035" y="12941"/>
                </a:cubicBezTo>
                <a:cubicBezTo>
                  <a:pt x="4048" y="13034"/>
                  <a:pt x="4048" y="13034"/>
                  <a:pt x="4048" y="13034"/>
                </a:cubicBezTo>
                <a:cubicBezTo>
                  <a:pt x="4048" y="13034"/>
                  <a:pt x="4048" y="13034"/>
                  <a:pt x="4048" y="13034"/>
                </a:cubicBezTo>
                <a:cubicBezTo>
                  <a:pt x="4183" y="13034"/>
                  <a:pt x="4183" y="13034"/>
                  <a:pt x="4183" y="13034"/>
                </a:cubicBezTo>
                <a:cubicBezTo>
                  <a:pt x="4183" y="12941"/>
                  <a:pt x="4183" y="12941"/>
                  <a:pt x="4183" y="12941"/>
                </a:cubicBezTo>
                <a:cubicBezTo>
                  <a:pt x="4183" y="12941"/>
                  <a:pt x="4183" y="12941"/>
                  <a:pt x="4183" y="12941"/>
                </a:cubicBezTo>
                <a:cubicBezTo>
                  <a:pt x="4183" y="12941"/>
                  <a:pt x="4169" y="12941"/>
                  <a:pt x="4169" y="13034"/>
                </a:cubicBezTo>
                <a:cubicBezTo>
                  <a:pt x="4156" y="13128"/>
                  <a:pt x="4156" y="13221"/>
                  <a:pt x="4156" y="13314"/>
                </a:cubicBezTo>
                <a:cubicBezTo>
                  <a:pt x="4156" y="13407"/>
                  <a:pt x="4156" y="13407"/>
                  <a:pt x="4169" y="13500"/>
                </a:cubicBezTo>
                <a:cubicBezTo>
                  <a:pt x="4169" y="13500"/>
                  <a:pt x="4183" y="13500"/>
                  <a:pt x="4183" y="13500"/>
                </a:cubicBezTo>
                <a:cubicBezTo>
                  <a:pt x="4223" y="13500"/>
                  <a:pt x="6281" y="13500"/>
                  <a:pt x="6281" y="13500"/>
                </a:cubicBezTo>
                <a:cubicBezTo>
                  <a:pt x="6281" y="13407"/>
                  <a:pt x="6281" y="13407"/>
                  <a:pt x="6281" y="13407"/>
                </a:cubicBezTo>
                <a:cubicBezTo>
                  <a:pt x="6267" y="13407"/>
                  <a:pt x="6267" y="13407"/>
                  <a:pt x="6267" y="13407"/>
                </a:cubicBezTo>
                <a:cubicBezTo>
                  <a:pt x="6267" y="13966"/>
                  <a:pt x="6267" y="13966"/>
                  <a:pt x="6267" y="13966"/>
                </a:cubicBezTo>
                <a:cubicBezTo>
                  <a:pt x="6267" y="14059"/>
                  <a:pt x="6267" y="14059"/>
                  <a:pt x="6267" y="14059"/>
                </a:cubicBezTo>
                <a:cubicBezTo>
                  <a:pt x="6281" y="14059"/>
                  <a:pt x="6281" y="14059"/>
                  <a:pt x="6281" y="14059"/>
                </a:cubicBezTo>
                <a:cubicBezTo>
                  <a:pt x="6725" y="14059"/>
                  <a:pt x="6725" y="14059"/>
                  <a:pt x="6725" y="14059"/>
                </a:cubicBezTo>
                <a:cubicBezTo>
                  <a:pt x="6725" y="14617"/>
                  <a:pt x="6725" y="14617"/>
                  <a:pt x="6725" y="14617"/>
                </a:cubicBezTo>
                <a:cubicBezTo>
                  <a:pt x="6725" y="14710"/>
                  <a:pt x="6725" y="14710"/>
                  <a:pt x="6725" y="14710"/>
                </a:cubicBezTo>
                <a:cubicBezTo>
                  <a:pt x="6738" y="14710"/>
                  <a:pt x="6738" y="14710"/>
                  <a:pt x="6738" y="14710"/>
                </a:cubicBezTo>
                <a:cubicBezTo>
                  <a:pt x="6886" y="14710"/>
                  <a:pt x="6886" y="14710"/>
                  <a:pt x="6886" y="14710"/>
                </a:cubicBezTo>
                <a:cubicBezTo>
                  <a:pt x="6886" y="15269"/>
                  <a:pt x="6886" y="15269"/>
                  <a:pt x="6886" y="15269"/>
                </a:cubicBezTo>
                <a:cubicBezTo>
                  <a:pt x="6886" y="15362"/>
                  <a:pt x="6886" y="15362"/>
                  <a:pt x="6886" y="15362"/>
                </a:cubicBezTo>
                <a:cubicBezTo>
                  <a:pt x="6900" y="15362"/>
                  <a:pt x="6900" y="15362"/>
                  <a:pt x="6900" y="15362"/>
                </a:cubicBezTo>
                <a:cubicBezTo>
                  <a:pt x="8218" y="15362"/>
                  <a:pt x="8218" y="15362"/>
                  <a:pt x="8218" y="15362"/>
                </a:cubicBezTo>
                <a:cubicBezTo>
                  <a:pt x="8218" y="16014"/>
                  <a:pt x="8218" y="16014"/>
                  <a:pt x="8218" y="16014"/>
                </a:cubicBezTo>
                <a:cubicBezTo>
                  <a:pt x="8231" y="16107"/>
                  <a:pt x="8231" y="16107"/>
                  <a:pt x="8231" y="16107"/>
                </a:cubicBezTo>
                <a:cubicBezTo>
                  <a:pt x="8231" y="16107"/>
                  <a:pt x="8231" y="16107"/>
                  <a:pt x="8231" y="16107"/>
                </a:cubicBezTo>
                <a:cubicBezTo>
                  <a:pt x="9092" y="16107"/>
                  <a:pt x="9092" y="16107"/>
                  <a:pt x="9092" y="16107"/>
                </a:cubicBezTo>
                <a:cubicBezTo>
                  <a:pt x="9092" y="16479"/>
                  <a:pt x="9092" y="16479"/>
                  <a:pt x="9092" y="16479"/>
                </a:cubicBezTo>
                <a:cubicBezTo>
                  <a:pt x="9092" y="16572"/>
                  <a:pt x="9092" y="16572"/>
                  <a:pt x="9092" y="16572"/>
                </a:cubicBezTo>
                <a:cubicBezTo>
                  <a:pt x="9105" y="16572"/>
                  <a:pt x="9105" y="16572"/>
                  <a:pt x="9105" y="16572"/>
                </a:cubicBezTo>
                <a:cubicBezTo>
                  <a:pt x="12239" y="16572"/>
                  <a:pt x="12239" y="16572"/>
                  <a:pt x="12239" y="16572"/>
                </a:cubicBezTo>
                <a:cubicBezTo>
                  <a:pt x="12239" y="17224"/>
                  <a:pt x="12239" y="17224"/>
                  <a:pt x="12239" y="17224"/>
                </a:cubicBezTo>
                <a:cubicBezTo>
                  <a:pt x="12239" y="17317"/>
                  <a:pt x="12239" y="17317"/>
                  <a:pt x="12239" y="17317"/>
                </a:cubicBezTo>
                <a:cubicBezTo>
                  <a:pt x="12253" y="17317"/>
                  <a:pt x="12253" y="17317"/>
                  <a:pt x="12253" y="17317"/>
                </a:cubicBezTo>
                <a:cubicBezTo>
                  <a:pt x="12306" y="17317"/>
                  <a:pt x="12306" y="17317"/>
                  <a:pt x="12306" y="17317"/>
                </a:cubicBezTo>
                <a:cubicBezTo>
                  <a:pt x="12306" y="18062"/>
                  <a:pt x="12306" y="18062"/>
                  <a:pt x="12306" y="18062"/>
                </a:cubicBezTo>
                <a:cubicBezTo>
                  <a:pt x="12306" y="18155"/>
                  <a:pt x="12306" y="18155"/>
                  <a:pt x="12306" y="18155"/>
                </a:cubicBezTo>
                <a:cubicBezTo>
                  <a:pt x="12320" y="18155"/>
                  <a:pt x="12320" y="18155"/>
                  <a:pt x="12320" y="18155"/>
                </a:cubicBezTo>
                <a:cubicBezTo>
                  <a:pt x="14135" y="18155"/>
                  <a:pt x="14135" y="18155"/>
                  <a:pt x="14135" y="18155"/>
                </a:cubicBezTo>
                <a:cubicBezTo>
                  <a:pt x="14135" y="18900"/>
                  <a:pt x="14135" y="18900"/>
                  <a:pt x="14135" y="18900"/>
                </a:cubicBezTo>
                <a:cubicBezTo>
                  <a:pt x="14135" y="18993"/>
                  <a:pt x="14135" y="18993"/>
                  <a:pt x="14135" y="18993"/>
                </a:cubicBezTo>
                <a:cubicBezTo>
                  <a:pt x="14149" y="18993"/>
                  <a:pt x="14149" y="18993"/>
                  <a:pt x="14149" y="18993"/>
                </a:cubicBezTo>
                <a:cubicBezTo>
                  <a:pt x="14485" y="18993"/>
                  <a:pt x="14485" y="18993"/>
                  <a:pt x="14485" y="18993"/>
                </a:cubicBezTo>
                <a:cubicBezTo>
                  <a:pt x="14485" y="19831"/>
                  <a:pt x="14485" y="19831"/>
                  <a:pt x="14485" y="19831"/>
                </a:cubicBezTo>
                <a:cubicBezTo>
                  <a:pt x="14499" y="19924"/>
                  <a:pt x="14499" y="19924"/>
                  <a:pt x="14499" y="19924"/>
                </a:cubicBezTo>
                <a:cubicBezTo>
                  <a:pt x="14499" y="19924"/>
                  <a:pt x="14499" y="19924"/>
                  <a:pt x="14499" y="19924"/>
                </a:cubicBezTo>
                <a:cubicBezTo>
                  <a:pt x="18708" y="19924"/>
                  <a:pt x="18708" y="19924"/>
                  <a:pt x="18708" y="19924"/>
                </a:cubicBezTo>
                <a:cubicBezTo>
                  <a:pt x="18708" y="20762"/>
                  <a:pt x="18708" y="20762"/>
                  <a:pt x="18708" y="20762"/>
                </a:cubicBezTo>
                <a:cubicBezTo>
                  <a:pt x="18708" y="20762"/>
                  <a:pt x="18708" y="20762"/>
                  <a:pt x="18708" y="20762"/>
                </a:cubicBezTo>
                <a:cubicBezTo>
                  <a:pt x="18722" y="20855"/>
                  <a:pt x="18722" y="20855"/>
                  <a:pt x="18722" y="20855"/>
                </a:cubicBezTo>
                <a:cubicBezTo>
                  <a:pt x="20390" y="20855"/>
                  <a:pt x="20390" y="20855"/>
                  <a:pt x="20390" y="20855"/>
                </a:cubicBezTo>
                <a:cubicBezTo>
                  <a:pt x="20390" y="21507"/>
                  <a:pt x="20390" y="21507"/>
                  <a:pt x="20390" y="21507"/>
                </a:cubicBezTo>
                <a:cubicBezTo>
                  <a:pt x="20390" y="21600"/>
                  <a:pt x="20390" y="21600"/>
                  <a:pt x="20390" y="21600"/>
                </a:cubicBezTo>
                <a:cubicBezTo>
                  <a:pt x="20403" y="21600"/>
                  <a:pt x="20403" y="21600"/>
                  <a:pt x="20403" y="21600"/>
                </a:cubicBezTo>
                <a:cubicBezTo>
                  <a:pt x="21600" y="21600"/>
                  <a:pt x="21600" y="21600"/>
                  <a:pt x="21600" y="21600"/>
                </a:cubicBezTo>
                <a:cubicBezTo>
                  <a:pt x="21600" y="21414"/>
                  <a:pt x="21600" y="21414"/>
                  <a:pt x="21600" y="21414"/>
                </a:cubicBezTo>
                <a:cubicBezTo>
                  <a:pt x="20416" y="21414"/>
                  <a:pt x="20416" y="21414"/>
                  <a:pt x="20416" y="21414"/>
                </a:cubicBezTo>
                <a:cubicBezTo>
                  <a:pt x="20416" y="20762"/>
                  <a:pt x="20416" y="20762"/>
                  <a:pt x="20416" y="20762"/>
                </a:cubicBezTo>
                <a:cubicBezTo>
                  <a:pt x="20403" y="20669"/>
                  <a:pt x="20403" y="20669"/>
                  <a:pt x="20403" y="20669"/>
                </a:cubicBezTo>
                <a:cubicBezTo>
                  <a:pt x="20403" y="20669"/>
                  <a:pt x="20403" y="20669"/>
                  <a:pt x="20403" y="20669"/>
                </a:cubicBezTo>
                <a:cubicBezTo>
                  <a:pt x="18735" y="20669"/>
                  <a:pt x="18735" y="20669"/>
                  <a:pt x="18735" y="20669"/>
                </a:cubicBezTo>
                <a:cubicBezTo>
                  <a:pt x="18735" y="19831"/>
                  <a:pt x="18735" y="19831"/>
                  <a:pt x="18735" y="19831"/>
                </a:cubicBezTo>
                <a:cubicBezTo>
                  <a:pt x="18722" y="19738"/>
                  <a:pt x="18722" y="19738"/>
                  <a:pt x="18722" y="19738"/>
                </a:cubicBezTo>
                <a:cubicBezTo>
                  <a:pt x="18722" y="19738"/>
                  <a:pt x="18722" y="19738"/>
                  <a:pt x="18722" y="19738"/>
                </a:cubicBezTo>
                <a:cubicBezTo>
                  <a:pt x="14512" y="19738"/>
                  <a:pt x="14512" y="19738"/>
                  <a:pt x="14512" y="19738"/>
                </a:cubicBezTo>
                <a:cubicBezTo>
                  <a:pt x="14512" y="18900"/>
                  <a:pt x="14512" y="18900"/>
                  <a:pt x="14512" y="18900"/>
                </a:cubicBezTo>
                <a:cubicBezTo>
                  <a:pt x="14512" y="18807"/>
                  <a:pt x="14512" y="18807"/>
                  <a:pt x="14512" y="18807"/>
                </a:cubicBezTo>
                <a:cubicBezTo>
                  <a:pt x="14499" y="18807"/>
                  <a:pt x="14499" y="18807"/>
                  <a:pt x="14499" y="18807"/>
                </a:cubicBezTo>
                <a:cubicBezTo>
                  <a:pt x="14162" y="18807"/>
                  <a:pt x="14162" y="18807"/>
                  <a:pt x="14162" y="18807"/>
                </a:cubicBezTo>
                <a:cubicBezTo>
                  <a:pt x="14162" y="18062"/>
                  <a:pt x="14162" y="18062"/>
                  <a:pt x="14162" y="18062"/>
                </a:cubicBezTo>
                <a:cubicBezTo>
                  <a:pt x="14149" y="18062"/>
                  <a:pt x="14149" y="18062"/>
                  <a:pt x="14149" y="18062"/>
                </a:cubicBezTo>
                <a:cubicBezTo>
                  <a:pt x="14149" y="17969"/>
                  <a:pt x="14149" y="17969"/>
                  <a:pt x="14149" y="17969"/>
                </a:cubicBezTo>
                <a:cubicBezTo>
                  <a:pt x="12333" y="17969"/>
                  <a:pt x="12333" y="17969"/>
                  <a:pt x="12333" y="17969"/>
                </a:cubicBezTo>
                <a:cubicBezTo>
                  <a:pt x="12333" y="17224"/>
                  <a:pt x="12333" y="17224"/>
                  <a:pt x="12333" y="17224"/>
                </a:cubicBezTo>
                <a:cubicBezTo>
                  <a:pt x="12333" y="17131"/>
                  <a:pt x="12333" y="17131"/>
                  <a:pt x="12333" y="17131"/>
                </a:cubicBezTo>
                <a:cubicBezTo>
                  <a:pt x="12320" y="17131"/>
                  <a:pt x="12320" y="17131"/>
                  <a:pt x="12320" y="17131"/>
                </a:cubicBezTo>
                <a:cubicBezTo>
                  <a:pt x="12266" y="17131"/>
                  <a:pt x="12266" y="17131"/>
                  <a:pt x="12266" y="17131"/>
                </a:cubicBezTo>
                <a:cubicBezTo>
                  <a:pt x="12266" y="16479"/>
                  <a:pt x="12266" y="16479"/>
                  <a:pt x="12266" y="16479"/>
                </a:cubicBezTo>
                <a:cubicBezTo>
                  <a:pt x="12253" y="16386"/>
                  <a:pt x="12253" y="16386"/>
                  <a:pt x="12253" y="16386"/>
                </a:cubicBezTo>
                <a:cubicBezTo>
                  <a:pt x="12253" y="16386"/>
                  <a:pt x="12253" y="16386"/>
                  <a:pt x="12253" y="16386"/>
                </a:cubicBezTo>
                <a:cubicBezTo>
                  <a:pt x="9119" y="16386"/>
                  <a:pt x="9119" y="16386"/>
                  <a:pt x="9119" y="16386"/>
                </a:cubicBezTo>
                <a:cubicBezTo>
                  <a:pt x="9119" y="16014"/>
                  <a:pt x="9119" y="16014"/>
                  <a:pt x="9119" y="16014"/>
                </a:cubicBezTo>
                <a:cubicBezTo>
                  <a:pt x="9105" y="15921"/>
                  <a:pt x="9105" y="15921"/>
                  <a:pt x="9105" y="15921"/>
                </a:cubicBezTo>
                <a:cubicBezTo>
                  <a:pt x="9105" y="15921"/>
                  <a:pt x="9105" y="15921"/>
                  <a:pt x="9105" y="15921"/>
                </a:cubicBezTo>
                <a:cubicBezTo>
                  <a:pt x="8245" y="15921"/>
                  <a:pt x="8245" y="15921"/>
                  <a:pt x="8245" y="15921"/>
                </a:cubicBezTo>
                <a:cubicBezTo>
                  <a:pt x="8245" y="15269"/>
                  <a:pt x="8245" y="15269"/>
                  <a:pt x="8245" y="15269"/>
                </a:cubicBezTo>
                <a:cubicBezTo>
                  <a:pt x="8245" y="15269"/>
                  <a:pt x="8245" y="15269"/>
                  <a:pt x="8245" y="15269"/>
                </a:cubicBezTo>
                <a:cubicBezTo>
                  <a:pt x="8231" y="15176"/>
                  <a:pt x="8231" y="15176"/>
                  <a:pt x="8231" y="15176"/>
                </a:cubicBezTo>
                <a:cubicBezTo>
                  <a:pt x="6913" y="15176"/>
                  <a:pt x="6913" y="15176"/>
                  <a:pt x="6913" y="15176"/>
                </a:cubicBezTo>
                <a:cubicBezTo>
                  <a:pt x="6913" y="14617"/>
                  <a:pt x="6913" y="14617"/>
                  <a:pt x="6913" y="14617"/>
                </a:cubicBezTo>
                <a:cubicBezTo>
                  <a:pt x="6913" y="14617"/>
                  <a:pt x="6913" y="14617"/>
                  <a:pt x="6913" y="14617"/>
                </a:cubicBezTo>
                <a:cubicBezTo>
                  <a:pt x="6900" y="14524"/>
                  <a:pt x="6900" y="14524"/>
                  <a:pt x="6900" y="14524"/>
                </a:cubicBezTo>
                <a:cubicBezTo>
                  <a:pt x="6752" y="14524"/>
                  <a:pt x="6752" y="14524"/>
                  <a:pt x="6752" y="14524"/>
                </a:cubicBezTo>
                <a:cubicBezTo>
                  <a:pt x="6752" y="13966"/>
                  <a:pt x="6752" y="13966"/>
                  <a:pt x="6752" y="13966"/>
                </a:cubicBezTo>
                <a:cubicBezTo>
                  <a:pt x="6752" y="13966"/>
                  <a:pt x="6752" y="13966"/>
                  <a:pt x="6752" y="13966"/>
                </a:cubicBezTo>
                <a:cubicBezTo>
                  <a:pt x="6738" y="13872"/>
                  <a:pt x="6738" y="13872"/>
                  <a:pt x="6738" y="13872"/>
                </a:cubicBezTo>
                <a:cubicBezTo>
                  <a:pt x="6294" y="13872"/>
                  <a:pt x="6294" y="13872"/>
                  <a:pt x="6294" y="13872"/>
                </a:cubicBezTo>
                <a:cubicBezTo>
                  <a:pt x="6294" y="13407"/>
                  <a:pt x="6294" y="13407"/>
                  <a:pt x="6294" y="13407"/>
                </a:cubicBezTo>
                <a:cubicBezTo>
                  <a:pt x="6294" y="13407"/>
                  <a:pt x="6294" y="13407"/>
                  <a:pt x="6294" y="13407"/>
                </a:cubicBezTo>
                <a:cubicBezTo>
                  <a:pt x="6281" y="13314"/>
                  <a:pt x="6281" y="13314"/>
                  <a:pt x="6281" y="13314"/>
                </a:cubicBezTo>
                <a:cubicBezTo>
                  <a:pt x="6281" y="13314"/>
                  <a:pt x="5770" y="13314"/>
                  <a:pt x="5245" y="13314"/>
                </a:cubicBezTo>
                <a:cubicBezTo>
                  <a:pt x="4734" y="13314"/>
                  <a:pt x="4210" y="13314"/>
                  <a:pt x="4183" y="13314"/>
                </a:cubicBezTo>
                <a:cubicBezTo>
                  <a:pt x="4183" y="13314"/>
                  <a:pt x="4183" y="13314"/>
                  <a:pt x="4183" y="13314"/>
                </a:cubicBezTo>
                <a:cubicBezTo>
                  <a:pt x="4183" y="13314"/>
                  <a:pt x="4183" y="13314"/>
                  <a:pt x="4183" y="13314"/>
                </a:cubicBezTo>
                <a:cubicBezTo>
                  <a:pt x="4183" y="13314"/>
                  <a:pt x="4183" y="13314"/>
                  <a:pt x="4183" y="13314"/>
                </a:cubicBezTo>
                <a:cubicBezTo>
                  <a:pt x="4183" y="13314"/>
                  <a:pt x="4183" y="13314"/>
                  <a:pt x="4183" y="13314"/>
                </a:cubicBezTo>
                <a:cubicBezTo>
                  <a:pt x="4183" y="13314"/>
                  <a:pt x="4183" y="13221"/>
                  <a:pt x="4196" y="13128"/>
                </a:cubicBezTo>
                <a:cubicBezTo>
                  <a:pt x="4196" y="13034"/>
                  <a:pt x="4196" y="13034"/>
                  <a:pt x="4196" y="13034"/>
                </a:cubicBezTo>
                <a:cubicBezTo>
                  <a:pt x="4196" y="13034"/>
                  <a:pt x="4196" y="13034"/>
                  <a:pt x="4196" y="13034"/>
                </a:cubicBezTo>
                <a:cubicBezTo>
                  <a:pt x="4196" y="12941"/>
                  <a:pt x="4196" y="12941"/>
                  <a:pt x="4196" y="12941"/>
                </a:cubicBezTo>
                <a:cubicBezTo>
                  <a:pt x="4183" y="12848"/>
                  <a:pt x="4183" y="12848"/>
                  <a:pt x="4183" y="12848"/>
                </a:cubicBezTo>
                <a:cubicBezTo>
                  <a:pt x="4062" y="12848"/>
                  <a:pt x="4062" y="12848"/>
                  <a:pt x="4062" y="12848"/>
                </a:cubicBezTo>
                <a:cubicBezTo>
                  <a:pt x="4062" y="12290"/>
                  <a:pt x="4062" y="12290"/>
                  <a:pt x="4062" y="12290"/>
                </a:cubicBezTo>
                <a:cubicBezTo>
                  <a:pt x="4062" y="12290"/>
                  <a:pt x="4062" y="12290"/>
                  <a:pt x="4062" y="12290"/>
                </a:cubicBezTo>
                <a:cubicBezTo>
                  <a:pt x="4048" y="12197"/>
                  <a:pt x="4048" y="12197"/>
                  <a:pt x="4048" y="12197"/>
                </a:cubicBezTo>
                <a:cubicBezTo>
                  <a:pt x="3376" y="12197"/>
                  <a:pt x="3376" y="12197"/>
                  <a:pt x="3376" y="12197"/>
                </a:cubicBezTo>
                <a:cubicBezTo>
                  <a:pt x="3376" y="11824"/>
                  <a:pt x="3376" y="11824"/>
                  <a:pt x="3376" y="11824"/>
                </a:cubicBezTo>
                <a:cubicBezTo>
                  <a:pt x="3376" y="11731"/>
                  <a:pt x="3376" y="11731"/>
                  <a:pt x="3376" y="11731"/>
                </a:cubicBezTo>
                <a:cubicBezTo>
                  <a:pt x="3362" y="11731"/>
                  <a:pt x="3362" y="11731"/>
                  <a:pt x="3362" y="11731"/>
                </a:cubicBezTo>
                <a:cubicBezTo>
                  <a:pt x="2905" y="11731"/>
                  <a:pt x="2905" y="11731"/>
                  <a:pt x="2905" y="11731"/>
                </a:cubicBezTo>
                <a:cubicBezTo>
                  <a:pt x="2905" y="11172"/>
                  <a:pt x="2905" y="11172"/>
                  <a:pt x="2905" y="11172"/>
                </a:cubicBezTo>
                <a:cubicBezTo>
                  <a:pt x="2892" y="11172"/>
                  <a:pt x="2892" y="11172"/>
                  <a:pt x="2892" y="11172"/>
                </a:cubicBezTo>
                <a:cubicBezTo>
                  <a:pt x="2892" y="11079"/>
                  <a:pt x="2892" y="11079"/>
                  <a:pt x="2892" y="11079"/>
                </a:cubicBezTo>
                <a:cubicBezTo>
                  <a:pt x="2609" y="11079"/>
                  <a:pt x="2609" y="11079"/>
                  <a:pt x="2609" y="11079"/>
                </a:cubicBezTo>
                <a:cubicBezTo>
                  <a:pt x="2609" y="10800"/>
                  <a:pt x="2609" y="10800"/>
                  <a:pt x="2609" y="10800"/>
                </a:cubicBezTo>
                <a:cubicBezTo>
                  <a:pt x="2596" y="10707"/>
                  <a:pt x="2596" y="10707"/>
                  <a:pt x="2596" y="10707"/>
                </a:cubicBezTo>
                <a:cubicBezTo>
                  <a:pt x="2596" y="10707"/>
                  <a:pt x="2596" y="10707"/>
                  <a:pt x="2596" y="10707"/>
                </a:cubicBezTo>
                <a:cubicBezTo>
                  <a:pt x="2542" y="10707"/>
                  <a:pt x="2542" y="10707"/>
                  <a:pt x="2542" y="10707"/>
                </a:cubicBezTo>
                <a:cubicBezTo>
                  <a:pt x="2542" y="10055"/>
                  <a:pt x="2542" y="10055"/>
                  <a:pt x="2542" y="10055"/>
                </a:cubicBezTo>
                <a:cubicBezTo>
                  <a:pt x="2529" y="10055"/>
                  <a:pt x="2529" y="10055"/>
                  <a:pt x="2529" y="10055"/>
                </a:cubicBezTo>
                <a:cubicBezTo>
                  <a:pt x="2529" y="9962"/>
                  <a:pt x="2529" y="9962"/>
                  <a:pt x="2529" y="9962"/>
                </a:cubicBezTo>
                <a:cubicBezTo>
                  <a:pt x="2421" y="9962"/>
                  <a:pt x="2421" y="9962"/>
                  <a:pt x="2421" y="9962"/>
                </a:cubicBezTo>
                <a:cubicBezTo>
                  <a:pt x="2421" y="9497"/>
                  <a:pt x="2421" y="9497"/>
                  <a:pt x="2421" y="9497"/>
                </a:cubicBezTo>
                <a:cubicBezTo>
                  <a:pt x="2407" y="9403"/>
                  <a:pt x="2407" y="9403"/>
                  <a:pt x="2407" y="9403"/>
                </a:cubicBezTo>
                <a:cubicBezTo>
                  <a:pt x="2407" y="9403"/>
                  <a:pt x="2407" y="9403"/>
                  <a:pt x="2407" y="9403"/>
                </a:cubicBezTo>
                <a:cubicBezTo>
                  <a:pt x="2179" y="9403"/>
                  <a:pt x="2179" y="9403"/>
                  <a:pt x="2179" y="9403"/>
                </a:cubicBezTo>
                <a:cubicBezTo>
                  <a:pt x="2179" y="9031"/>
                  <a:pt x="2179" y="9031"/>
                  <a:pt x="2179" y="9031"/>
                </a:cubicBezTo>
                <a:cubicBezTo>
                  <a:pt x="2165" y="8938"/>
                  <a:pt x="2165" y="8938"/>
                  <a:pt x="2165" y="8938"/>
                </a:cubicBezTo>
                <a:cubicBezTo>
                  <a:pt x="2165" y="8938"/>
                  <a:pt x="2165" y="8938"/>
                  <a:pt x="2165" y="8938"/>
                </a:cubicBezTo>
                <a:cubicBezTo>
                  <a:pt x="2004" y="8938"/>
                  <a:pt x="2004" y="8938"/>
                  <a:pt x="2004" y="8938"/>
                </a:cubicBezTo>
                <a:cubicBezTo>
                  <a:pt x="2004" y="8472"/>
                  <a:pt x="2004" y="8472"/>
                  <a:pt x="2004" y="8472"/>
                </a:cubicBezTo>
                <a:cubicBezTo>
                  <a:pt x="1991" y="8379"/>
                  <a:pt x="1991" y="8379"/>
                  <a:pt x="1991" y="8379"/>
                </a:cubicBezTo>
                <a:cubicBezTo>
                  <a:pt x="1991" y="8379"/>
                  <a:pt x="1991" y="8379"/>
                  <a:pt x="1991" y="8379"/>
                </a:cubicBezTo>
                <a:cubicBezTo>
                  <a:pt x="1641" y="8379"/>
                  <a:pt x="1641" y="8379"/>
                  <a:pt x="1641" y="8379"/>
                </a:cubicBezTo>
                <a:cubicBezTo>
                  <a:pt x="1641" y="8007"/>
                  <a:pt x="1641" y="8007"/>
                  <a:pt x="1641" y="8007"/>
                </a:cubicBezTo>
                <a:cubicBezTo>
                  <a:pt x="1641" y="7914"/>
                  <a:pt x="1641" y="7914"/>
                  <a:pt x="1641" y="7914"/>
                </a:cubicBezTo>
                <a:cubicBezTo>
                  <a:pt x="1627" y="7914"/>
                  <a:pt x="1627" y="7914"/>
                  <a:pt x="1627" y="7914"/>
                </a:cubicBezTo>
                <a:cubicBezTo>
                  <a:pt x="834" y="7914"/>
                  <a:pt x="834" y="7914"/>
                  <a:pt x="834" y="7914"/>
                </a:cubicBezTo>
                <a:cubicBezTo>
                  <a:pt x="834" y="7355"/>
                  <a:pt x="834" y="7355"/>
                  <a:pt x="834" y="7355"/>
                </a:cubicBezTo>
                <a:cubicBezTo>
                  <a:pt x="820" y="7262"/>
                  <a:pt x="820" y="7262"/>
                  <a:pt x="820" y="7262"/>
                </a:cubicBezTo>
                <a:cubicBezTo>
                  <a:pt x="820" y="7262"/>
                  <a:pt x="820" y="7262"/>
                  <a:pt x="820" y="7262"/>
                </a:cubicBezTo>
                <a:cubicBezTo>
                  <a:pt x="578" y="7262"/>
                  <a:pt x="578" y="7262"/>
                  <a:pt x="578" y="7262"/>
                </a:cubicBezTo>
                <a:cubicBezTo>
                  <a:pt x="578" y="6797"/>
                  <a:pt x="578" y="6797"/>
                  <a:pt x="578" y="6797"/>
                </a:cubicBezTo>
                <a:cubicBezTo>
                  <a:pt x="578" y="6797"/>
                  <a:pt x="578" y="6797"/>
                  <a:pt x="578" y="6797"/>
                </a:cubicBezTo>
                <a:cubicBezTo>
                  <a:pt x="565" y="6703"/>
                  <a:pt x="565" y="6703"/>
                  <a:pt x="565" y="6703"/>
                </a:cubicBezTo>
                <a:cubicBezTo>
                  <a:pt x="336" y="6703"/>
                  <a:pt x="336" y="6703"/>
                  <a:pt x="336" y="6703"/>
                </a:cubicBezTo>
                <a:cubicBezTo>
                  <a:pt x="336" y="5214"/>
                  <a:pt x="336" y="5214"/>
                  <a:pt x="336" y="5214"/>
                </a:cubicBezTo>
                <a:cubicBezTo>
                  <a:pt x="336" y="5214"/>
                  <a:pt x="336" y="5214"/>
                  <a:pt x="336" y="5214"/>
                </a:cubicBezTo>
                <a:cubicBezTo>
                  <a:pt x="323" y="5121"/>
                  <a:pt x="323" y="5121"/>
                  <a:pt x="323" y="5121"/>
                </a:cubicBezTo>
                <a:cubicBezTo>
                  <a:pt x="282" y="5121"/>
                  <a:pt x="282" y="5121"/>
                  <a:pt x="282" y="5121"/>
                </a:cubicBezTo>
                <a:cubicBezTo>
                  <a:pt x="282" y="4934"/>
                  <a:pt x="282" y="4934"/>
                  <a:pt x="282" y="4934"/>
                </a:cubicBezTo>
                <a:cubicBezTo>
                  <a:pt x="269" y="4934"/>
                  <a:pt x="269" y="4934"/>
                  <a:pt x="269" y="4934"/>
                </a:cubicBezTo>
                <a:cubicBezTo>
                  <a:pt x="269" y="4841"/>
                  <a:pt x="269" y="4841"/>
                  <a:pt x="269" y="4841"/>
                </a:cubicBezTo>
                <a:cubicBezTo>
                  <a:pt x="229" y="4841"/>
                  <a:pt x="229" y="4841"/>
                  <a:pt x="229" y="4841"/>
                </a:cubicBezTo>
                <a:cubicBezTo>
                  <a:pt x="229" y="4003"/>
                  <a:pt x="229" y="4003"/>
                  <a:pt x="229" y="4003"/>
                </a:cubicBezTo>
                <a:cubicBezTo>
                  <a:pt x="215" y="3910"/>
                  <a:pt x="215" y="3910"/>
                  <a:pt x="215" y="3910"/>
                </a:cubicBezTo>
                <a:cubicBezTo>
                  <a:pt x="215" y="3910"/>
                  <a:pt x="215" y="3910"/>
                  <a:pt x="215" y="3910"/>
                </a:cubicBezTo>
                <a:cubicBezTo>
                  <a:pt x="148" y="3910"/>
                  <a:pt x="148" y="3910"/>
                  <a:pt x="148" y="3910"/>
                </a:cubicBezTo>
                <a:cubicBezTo>
                  <a:pt x="148" y="2700"/>
                  <a:pt x="148" y="2700"/>
                  <a:pt x="148" y="2700"/>
                </a:cubicBezTo>
                <a:cubicBezTo>
                  <a:pt x="148" y="2607"/>
                  <a:pt x="148" y="2607"/>
                  <a:pt x="148" y="2607"/>
                </a:cubicBezTo>
                <a:cubicBezTo>
                  <a:pt x="134" y="2607"/>
                  <a:pt x="134" y="2607"/>
                  <a:pt x="134" y="2607"/>
                </a:cubicBezTo>
                <a:cubicBezTo>
                  <a:pt x="108" y="2607"/>
                  <a:pt x="108" y="2607"/>
                  <a:pt x="108" y="2607"/>
                </a:cubicBezTo>
                <a:cubicBezTo>
                  <a:pt x="108" y="1769"/>
                  <a:pt x="108" y="1769"/>
                  <a:pt x="108" y="1769"/>
                </a:cubicBezTo>
                <a:cubicBezTo>
                  <a:pt x="94" y="1676"/>
                  <a:pt x="94" y="1676"/>
                  <a:pt x="94" y="1676"/>
                </a:cubicBezTo>
                <a:cubicBezTo>
                  <a:pt x="94" y="1676"/>
                  <a:pt x="94" y="1676"/>
                  <a:pt x="94" y="1676"/>
                </a:cubicBezTo>
                <a:cubicBezTo>
                  <a:pt x="54" y="1676"/>
                  <a:pt x="54" y="1676"/>
                  <a:pt x="54" y="1676"/>
                </a:cubicBezTo>
                <a:cubicBezTo>
                  <a:pt x="54" y="93"/>
                  <a:pt x="54" y="93"/>
                  <a:pt x="54" y="93"/>
                </a:cubicBezTo>
                <a:cubicBezTo>
                  <a:pt x="54" y="0"/>
                  <a:pt x="54" y="0"/>
                  <a:pt x="54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86"/>
                  <a:pt x="0" y="186"/>
                  <a:pt x="0" y="186"/>
                </a:cubicBezTo>
                <a:close/>
              </a:path>
            </a:pathLst>
          </a:custGeom>
          <a:solidFill>
            <a:srgbClr val="8FFF3C"/>
          </a:solidFill>
          <a:ln w="50800">
            <a:solidFill>
              <a:srgbClr val="2D4ED1"/>
            </a:solidFill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42" name="TextBox 30"/>
          <p:cNvSpPr txBox="1"/>
          <p:nvPr/>
        </p:nvSpPr>
        <p:spPr>
          <a:xfrm>
            <a:off x="17451985" y="2923677"/>
            <a:ext cx="1933744" cy="13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40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77±4</a:t>
            </a:r>
          </a:p>
          <a:p>
            <a:pPr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(70 – 84)</a:t>
            </a:r>
          </a:p>
        </p:txBody>
      </p:sp>
      <p:sp>
        <p:nvSpPr>
          <p:cNvPr id="743" name="TextBox 31"/>
          <p:cNvSpPr txBox="1"/>
          <p:nvPr/>
        </p:nvSpPr>
        <p:spPr>
          <a:xfrm>
            <a:off x="17483843" y="5685032"/>
            <a:ext cx="1933745" cy="13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40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72±8</a:t>
            </a:r>
          </a:p>
          <a:p>
            <a:pPr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(59 – 88)</a:t>
            </a:r>
          </a:p>
        </p:txBody>
      </p:sp>
      <p:sp>
        <p:nvSpPr>
          <p:cNvPr id="744" name="TextBox 35"/>
          <p:cNvSpPr txBox="1"/>
          <p:nvPr/>
        </p:nvSpPr>
        <p:spPr>
          <a:xfrm>
            <a:off x="7830911" y="8760653"/>
            <a:ext cx="3246409" cy="12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Degenerative</a:t>
            </a:r>
          </a:p>
          <a:p>
            <a:pPr algn="l"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Post-dissection</a:t>
            </a:r>
          </a:p>
        </p:txBody>
      </p:sp>
      <p:sp>
        <p:nvSpPr>
          <p:cNvPr id="745" name="Straight Connector 36"/>
          <p:cNvSpPr/>
          <p:nvPr/>
        </p:nvSpPr>
        <p:spPr>
          <a:xfrm>
            <a:off x="7061446" y="9137019"/>
            <a:ext cx="751115" cy="1"/>
          </a:xfrm>
          <a:prstGeom prst="line">
            <a:avLst/>
          </a:prstGeom>
          <a:ln w="50800">
            <a:solidFill>
              <a:srgbClr val="2D4ED1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46" name="Straight Connector 37"/>
          <p:cNvSpPr/>
          <p:nvPr/>
        </p:nvSpPr>
        <p:spPr>
          <a:xfrm>
            <a:off x="7061446" y="9580065"/>
            <a:ext cx="751115" cy="1"/>
          </a:xfrm>
          <a:prstGeom prst="lin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47" name="Title 1"/>
          <p:cNvSpPr txBox="1"/>
          <p:nvPr/>
        </p:nvSpPr>
        <p:spPr>
          <a:xfrm>
            <a:off x="3680093" y="-3304"/>
            <a:ext cx="1645920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algn="l" defTabSz="1828800">
              <a:defRPr sz="7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Freedom from reintervention</a:t>
            </a:r>
          </a:p>
        </p:txBody>
      </p:sp>
      <p:sp>
        <p:nvSpPr>
          <p:cNvPr id="748" name="Straight Connector 34"/>
          <p:cNvSpPr/>
          <p:nvPr/>
        </p:nvSpPr>
        <p:spPr>
          <a:xfrm>
            <a:off x="18441777" y="5114670"/>
            <a:ext cx="1" cy="373233"/>
          </a:xfrm>
          <a:prstGeom prst="line">
            <a:avLst/>
          </a:prstGeom>
          <a:ln w="127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49" name="Straight Connector 39"/>
          <p:cNvSpPr/>
          <p:nvPr/>
        </p:nvSpPr>
        <p:spPr>
          <a:xfrm>
            <a:off x="18441777" y="4435626"/>
            <a:ext cx="1" cy="373233"/>
          </a:xfrm>
          <a:prstGeom prst="line">
            <a:avLst/>
          </a:prstGeom>
          <a:ln w="12700">
            <a:solidFill>
              <a:srgbClr val="2D4ED1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50" name="Text"/>
          <p:cNvSpPr txBox="1"/>
          <p:nvPr/>
        </p:nvSpPr>
        <p:spPr>
          <a:xfrm>
            <a:off x="11760898" y="6577775"/>
            <a:ext cx="862204" cy="56045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751" name="?"/>
          <p:cNvSpPr txBox="1"/>
          <p:nvPr/>
        </p:nvSpPr>
        <p:spPr>
          <a:xfrm>
            <a:off x="21490886" y="4539074"/>
            <a:ext cx="1526541" cy="31267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0">
                <a:solidFill>
                  <a:schemeClr val="accent1">
                    <a:lumOff val="13529"/>
                  </a:schemeClr>
                </a:solidFill>
              </a:defRPr>
            </a:lvl1pPr>
          </a:lstStyle>
          <a:p>
            <a:r>
              <a:t>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F86B105-5E84-1040-B1C9-0D0043E15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21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Aortic Occlusion Techniqu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Aortic Occlusion Techniques</a:t>
            </a:r>
          </a:p>
        </p:txBody>
      </p:sp>
      <p:sp>
        <p:nvSpPr>
          <p:cNvPr id="756" name="Candyplug utility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9937714" cy="9296400"/>
          </a:xfrm>
          <a:prstGeom prst="rect">
            <a:avLst/>
          </a:prstGeom>
        </p:spPr>
        <p:txBody>
          <a:bodyPr/>
          <a:lstStyle/>
          <a:p>
            <a:r>
              <a:t>Candyplug utility</a:t>
            </a:r>
          </a:p>
          <a:p>
            <a:r>
              <a:t>Knickerbocker device design technique</a:t>
            </a:r>
          </a:p>
          <a:p>
            <a:r>
              <a:t>NOT applicable after FBEVAR</a:t>
            </a:r>
          </a:p>
        </p:txBody>
      </p:sp>
      <p:sp>
        <p:nvSpPr>
          <p:cNvPr id="7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pic>
        <p:nvPicPr>
          <p:cNvPr id="758" name="Screen Shot 2021-12-11 at 4.12.54 PM.png" descr="Screen Shot 2021-12-11 at 4.12.54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55265" y="3135153"/>
            <a:ext cx="11988801" cy="9004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7AF2940-1A18-8346-83C0-6CAB6C8086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023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ersistent False Lumen Perfu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75969">
              <a:defRPr sz="10528"/>
            </a:lvl1pPr>
          </a:lstStyle>
          <a:p>
            <a:r>
              <a:t>Persistent False Lumen Perfusion</a:t>
            </a:r>
          </a:p>
        </p:txBody>
      </p:sp>
      <p:sp>
        <p:nvSpPr>
          <p:cNvPr id="763" name="Perfusion from intercostals, lumbars and IMA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Perfusion from intercostals, </a:t>
            </a:r>
            <a:r>
              <a:rPr dirty="0" err="1"/>
              <a:t>lumbars</a:t>
            </a:r>
            <a:r>
              <a:rPr dirty="0"/>
              <a:t> and IMA</a:t>
            </a:r>
          </a:p>
          <a:p>
            <a:pPr lvl="1">
              <a:spcBef>
                <a:spcPts val="1800"/>
              </a:spcBef>
            </a:pPr>
            <a:r>
              <a:rPr dirty="0"/>
              <a:t>Similar to Type II </a:t>
            </a:r>
            <a:r>
              <a:rPr dirty="0" err="1"/>
              <a:t>endoleak</a:t>
            </a:r>
            <a:endParaRPr dirty="0"/>
          </a:p>
          <a:p>
            <a:pPr lvl="1">
              <a:spcBef>
                <a:spcPts val="1800"/>
              </a:spcBef>
            </a:pPr>
            <a:r>
              <a:rPr dirty="0"/>
              <a:t>Managed when growth or persistence &gt; 1 y</a:t>
            </a:r>
            <a:r>
              <a:rPr lang="en-US" dirty="0"/>
              <a:t>ear</a:t>
            </a:r>
            <a:r>
              <a:rPr dirty="0"/>
              <a:t> exists</a:t>
            </a:r>
            <a:endParaRPr lang="en-US" dirty="0"/>
          </a:p>
          <a:p>
            <a:pPr lvl="1">
              <a:spcBef>
                <a:spcPts val="1800"/>
              </a:spcBef>
            </a:pPr>
            <a:r>
              <a:rPr lang="en-US" dirty="0"/>
              <a:t>Trans-lumbar glue and/or coils</a:t>
            </a:r>
            <a:endParaRPr dirty="0"/>
          </a:p>
          <a:p>
            <a:pPr>
              <a:spcBef>
                <a:spcPts val="1800"/>
              </a:spcBef>
            </a:pPr>
            <a:endParaRPr dirty="0"/>
          </a:p>
          <a:p>
            <a:pPr>
              <a:spcBef>
                <a:spcPts val="1800"/>
              </a:spcBef>
            </a:pPr>
            <a:r>
              <a:rPr dirty="0"/>
              <a:t>Perfusion from distal re-entry sites</a:t>
            </a:r>
          </a:p>
          <a:p>
            <a:pPr lvl="1">
              <a:spcBef>
                <a:spcPts val="1800"/>
              </a:spcBef>
            </a:pPr>
            <a:r>
              <a:rPr dirty="0"/>
              <a:t>Most commonly iliac</a:t>
            </a:r>
          </a:p>
          <a:p>
            <a:pPr lvl="1">
              <a:spcBef>
                <a:spcPts val="1800"/>
              </a:spcBef>
            </a:pPr>
            <a:r>
              <a:rPr dirty="0"/>
              <a:t>Managed by exclusion techniques and/or embolization</a:t>
            </a:r>
          </a:p>
        </p:txBody>
      </p:sp>
      <p:sp>
        <p:nvSpPr>
          <p:cNvPr id="7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13</a:t>
            </a:fld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6B2A0F-1632-1949-AB42-D4343B116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5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Exclusion Op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Exclusion Options</a:t>
            </a:r>
          </a:p>
        </p:txBody>
      </p:sp>
      <p:sp>
        <p:nvSpPr>
          <p:cNvPr id="769" name="Management can be obtained thru several method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609600" indent="-609600" defTabSz="792479">
              <a:spcBef>
                <a:spcPts val="5600"/>
              </a:spcBef>
              <a:defRPr sz="4608"/>
            </a:pPr>
            <a:r>
              <a:rPr dirty="0"/>
              <a:t>Management can be obtained thru several methods</a:t>
            </a:r>
          </a:p>
          <a:p>
            <a:pPr marL="1219200" lvl="1" indent="-609600" defTabSz="792479">
              <a:spcBef>
                <a:spcPts val="5600"/>
              </a:spcBef>
              <a:defRPr sz="4608"/>
            </a:pPr>
            <a:r>
              <a:rPr dirty="0"/>
              <a:t>Surgical iliac reconstruction to exclude FL perfusion</a:t>
            </a:r>
            <a:endParaRPr lang="en-US" dirty="0"/>
          </a:p>
          <a:p>
            <a:pPr marL="1854200" lvl="2" indent="-609600" defTabSz="792479">
              <a:spcBef>
                <a:spcPts val="5600"/>
              </a:spcBef>
              <a:defRPr sz="4608"/>
            </a:pPr>
            <a:r>
              <a:rPr lang="en-US" dirty="0"/>
              <a:t>Maintain hypogastric perfusion to decrease spinal cord ischemia risks</a:t>
            </a:r>
            <a:endParaRPr dirty="0"/>
          </a:p>
          <a:p>
            <a:pPr marL="1219200" lvl="1" indent="-609600" defTabSz="792479">
              <a:spcBef>
                <a:spcPts val="5600"/>
              </a:spcBef>
              <a:defRPr sz="4608"/>
            </a:pPr>
            <a:r>
              <a:rPr dirty="0"/>
              <a:t>Preservation of hypogastric perfusion via</a:t>
            </a:r>
          </a:p>
          <a:p>
            <a:pPr marL="1828800" lvl="2" indent="-609600" defTabSz="792479">
              <a:spcBef>
                <a:spcPts val="5600"/>
              </a:spcBef>
              <a:defRPr sz="4608"/>
            </a:pPr>
            <a:r>
              <a:rPr dirty="0"/>
              <a:t>Focal re-entry exclusion</a:t>
            </a:r>
          </a:p>
          <a:p>
            <a:pPr marL="1828800" lvl="2" indent="-609600" defTabSz="792479">
              <a:spcBef>
                <a:spcPts val="5600"/>
              </a:spcBef>
              <a:defRPr sz="4608"/>
            </a:pPr>
            <a:r>
              <a:rPr dirty="0"/>
              <a:t>Iliac branch device</a:t>
            </a:r>
          </a:p>
          <a:p>
            <a:pPr marL="1828800" lvl="2" indent="-609600" defTabSz="792479">
              <a:spcBef>
                <a:spcPts val="5600"/>
              </a:spcBef>
              <a:defRPr sz="4608"/>
            </a:pPr>
            <a:r>
              <a:rPr dirty="0"/>
              <a:t>Fenestrated limb device </a:t>
            </a:r>
          </a:p>
          <a:p>
            <a:pPr marL="1219200" lvl="1" indent="-609600" defTabSz="792479">
              <a:spcBef>
                <a:spcPts val="5600"/>
              </a:spcBef>
              <a:defRPr sz="4608"/>
            </a:pPr>
            <a:r>
              <a:rPr dirty="0"/>
              <a:t>Embolization of the FL in the CIA or EIA segment</a:t>
            </a:r>
          </a:p>
        </p:txBody>
      </p:sp>
      <p:sp>
        <p:nvSpPr>
          <p:cNvPr id="7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AECD9585-5181-C944-A653-01D3FEEF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183" y="6484939"/>
            <a:ext cx="8399417" cy="5572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4D0262-540C-F643-B422-A97D2391968E}"/>
              </a:ext>
            </a:extLst>
          </p:cNvPr>
          <p:cNvSpPr txBox="1"/>
          <p:nvPr/>
        </p:nvSpPr>
        <p:spPr>
          <a:xfrm>
            <a:off x="18411861" y="12228214"/>
            <a:ext cx="4533293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000" b="1" i="0" u="none" strike="noStrike" cap="none" spc="0" normalizeH="0" dirty="0">
                <a:ln>
                  <a:noFill/>
                </a:ln>
                <a:solidFill>
                  <a:srgbClr val="FFC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Ext iliac to Hypo Bypass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4B652DA-EB05-0347-9F6D-CED126B3C5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62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Iliac Connections"/>
          <p:cNvSpPr txBox="1">
            <a:spLocks noGrp="1"/>
          </p:cNvSpPr>
          <p:nvPr>
            <p:ph type="title"/>
          </p:nvPr>
        </p:nvSpPr>
        <p:spPr>
          <a:xfrm>
            <a:off x="4155281" y="-762099"/>
            <a:ext cx="16073438" cy="34290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Iliac Connections</a:t>
            </a:r>
          </a:p>
        </p:txBody>
      </p:sp>
      <p:sp>
        <p:nvSpPr>
          <p:cNvPr id="775" name="Double-click to edit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5"/>
              </a:buBlip>
            </a:pPr>
            <a:endParaRPr/>
          </a:p>
        </p:txBody>
      </p:sp>
      <p:pic>
        <p:nvPicPr>
          <p:cNvPr id="776" name="19879733_20151102_1.jpg" descr="19879733_20151102_1.jpg"/>
          <p:cNvPicPr>
            <a:picLocks noChangeAspect="1"/>
          </p:cNvPicPr>
          <p:nvPr/>
        </p:nvPicPr>
        <p:blipFill>
          <a:blip r:embed="rId6"/>
          <a:srcRect l="18494" t="17338" r="14543"/>
          <a:stretch>
            <a:fillRect/>
          </a:stretch>
        </p:blipFill>
        <p:spPr>
          <a:xfrm>
            <a:off x="12117960" y="2242746"/>
            <a:ext cx="9184389" cy="11337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777" name="Image" descr="Image"/>
          <p:cNvPicPr>
            <a:picLocks noChangeAspect="1"/>
          </p:cNvPicPr>
          <p:nvPr/>
        </p:nvPicPr>
        <p:blipFill>
          <a:blip r:embed="rId7"/>
          <a:srcRect l="10249" t="16313" r="23703"/>
          <a:stretch>
            <a:fillRect/>
          </a:stretch>
        </p:blipFill>
        <p:spPr>
          <a:xfrm>
            <a:off x="2490357" y="2172425"/>
            <a:ext cx="9058928" cy="11478392"/>
          </a:xfrm>
          <a:prstGeom prst="rect">
            <a:avLst/>
          </a:prstGeom>
          <a:ln w="12700">
            <a:miter lim="400000"/>
          </a:ln>
        </p:spPr>
      </p:pic>
      <p:sp>
        <p:nvSpPr>
          <p:cNvPr id="778" name="L Hypogastric"/>
          <p:cNvSpPr txBox="1"/>
          <p:nvPr/>
        </p:nvSpPr>
        <p:spPr>
          <a:xfrm>
            <a:off x="14672382" y="11304164"/>
            <a:ext cx="4562654" cy="10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8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L Hypogastric</a:t>
            </a:r>
          </a:p>
        </p:txBody>
      </p:sp>
      <p:sp>
        <p:nvSpPr>
          <p:cNvPr id="779" name="Line"/>
          <p:cNvSpPr/>
          <p:nvPr/>
        </p:nvSpPr>
        <p:spPr>
          <a:xfrm flipH="1" flipV="1">
            <a:off x="16692191" y="8356334"/>
            <a:ext cx="1234892" cy="2784656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780" name="R Ext. Iliac"/>
          <p:cNvSpPr txBox="1"/>
          <p:nvPr/>
        </p:nvSpPr>
        <p:spPr>
          <a:xfrm>
            <a:off x="5770668" y="11550787"/>
            <a:ext cx="3471013" cy="10105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8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R Ext. Iliac</a:t>
            </a:r>
          </a:p>
        </p:txBody>
      </p:sp>
      <p:sp>
        <p:nvSpPr>
          <p:cNvPr id="781" name="Line"/>
          <p:cNvSpPr/>
          <p:nvPr/>
        </p:nvSpPr>
        <p:spPr>
          <a:xfrm flipH="1" flipV="1">
            <a:off x="4608657" y="10953725"/>
            <a:ext cx="2683576" cy="650423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0" tIns="0" rIns="0" bIns="0"/>
          <a:lstStyle/>
          <a:p>
            <a:pPr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226042B-4097-6F40-AF06-EB059DC1A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12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9" name="Group"/>
          <p:cNvGrpSpPr/>
          <p:nvPr/>
        </p:nvGrpSpPr>
        <p:grpSpPr>
          <a:xfrm>
            <a:off x="227707" y="1792937"/>
            <a:ext cx="12147697" cy="11715570"/>
            <a:chOff x="0" y="0"/>
            <a:chExt cx="12147695" cy="11715569"/>
          </a:xfrm>
        </p:grpSpPr>
        <p:pic>
          <p:nvPicPr>
            <p:cNvPr id="785" name="MC6.jpg" descr="MC6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48237" y="1316111"/>
              <a:ext cx="10399459" cy="103994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86" name="Hypogastric Management"/>
            <p:cNvSpPr txBox="1"/>
            <p:nvPr/>
          </p:nvSpPr>
          <p:spPr>
            <a:xfrm>
              <a:off x="2436426" y="-1"/>
              <a:ext cx="8333309" cy="10105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 defTabSz="821531">
                <a:defRPr sz="58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lvl1pPr>
            </a:lstStyle>
            <a:p>
              <a:r>
                <a:t>Hypogastric Management</a:t>
              </a:r>
            </a:p>
          </p:txBody>
        </p:sp>
        <p:sp>
          <p:nvSpPr>
            <p:cNvPr id="787" name="Re-entry tear in the left hypo"/>
            <p:cNvSpPr txBox="1"/>
            <p:nvPr/>
          </p:nvSpPr>
          <p:spPr>
            <a:xfrm>
              <a:off x="0" y="9426463"/>
              <a:ext cx="5307331" cy="560450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4">
                      <a:hueOff val="468000"/>
                      <a:satOff val="-4761"/>
                      <a:lumOff val="10196"/>
                    </a:schemeClr>
                  </a:solidFill>
                </a:defRPr>
              </a:lvl1pPr>
            </a:lstStyle>
            <a:p>
              <a:r>
                <a:t>Re-entry tear in the left hypo</a:t>
              </a:r>
            </a:p>
          </p:txBody>
        </p:sp>
        <p:sp>
          <p:nvSpPr>
            <p:cNvPr id="788" name="Line"/>
            <p:cNvSpPr/>
            <p:nvPr/>
          </p:nvSpPr>
          <p:spPr>
            <a:xfrm>
              <a:off x="4028447" y="10136608"/>
              <a:ext cx="1757344" cy="803188"/>
            </a:xfrm>
            <a:prstGeom prst="lin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790" name="MC11.jpg" descr="MC1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24153" y="3003824"/>
            <a:ext cx="10606307" cy="10606307"/>
          </a:xfrm>
          <a:prstGeom prst="rect">
            <a:avLst/>
          </a:prstGeom>
          <a:ln w="12700">
            <a:miter lim="400000"/>
          </a:ln>
        </p:spPr>
      </p:pic>
      <p:sp>
        <p:nvSpPr>
          <p:cNvPr id="791" name="Viabahn 11 x 2.5 cm"/>
          <p:cNvSpPr txBox="1"/>
          <p:nvPr/>
        </p:nvSpPr>
        <p:spPr>
          <a:xfrm>
            <a:off x="14674857" y="1856268"/>
            <a:ext cx="6723839" cy="10105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821531">
              <a:defRPr sz="58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Viabahn 11 x 2.5 cm</a:t>
            </a:r>
          </a:p>
        </p:txBody>
      </p:sp>
      <p:sp>
        <p:nvSpPr>
          <p:cNvPr id="792" name="Focal Re-entry Exclusion"/>
          <p:cNvSpPr txBox="1"/>
          <p:nvPr/>
        </p:nvSpPr>
        <p:spPr>
          <a:xfrm>
            <a:off x="7321143" y="439655"/>
            <a:ext cx="9741714" cy="11061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 b="0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r>
              <a:t>Focal Re-entry Exclusion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CFEF78-66EB-6946-A46B-384F6855F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18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9" name="Image" descr="Image"/>
          <p:cNvPicPr>
            <a:picLocks noChangeAspect="1"/>
          </p:cNvPicPr>
          <p:nvPr/>
        </p:nvPicPr>
        <p:blipFill>
          <a:blip r:embed="rId5"/>
          <a:srcRect l="24934" r="35424" b="17760"/>
          <a:stretch>
            <a:fillRect/>
          </a:stretch>
        </p:blipFill>
        <p:spPr>
          <a:xfrm>
            <a:off x="3005907" y="113824"/>
            <a:ext cx="6756852" cy="14018194"/>
          </a:xfrm>
          <a:prstGeom prst="rect">
            <a:avLst/>
          </a:prstGeom>
          <a:ln w="12700">
            <a:miter lim="400000"/>
          </a:ln>
        </p:spPr>
      </p:pic>
      <p:pic>
        <p:nvPicPr>
          <p:cNvPr id="800" name="19879733_20160512_14.jpg" descr="19879733_20160512_14.jpg"/>
          <p:cNvPicPr>
            <a:picLocks noChangeAspect="1"/>
          </p:cNvPicPr>
          <p:nvPr/>
        </p:nvPicPr>
        <p:blipFill>
          <a:blip r:embed="rId6"/>
          <a:srcRect l="27076" r="22723" b="30416"/>
          <a:stretch>
            <a:fillRect/>
          </a:stretch>
        </p:blipFill>
        <p:spPr>
          <a:xfrm>
            <a:off x="11903571" y="1572481"/>
            <a:ext cx="8867414" cy="12291509"/>
          </a:xfrm>
          <a:prstGeom prst="rect">
            <a:avLst/>
          </a:prstGeom>
          <a:ln w="12700">
            <a:miter lim="400000"/>
          </a:ln>
        </p:spPr>
      </p:pic>
      <p:sp>
        <p:nvSpPr>
          <p:cNvPr id="801" name="Completion CT Scan"/>
          <p:cNvSpPr txBox="1">
            <a:spLocks noGrp="1"/>
          </p:cNvSpPr>
          <p:nvPr>
            <p:ph type="title"/>
          </p:nvPr>
        </p:nvSpPr>
        <p:spPr>
          <a:xfrm>
            <a:off x="5483078" y="-464720"/>
            <a:ext cx="21005801" cy="2286001"/>
          </a:xfrm>
          <a:prstGeom prst="rect">
            <a:avLst/>
          </a:prstGeom>
        </p:spPr>
        <p:txBody>
          <a:bodyPr/>
          <a:lstStyle>
            <a:lvl1pPr>
              <a:defRPr sz="8600"/>
            </a:lvl1pPr>
          </a:lstStyle>
          <a:p>
            <a:r>
              <a:t>Completion CT Scan</a:t>
            </a:r>
          </a:p>
        </p:txBody>
      </p:sp>
      <p:sp>
        <p:nvSpPr>
          <p:cNvPr id="80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/>
          </a:p>
        </p:txBody>
      </p:sp>
      <p:sp>
        <p:nvSpPr>
          <p:cNvPr id="803" name="REI communication thru epigastric"/>
          <p:cNvSpPr txBox="1"/>
          <p:nvPr/>
        </p:nvSpPr>
        <p:spPr>
          <a:xfrm>
            <a:off x="9219597" y="8106512"/>
            <a:ext cx="4267050" cy="10303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r>
              <a:t>REI communication thru epigastric</a:t>
            </a:r>
          </a:p>
        </p:txBody>
      </p:sp>
      <p:sp>
        <p:nvSpPr>
          <p:cNvPr id="804" name="Line"/>
          <p:cNvSpPr/>
          <p:nvPr/>
        </p:nvSpPr>
        <p:spPr>
          <a:xfrm>
            <a:off x="11707072" y="9245264"/>
            <a:ext cx="1572110" cy="1009487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8AD820-72DB-A04B-B30A-D100AF0949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59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REI FL Coil Embol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REI FL Coil Embolization</a:t>
            </a:r>
          </a:p>
        </p:txBody>
      </p:sp>
      <p:pic>
        <p:nvPicPr>
          <p:cNvPr id="809" name="Screen Shot 2021-12-12 at 11.24.13 AM.png" descr="Screen Shot 2021-12-12 at 11.24.13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7797" y="2938065"/>
            <a:ext cx="5097782" cy="10559689"/>
          </a:xfrm>
          <a:prstGeom prst="rect">
            <a:avLst/>
          </a:prstGeom>
          <a:ln w="12700">
            <a:miter lim="400000"/>
          </a:ln>
        </p:spPr>
      </p:pic>
      <p:pic>
        <p:nvPicPr>
          <p:cNvPr id="810" name="Screen Shot 2021-12-12 at 11.23.16 AM.png" descr="Screen Shot 2021-12-12 at 11.23.16 A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4068" y="2869874"/>
            <a:ext cx="5097782" cy="10696071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FL Access thru epigastric"/>
          <p:cNvSpPr txBox="1"/>
          <p:nvPr/>
        </p:nvSpPr>
        <p:spPr>
          <a:xfrm>
            <a:off x="1921650" y="9254960"/>
            <a:ext cx="2993968" cy="10303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r>
              <a:t>FL Access thru epigastric</a:t>
            </a:r>
          </a:p>
        </p:txBody>
      </p:sp>
      <p:sp>
        <p:nvSpPr>
          <p:cNvPr id="812" name="FL Angio"/>
          <p:cNvSpPr txBox="1"/>
          <p:nvPr/>
        </p:nvSpPr>
        <p:spPr>
          <a:xfrm>
            <a:off x="5182114" y="4059245"/>
            <a:ext cx="1722883" cy="5604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r>
              <a:t>FL Angio</a:t>
            </a:r>
          </a:p>
        </p:txBody>
      </p:sp>
      <p:sp>
        <p:nvSpPr>
          <p:cNvPr id="813" name="Line"/>
          <p:cNvSpPr/>
          <p:nvPr/>
        </p:nvSpPr>
        <p:spPr>
          <a:xfrm>
            <a:off x="3558884" y="10400644"/>
            <a:ext cx="1719380" cy="523277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14" name="Coil Embolization…"/>
          <p:cNvSpPr txBox="1"/>
          <p:nvPr/>
        </p:nvSpPr>
        <p:spPr>
          <a:xfrm>
            <a:off x="14962250" y="9775564"/>
            <a:ext cx="3293746" cy="10303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Coil Embolization</a:t>
            </a:r>
          </a:p>
          <a:p>
            <a: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pPr>
            <a:r>
              <a:t>REI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60313F7-1DB5-D240-81BC-807B872F02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427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8" name="MC-POST-REIA-EMBO_68.jpg" descr="MC-POST-REIA-EMBO_68.jpg"/>
          <p:cNvPicPr>
            <a:picLocks noChangeAspect="1"/>
          </p:cNvPicPr>
          <p:nvPr/>
        </p:nvPicPr>
        <p:blipFill>
          <a:blip r:embed="rId5"/>
          <a:srcRect l="35028" t="22460" r="37723" b="29328"/>
          <a:stretch>
            <a:fillRect/>
          </a:stretch>
        </p:blipFill>
        <p:spPr>
          <a:xfrm>
            <a:off x="11078427" y="-6424443"/>
            <a:ext cx="10681820" cy="18899839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R EI coil embolization of Epigastric connection"/>
          <p:cNvSpPr txBox="1"/>
          <p:nvPr/>
        </p:nvSpPr>
        <p:spPr>
          <a:xfrm>
            <a:off x="1959429" y="4670635"/>
            <a:ext cx="8202567" cy="2821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71437" tIns="71437" rIns="71437" bIns="71437" anchor="ctr">
            <a:spAutoFit/>
          </a:bodyPr>
          <a:lstStyle>
            <a:lvl1pPr defTabSz="821531">
              <a:defRPr sz="58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lang="en-US" dirty="0"/>
              <a:t>Successful </a:t>
            </a:r>
            <a:r>
              <a:rPr dirty="0"/>
              <a:t>R EI coil embolization </a:t>
            </a:r>
            <a:r>
              <a:rPr lang="en-US" dirty="0"/>
              <a:t>thru</a:t>
            </a:r>
            <a:r>
              <a:rPr dirty="0"/>
              <a:t> </a:t>
            </a:r>
            <a:r>
              <a:rPr lang="en-US" dirty="0"/>
              <a:t>e</a:t>
            </a:r>
            <a:r>
              <a:rPr dirty="0"/>
              <a:t>pigastric connection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AD7BA5B-EF91-6B4A-9508-83B5FE6718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74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arch1 (1).png" descr="arch1 (1).png"/>
          <p:cNvPicPr>
            <a:picLocks noChangeAspect="1"/>
          </p:cNvPicPr>
          <p:nvPr/>
        </p:nvPicPr>
        <p:blipFill>
          <a:blip r:embed="rId5">
            <a:alphaModFix amt="13545"/>
          </a:blip>
          <a:srcRect l="225" t="148" r="142" b="50"/>
          <a:stretch>
            <a:fillRect/>
          </a:stretch>
        </p:blipFill>
        <p:spPr>
          <a:xfrm>
            <a:off x="5500986" y="-5938250"/>
            <a:ext cx="14693108" cy="231584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205" y="0"/>
                </a:moveTo>
                <a:lnTo>
                  <a:pt x="5920" y="82"/>
                </a:lnTo>
                <a:cubicBezTo>
                  <a:pt x="5701" y="144"/>
                  <a:pt x="5496" y="234"/>
                  <a:pt x="5459" y="280"/>
                </a:cubicBezTo>
                <a:cubicBezTo>
                  <a:pt x="5423" y="326"/>
                  <a:pt x="5393" y="863"/>
                  <a:pt x="5393" y="1473"/>
                </a:cubicBezTo>
                <a:cubicBezTo>
                  <a:pt x="5393" y="2091"/>
                  <a:pt x="5359" y="2593"/>
                  <a:pt x="5316" y="2607"/>
                </a:cubicBezTo>
                <a:cubicBezTo>
                  <a:pt x="5274" y="2622"/>
                  <a:pt x="5077" y="2458"/>
                  <a:pt x="4877" y="2243"/>
                </a:cubicBezTo>
                <a:cubicBezTo>
                  <a:pt x="4677" y="2028"/>
                  <a:pt x="4417" y="1778"/>
                  <a:pt x="4299" y="1688"/>
                </a:cubicBezTo>
                <a:cubicBezTo>
                  <a:pt x="3832" y="1330"/>
                  <a:pt x="3000" y="813"/>
                  <a:pt x="2892" y="813"/>
                </a:cubicBezTo>
                <a:cubicBezTo>
                  <a:pt x="2730" y="813"/>
                  <a:pt x="2277" y="1226"/>
                  <a:pt x="2277" y="1374"/>
                </a:cubicBezTo>
                <a:cubicBezTo>
                  <a:pt x="2277" y="1456"/>
                  <a:pt x="2356" y="1522"/>
                  <a:pt x="2520" y="1576"/>
                </a:cubicBezTo>
                <a:cubicBezTo>
                  <a:pt x="2869" y="1690"/>
                  <a:pt x="3891" y="2447"/>
                  <a:pt x="4096" y="2741"/>
                </a:cubicBezTo>
                <a:cubicBezTo>
                  <a:pt x="4192" y="2879"/>
                  <a:pt x="4272" y="3064"/>
                  <a:pt x="4274" y="3155"/>
                </a:cubicBezTo>
                <a:cubicBezTo>
                  <a:pt x="4275" y="3246"/>
                  <a:pt x="4330" y="3366"/>
                  <a:pt x="4397" y="3423"/>
                </a:cubicBezTo>
                <a:cubicBezTo>
                  <a:pt x="4551" y="3552"/>
                  <a:pt x="4550" y="3913"/>
                  <a:pt x="4395" y="4086"/>
                </a:cubicBezTo>
                <a:cubicBezTo>
                  <a:pt x="4330" y="4158"/>
                  <a:pt x="4275" y="4267"/>
                  <a:pt x="4274" y="4328"/>
                </a:cubicBezTo>
                <a:cubicBezTo>
                  <a:pt x="4272" y="4389"/>
                  <a:pt x="4195" y="4481"/>
                  <a:pt x="4104" y="4534"/>
                </a:cubicBezTo>
                <a:cubicBezTo>
                  <a:pt x="4013" y="4586"/>
                  <a:pt x="3938" y="4652"/>
                  <a:pt x="3938" y="4680"/>
                </a:cubicBezTo>
                <a:cubicBezTo>
                  <a:pt x="3938" y="4708"/>
                  <a:pt x="3774" y="4889"/>
                  <a:pt x="3575" y="5081"/>
                </a:cubicBezTo>
                <a:cubicBezTo>
                  <a:pt x="3375" y="5274"/>
                  <a:pt x="3165" y="5491"/>
                  <a:pt x="3106" y="5563"/>
                </a:cubicBezTo>
                <a:cubicBezTo>
                  <a:pt x="3048" y="5636"/>
                  <a:pt x="2860" y="5804"/>
                  <a:pt x="2687" y="5936"/>
                </a:cubicBezTo>
                <a:cubicBezTo>
                  <a:pt x="2222" y="6292"/>
                  <a:pt x="1639" y="7060"/>
                  <a:pt x="1488" y="7517"/>
                </a:cubicBezTo>
                <a:cubicBezTo>
                  <a:pt x="1416" y="7734"/>
                  <a:pt x="1337" y="8288"/>
                  <a:pt x="1316" y="8747"/>
                </a:cubicBezTo>
                <a:cubicBezTo>
                  <a:pt x="1288" y="9327"/>
                  <a:pt x="1236" y="9648"/>
                  <a:pt x="1144" y="9802"/>
                </a:cubicBezTo>
                <a:cubicBezTo>
                  <a:pt x="1072" y="9924"/>
                  <a:pt x="943" y="10190"/>
                  <a:pt x="855" y="10393"/>
                </a:cubicBezTo>
                <a:cubicBezTo>
                  <a:pt x="768" y="10596"/>
                  <a:pt x="606" y="10953"/>
                  <a:pt x="498" y="11186"/>
                </a:cubicBezTo>
                <a:cubicBezTo>
                  <a:pt x="389" y="11418"/>
                  <a:pt x="254" y="11774"/>
                  <a:pt x="195" y="11978"/>
                </a:cubicBezTo>
                <a:cubicBezTo>
                  <a:pt x="137" y="12181"/>
                  <a:pt x="57" y="12370"/>
                  <a:pt x="19" y="12397"/>
                </a:cubicBezTo>
                <a:cubicBezTo>
                  <a:pt x="12" y="12403"/>
                  <a:pt x="7" y="12787"/>
                  <a:pt x="0" y="12937"/>
                </a:cubicBezTo>
                <a:cubicBezTo>
                  <a:pt x="7" y="13207"/>
                  <a:pt x="13" y="13821"/>
                  <a:pt x="22" y="13827"/>
                </a:cubicBezTo>
                <a:cubicBezTo>
                  <a:pt x="60" y="13854"/>
                  <a:pt x="139" y="14056"/>
                  <a:pt x="197" y="14274"/>
                </a:cubicBezTo>
                <a:cubicBezTo>
                  <a:pt x="413" y="15081"/>
                  <a:pt x="728" y="15748"/>
                  <a:pt x="1128" y="16253"/>
                </a:cubicBezTo>
                <a:cubicBezTo>
                  <a:pt x="1454" y="16664"/>
                  <a:pt x="1677" y="16851"/>
                  <a:pt x="2429" y="17346"/>
                </a:cubicBezTo>
                <a:lnTo>
                  <a:pt x="3046" y="17754"/>
                </a:lnTo>
                <a:lnTo>
                  <a:pt x="2782" y="18281"/>
                </a:lnTo>
                <a:cubicBezTo>
                  <a:pt x="2623" y="18599"/>
                  <a:pt x="2526" y="18890"/>
                  <a:pt x="2542" y="19010"/>
                </a:cubicBezTo>
                <a:cubicBezTo>
                  <a:pt x="2566" y="19198"/>
                  <a:pt x="2581" y="19184"/>
                  <a:pt x="2807" y="18761"/>
                </a:cubicBezTo>
                <a:cubicBezTo>
                  <a:pt x="3115" y="18185"/>
                  <a:pt x="3348" y="17890"/>
                  <a:pt x="3446" y="17952"/>
                </a:cubicBezTo>
                <a:cubicBezTo>
                  <a:pt x="3487" y="17978"/>
                  <a:pt x="3545" y="18117"/>
                  <a:pt x="3573" y="18261"/>
                </a:cubicBezTo>
                <a:cubicBezTo>
                  <a:pt x="3601" y="18405"/>
                  <a:pt x="3752" y="18765"/>
                  <a:pt x="3907" y="19062"/>
                </a:cubicBezTo>
                <a:cubicBezTo>
                  <a:pt x="4061" y="19358"/>
                  <a:pt x="4188" y="19660"/>
                  <a:pt x="4188" y="19732"/>
                </a:cubicBezTo>
                <a:cubicBezTo>
                  <a:pt x="4188" y="19804"/>
                  <a:pt x="4221" y="19876"/>
                  <a:pt x="4262" y="19892"/>
                </a:cubicBezTo>
                <a:cubicBezTo>
                  <a:pt x="4303" y="19908"/>
                  <a:pt x="4380" y="20046"/>
                  <a:pt x="4434" y="20199"/>
                </a:cubicBezTo>
                <a:cubicBezTo>
                  <a:pt x="4488" y="20351"/>
                  <a:pt x="4667" y="20673"/>
                  <a:pt x="4832" y="20915"/>
                </a:cubicBezTo>
                <a:cubicBezTo>
                  <a:pt x="5159" y="21394"/>
                  <a:pt x="5357" y="21506"/>
                  <a:pt x="5880" y="21506"/>
                </a:cubicBezTo>
                <a:cubicBezTo>
                  <a:pt x="6040" y="21506"/>
                  <a:pt x="6194" y="21529"/>
                  <a:pt x="6222" y="21558"/>
                </a:cubicBezTo>
                <a:cubicBezTo>
                  <a:pt x="6243" y="21579"/>
                  <a:pt x="7508" y="21591"/>
                  <a:pt x="9370" y="21600"/>
                </a:cubicBezTo>
                <a:cubicBezTo>
                  <a:pt x="11266" y="21591"/>
                  <a:pt x="12271" y="21575"/>
                  <a:pt x="12367" y="21529"/>
                </a:cubicBezTo>
                <a:cubicBezTo>
                  <a:pt x="12456" y="21486"/>
                  <a:pt x="12669" y="21427"/>
                  <a:pt x="12837" y="21398"/>
                </a:cubicBezTo>
                <a:cubicBezTo>
                  <a:pt x="13208" y="21335"/>
                  <a:pt x="13920" y="20941"/>
                  <a:pt x="14101" y="20699"/>
                </a:cubicBezTo>
                <a:cubicBezTo>
                  <a:pt x="14172" y="20603"/>
                  <a:pt x="14258" y="20360"/>
                  <a:pt x="14290" y="20159"/>
                </a:cubicBezTo>
                <a:cubicBezTo>
                  <a:pt x="14329" y="19921"/>
                  <a:pt x="14427" y="19700"/>
                  <a:pt x="14577" y="19519"/>
                </a:cubicBezTo>
                <a:cubicBezTo>
                  <a:pt x="14895" y="19135"/>
                  <a:pt x="15006" y="18738"/>
                  <a:pt x="14973" y="18099"/>
                </a:cubicBezTo>
                <a:cubicBezTo>
                  <a:pt x="14932" y="17290"/>
                  <a:pt x="14872" y="17254"/>
                  <a:pt x="12699" y="16655"/>
                </a:cubicBezTo>
                <a:cubicBezTo>
                  <a:pt x="11930" y="16443"/>
                  <a:pt x="11169" y="16257"/>
                  <a:pt x="11006" y="16241"/>
                </a:cubicBezTo>
                <a:cubicBezTo>
                  <a:pt x="10843" y="16225"/>
                  <a:pt x="10578" y="16150"/>
                  <a:pt x="10418" y="16074"/>
                </a:cubicBezTo>
                <a:cubicBezTo>
                  <a:pt x="9959" y="15855"/>
                  <a:pt x="9617" y="15803"/>
                  <a:pt x="8782" y="15818"/>
                </a:cubicBezTo>
                <a:lnTo>
                  <a:pt x="8019" y="15831"/>
                </a:lnTo>
                <a:lnTo>
                  <a:pt x="7745" y="15653"/>
                </a:lnTo>
                <a:cubicBezTo>
                  <a:pt x="7595" y="15555"/>
                  <a:pt x="7386" y="15455"/>
                  <a:pt x="7282" y="15430"/>
                </a:cubicBezTo>
                <a:cubicBezTo>
                  <a:pt x="7172" y="15403"/>
                  <a:pt x="7095" y="15340"/>
                  <a:pt x="7095" y="15277"/>
                </a:cubicBezTo>
                <a:cubicBezTo>
                  <a:pt x="7095" y="15218"/>
                  <a:pt x="7059" y="15171"/>
                  <a:pt x="7015" y="15171"/>
                </a:cubicBezTo>
                <a:cubicBezTo>
                  <a:pt x="6882" y="15171"/>
                  <a:pt x="6269" y="14790"/>
                  <a:pt x="6006" y="14544"/>
                </a:cubicBezTo>
                <a:cubicBezTo>
                  <a:pt x="5373" y="13952"/>
                  <a:pt x="5155" y="13527"/>
                  <a:pt x="5162" y="12893"/>
                </a:cubicBezTo>
                <a:cubicBezTo>
                  <a:pt x="5167" y="12471"/>
                  <a:pt x="5850" y="11845"/>
                  <a:pt x="6306" y="11845"/>
                </a:cubicBezTo>
                <a:cubicBezTo>
                  <a:pt x="6390" y="11845"/>
                  <a:pt x="6743" y="11934"/>
                  <a:pt x="7089" y="12043"/>
                </a:cubicBezTo>
                <a:lnTo>
                  <a:pt x="7718" y="12241"/>
                </a:lnTo>
                <a:lnTo>
                  <a:pt x="8880" y="12237"/>
                </a:lnTo>
                <a:cubicBezTo>
                  <a:pt x="9960" y="12234"/>
                  <a:pt x="10078" y="12224"/>
                  <a:pt x="10523" y="12093"/>
                </a:cubicBezTo>
                <a:cubicBezTo>
                  <a:pt x="10787" y="12015"/>
                  <a:pt x="11050" y="11951"/>
                  <a:pt x="11107" y="11951"/>
                </a:cubicBezTo>
                <a:cubicBezTo>
                  <a:pt x="11335" y="11951"/>
                  <a:pt x="12569" y="11037"/>
                  <a:pt x="12720" y="10757"/>
                </a:cubicBezTo>
                <a:cubicBezTo>
                  <a:pt x="12855" y="10506"/>
                  <a:pt x="13216" y="10169"/>
                  <a:pt x="13454" y="10070"/>
                </a:cubicBezTo>
                <a:cubicBezTo>
                  <a:pt x="13595" y="10011"/>
                  <a:pt x="13831" y="9981"/>
                  <a:pt x="14147" y="9983"/>
                </a:cubicBezTo>
                <a:cubicBezTo>
                  <a:pt x="15186" y="9989"/>
                  <a:pt x="15896" y="10419"/>
                  <a:pt x="16480" y="11396"/>
                </a:cubicBezTo>
                <a:cubicBezTo>
                  <a:pt x="16667" y="11708"/>
                  <a:pt x="16969" y="12727"/>
                  <a:pt x="17059" y="13344"/>
                </a:cubicBezTo>
                <a:cubicBezTo>
                  <a:pt x="17155" y="14011"/>
                  <a:pt x="17261" y="14379"/>
                  <a:pt x="17406" y="14550"/>
                </a:cubicBezTo>
                <a:cubicBezTo>
                  <a:pt x="17488" y="14648"/>
                  <a:pt x="17556" y="14654"/>
                  <a:pt x="18378" y="14629"/>
                </a:cubicBezTo>
                <a:cubicBezTo>
                  <a:pt x="19551" y="14595"/>
                  <a:pt x="20109" y="14462"/>
                  <a:pt x="20507" y="14120"/>
                </a:cubicBezTo>
                <a:cubicBezTo>
                  <a:pt x="20662" y="13987"/>
                  <a:pt x="20977" y="13759"/>
                  <a:pt x="21209" y="13615"/>
                </a:cubicBezTo>
                <a:lnTo>
                  <a:pt x="21600" y="13372"/>
                </a:lnTo>
                <a:cubicBezTo>
                  <a:pt x="21588" y="12775"/>
                  <a:pt x="21574" y="12251"/>
                  <a:pt x="21557" y="12245"/>
                </a:cubicBezTo>
                <a:cubicBezTo>
                  <a:pt x="21517" y="12229"/>
                  <a:pt x="21458" y="12062"/>
                  <a:pt x="21426" y="11873"/>
                </a:cubicBezTo>
                <a:cubicBezTo>
                  <a:pt x="21394" y="11685"/>
                  <a:pt x="21333" y="11516"/>
                  <a:pt x="21291" y="11499"/>
                </a:cubicBezTo>
                <a:cubicBezTo>
                  <a:pt x="21249" y="11483"/>
                  <a:pt x="21215" y="11382"/>
                  <a:pt x="21215" y="11275"/>
                </a:cubicBezTo>
                <a:cubicBezTo>
                  <a:pt x="21215" y="11168"/>
                  <a:pt x="21164" y="11018"/>
                  <a:pt x="21102" y="10942"/>
                </a:cubicBezTo>
                <a:cubicBezTo>
                  <a:pt x="21039" y="10866"/>
                  <a:pt x="20940" y="10676"/>
                  <a:pt x="20883" y="10519"/>
                </a:cubicBezTo>
                <a:cubicBezTo>
                  <a:pt x="20653" y="9892"/>
                  <a:pt x="20162" y="9050"/>
                  <a:pt x="19788" y="8645"/>
                </a:cubicBezTo>
                <a:cubicBezTo>
                  <a:pt x="19445" y="8274"/>
                  <a:pt x="19248" y="8135"/>
                  <a:pt x="18556" y="7767"/>
                </a:cubicBezTo>
                <a:cubicBezTo>
                  <a:pt x="18160" y="7556"/>
                  <a:pt x="16812" y="7056"/>
                  <a:pt x="16812" y="7119"/>
                </a:cubicBezTo>
                <a:cubicBezTo>
                  <a:pt x="16812" y="7134"/>
                  <a:pt x="16691" y="7098"/>
                  <a:pt x="16543" y="7041"/>
                </a:cubicBezTo>
                <a:cubicBezTo>
                  <a:pt x="16394" y="6983"/>
                  <a:pt x="16214" y="6936"/>
                  <a:pt x="16141" y="6936"/>
                </a:cubicBezTo>
                <a:cubicBezTo>
                  <a:pt x="16068" y="6936"/>
                  <a:pt x="15893" y="6900"/>
                  <a:pt x="15752" y="6855"/>
                </a:cubicBezTo>
                <a:cubicBezTo>
                  <a:pt x="15611" y="6810"/>
                  <a:pt x="15390" y="6765"/>
                  <a:pt x="15260" y="6755"/>
                </a:cubicBezTo>
                <a:cubicBezTo>
                  <a:pt x="14977" y="6732"/>
                  <a:pt x="14413" y="6639"/>
                  <a:pt x="13915" y="6534"/>
                </a:cubicBezTo>
                <a:cubicBezTo>
                  <a:pt x="13535" y="6454"/>
                  <a:pt x="12162" y="5856"/>
                  <a:pt x="12162" y="5771"/>
                </a:cubicBezTo>
                <a:cubicBezTo>
                  <a:pt x="12162" y="5744"/>
                  <a:pt x="12292" y="5670"/>
                  <a:pt x="12451" y="5604"/>
                </a:cubicBezTo>
                <a:cubicBezTo>
                  <a:pt x="12769" y="5473"/>
                  <a:pt x="13241" y="4968"/>
                  <a:pt x="13241" y="4760"/>
                </a:cubicBezTo>
                <a:cubicBezTo>
                  <a:pt x="13241" y="4690"/>
                  <a:pt x="13301" y="4520"/>
                  <a:pt x="13374" y="4384"/>
                </a:cubicBezTo>
                <a:cubicBezTo>
                  <a:pt x="13447" y="4248"/>
                  <a:pt x="13487" y="4102"/>
                  <a:pt x="13462" y="4061"/>
                </a:cubicBezTo>
                <a:cubicBezTo>
                  <a:pt x="13409" y="3973"/>
                  <a:pt x="12666" y="3822"/>
                  <a:pt x="12291" y="3822"/>
                </a:cubicBezTo>
                <a:cubicBezTo>
                  <a:pt x="11872" y="3822"/>
                  <a:pt x="11691" y="3940"/>
                  <a:pt x="11628" y="4256"/>
                </a:cubicBezTo>
                <a:cubicBezTo>
                  <a:pt x="11557" y="4621"/>
                  <a:pt x="11289" y="4915"/>
                  <a:pt x="10850" y="5111"/>
                </a:cubicBezTo>
                <a:cubicBezTo>
                  <a:pt x="10547" y="5246"/>
                  <a:pt x="10470" y="5260"/>
                  <a:pt x="10332" y="5205"/>
                </a:cubicBezTo>
                <a:cubicBezTo>
                  <a:pt x="10110" y="5117"/>
                  <a:pt x="9216" y="5125"/>
                  <a:pt x="8725" y="5220"/>
                </a:cubicBezTo>
                <a:cubicBezTo>
                  <a:pt x="8503" y="5263"/>
                  <a:pt x="8287" y="5285"/>
                  <a:pt x="8245" y="5268"/>
                </a:cubicBezTo>
                <a:cubicBezTo>
                  <a:pt x="8203" y="5252"/>
                  <a:pt x="8290" y="5148"/>
                  <a:pt x="8441" y="5039"/>
                </a:cubicBezTo>
                <a:cubicBezTo>
                  <a:pt x="9102" y="4559"/>
                  <a:pt x="9210" y="4461"/>
                  <a:pt x="9473" y="4105"/>
                </a:cubicBezTo>
                <a:cubicBezTo>
                  <a:pt x="9786" y="3682"/>
                  <a:pt x="9699" y="3717"/>
                  <a:pt x="11150" y="3448"/>
                </a:cubicBezTo>
                <a:cubicBezTo>
                  <a:pt x="12129" y="3268"/>
                  <a:pt x="13001" y="2984"/>
                  <a:pt x="13614" y="2646"/>
                </a:cubicBezTo>
                <a:cubicBezTo>
                  <a:pt x="13798" y="2545"/>
                  <a:pt x="14124" y="2261"/>
                  <a:pt x="14343" y="2010"/>
                </a:cubicBezTo>
                <a:cubicBezTo>
                  <a:pt x="14856" y="1424"/>
                  <a:pt x="15399" y="1130"/>
                  <a:pt x="16412" y="894"/>
                </a:cubicBezTo>
                <a:cubicBezTo>
                  <a:pt x="16757" y="814"/>
                  <a:pt x="16927" y="747"/>
                  <a:pt x="16906" y="700"/>
                </a:cubicBezTo>
                <a:cubicBezTo>
                  <a:pt x="16889" y="660"/>
                  <a:pt x="16845" y="547"/>
                  <a:pt x="16808" y="448"/>
                </a:cubicBezTo>
                <a:cubicBezTo>
                  <a:pt x="16771" y="350"/>
                  <a:pt x="16693" y="249"/>
                  <a:pt x="16633" y="224"/>
                </a:cubicBezTo>
                <a:cubicBezTo>
                  <a:pt x="16317" y="97"/>
                  <a:pt x="15260" y="249"/>
                  <a:pt x="14676" y="504"/>
                </a:cubicBezTo>
                <a:cubicBezTo>
                  <a:pt x="14238" y="696"/>
                  <a:pt x="13159" y="1366"/>
                  <a:pt x="13159" y="1447"/>
                </a:cubicBezTo>
                <a:cubicBezTo>
                  <a:pt x="13159" y="1545"/>
                  <a:pt x="12236" y="2293"/>
                  <a:pt x="12154" y="2261"/>
                </a:cubicBezTo>
                <a:cubicBezTo>
                  <a:pt x="12112" y="2244"/>
                  <a:pt x="12003" y="2120"/>
                  <a:pt x="11910" y="1983"/>
                </a:cubicBezTo>
                <a:cubicBezTo>
                  <a:pt x="11656" y="1611"/>
                  <a:pt x="11618" y="1578"/>
                  <a:pt x="11447" y="1578"/>
                </a:cubicBezTo>
                <a:cubicBezTo>
                  <a:pt x="11233" y="1578"/>
                  <a:pt x="11199" y="1806"/>
                  <a:pt x="11367" y="2120"/>
                </a:cubicBezTo>
                <a:cubicBezTo>
                  <a:pt x="11523" y="2411"/>
                  <a:pt x="11453" y="2488"/>
                  <a:pt x="10977" y="2537"/>
                </a:cubicBezTo>
                <a:cubicBezTo>
                  <a:pt x="10442" y="2592"/>
                  <a:pt x="10413" y="2561"/>
                  <a:pt x="10600" y="2123"/>
                </a:cubicBezTo>
                <a:cubicBezTo>
                  <a:pt x="10798" y="1660"/>
                  <a:pt x="10923" y="1384"/>
                  <a:pt x="11156" y="892"/>
                </a:cubicBezTo>
                <a:cubicBezTo>
                  <a:pt x="11473" y="224"/>
                  <a:pt x="11377" y="92"/>
                  <a:pt x="10612" y="143"/>
                </a:cubicBezTo>
                <a:cubicBezTo>
                  <a:pt x="10355" y="159"/>
                  <a:pt x="10108" y="197"/>
                  <a:pt x="10063" y="225"/>
                </a:cubicBezTo>
                <a:cubicBezTo>
                  <a:pt x="9960" y="290"/>
                  <a:pt x="9525" y="967"/>
                  <a:pt x="9379" y="1287"/>
                </a:cubicBezTo>
                <a:cubicBezTo>
                  <a:pt x="9093" y="1918"/>
                  <a:pt x="8299" y="3267"/>
                  <a:pt x="7931" y="3748"/>
                </a:cubicBezTo>
                <a:cubicBezTo>
                  <a:pt x="7839" y="3868"/>
                  <a:pt x="7708" y="3981"/>
                  <a:pt x="7638" y="3999"/>
                </a:cubicBezTo>
                <a:cubicBezTo>
                  <a:pt x="7568" y="4016"/>
                  <a:pt x="7509" y="4072"/>
                  <a:pt x="7509" y="4124"/>
                </a:cubicBezTo>
                <a:cubicBezTo>
                  <a:pt x="7508" y="4175"/>
                  <a:pt x="7331" y="4348"/>
                  <a:pt x="7114" y="4508"/>
                </a:cubicBezTo>
                <a:cubicBezTo>
                  <a:pt x="6898" y="4668"/>
                  <a:pt x="6645" y="4854"/>
                  <a:pt x="6554" y="4924"/>
                </a:cubicBezTo>
                <a:cubicBezTo>
                  <a:pt x="6463" y="4994"/>
                  <a:pt x="6169" y="5207"/>
                  <a:pt x="5900" y="5399"/>
                </a:cubicBezTo>
                <a:cubicBezTo>
                  <a:pt x="5218" y="5885"/>
                  <a:pt x="4874" y="6223"/>
                  <a:pt x="4237" y="7031"/>
                </a:cubicBezTo>
                <a:cubicBezTo>
                  <a:pt x="3733" y="7670"/>
                  <a:pt x="3522" y="7830"/>
                  <a:pt x="3522" y="7575"/>
                </a:cubicBezTo>
                <a:cubicBezTo>
                  <a:pt x="3522" y="7421"/>
                  <a:pt x="4433" y="6319"/>
                  <a:pt x="5051" y="5724"/>
                </a:cubicBezTo>
                <a:cubicBezTo>
                  <a:pt x="5798" y="5005"/>
                  <a:pt x="6179" y="4521"/>
                  <a:pt x="6314" y="4120"/>
                </a:cubicBezTo>
                <a:cubicBezTo>
                  <a:pt x="6451" y="3715"/>
                  <a:pt x="6460" y="2758"/>
                  <a:pt x="6336" y="1811"/>
                </a:cubicBezTo>
                <a:cubicBezTo>
                  <a:pt x="6253" y="1187"/>
                  <a:pt x="6258" y="1023"/>
                  <a:pt x="6376" y="612"/>
                </a:cubicBezTo>
                <a:cubicBezTo>
                  <a:pt x="6452" y="350"/>
                  <a:pt x="6491" y="98"/>
                  <a:pt x="6463" y="52"/>
                </a:cubicBezTo>
                <a:cubicBezTo>
                  <a:pt x="6448" y="28"/>
                  <a:pt x="6359" y="12"/>
                  <a:pt x="6205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69" name="Disclosures"/>
          <p:cNvSpPr txBox="1">
            <a:spLocks noGrp="1"/>
          </p:cNvSpPr>
          <p:nvPr>
            <p:ph type="title" idx="4294967295"/>
          </p:nvPr>
        </p:nvSpPr>
        <p:spPr>
          <a:xfrm>
            <a:off x="4833937" y="357187"/>
            <a:ext cx="14716126" cy="3429001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821531">
              <a:defRPr sz="118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Disclosures</a:t>
            </a:r>
          </a:p>
        </p:txBody>
      </p:sp>
      <p:sp>
        <p:nvSpPr>
          <p:cNvPr id="570" name="I do have the following relationship(s) with commercial interests."/>
          <p:cNvSpPr txBox="1">
            <a:spLocks noGrp="1"/>
          </p:cNvSpPr>
          <p:nvPr>
            <p:ph type="body" sz="quarter" idx="4294967295"/>
          </p:nvPr>
        </p:nvSpPr>
        <p:spPr>
          <a:xfrm>
            <a:off x="4219664" y="3958640"/>
            <a:ext cx="16625977" cy="1893329"/>
          </a:xfrm>
          <a:prstGeom prst="rect">
            <a:avLst/>
          </a:prstGeom>
        </p:spPr>
        <p:txBody>
          <a:bodyPr lIns="71437" tIns="71437" rIns="71437" bIns="71437"/>
          <a:lstStyle/>
          <a:p>
            <a:pPr marL="0" indent="0" defTabSz="1183005">
              <a:lnSpc>
                <a:spcPct val="80000"/>
              </a:lnSpc>
              <a:spcBef>
                <a:spcPts val="700"/>
              </a:spcBef>
              <a:buClrTx/>
              <a:buSzTx/>
              <a:buNone/>
              <a:defRPr sz="4232">
                <a:solidFill>
                  <a:srgbClr val="4F00B8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0" indent="0" defTabSz="1183005">
              <a:lnSpc>
                <a:spcPct val="80000"/>
              </a:lnSpc>
              <a:spcBef>
                <a:spcPts val="700"/>
              </a:spcBef>
              <a:buClrTx/>
              <a:buSzTx/>
              <a:buNone/>
              <a:defRPr sz="4232"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 I </a:t>
            </a:r>
            <a:r>
              <a:rPr b="1" u="sng"/>
              <a:t>do</a:t>
            </a:r>
            <a:r>
              <a:rPr b="1"/>
              <a:t> </a:t>
            </a:r>
            <a:r>
              <a:t>have the following relationship(s) with commercial interests.</a:t>
            </a:r>
          </a:p>
        </p:txBody>
      </p:sp>
      <p:graphicFrame>
        <p:nvGraphicFramePr>
          <p:cNvPr id="571" name="Table"/>
          <p:cNvGraphicFramePr/>
          <p:nvPr/>
        </p:nvGraphicFramePr>
        <p:xfrm>
          <a:off x="2341166" y="6209865"/>
          <a:ext cx="19701666" cy="4799391"/>
        </p:xfrm>
        <a:graphic>
          <a:graphicData uri="http://schemas.openxmlformats.org/drawingml/2006/table">
            <a:tbl>
              <a:tblPr firstRow="1" firstCol="1">
                <a:tableStyleId>{33BA23B1-9221-436E-865A-0063620EA4FD}</a:tableStyleId>
              </a:tblPr>
              <a:tblGrid>
                <a:gridCol w="32836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836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836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836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836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2836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299644">
                <a:tc>
                  <a:txBody>
                    <a:bodyPr/>
                    <a:lstStyle/>
                    <a:p>
                      <a:pPr defTabSz="1160859">
                        <a:defRPr sz="3200">
                          <a:solidFill>
                            <a:srgbClr val="000000"/>
                          </a:solidFill>
                          <a:sym typeface="Helvetica Neue"/>
                        </a:defRPr>
                      </a:pPr>
                      <a:endParaRPr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34343"/>
                      </a:solidFill>
                      <a:miter lim="400000"/>
                    </a:lnL>
                    <a:lnR w="12700">
                      <a:solidFill>
                        <a:srgbClr val="434343"/>
                      </a:solidFill>
                      <a:miter lim="400000"/>
                    </a:lnR>
                    <a:lnT w="12700">
                      <a:solidFill>
                        <a:srgbClr val="434343"/>
                      </a:solidFill>
                      <a:miter lim="400000"/>
                    </a:lnT>
                    <a:lnB w="12700">
                      <a:solidFill>
                        <a:srgbClr val="43434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160859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ym typeface="Helvetica Neue"/>
                        </a:rPr>
                        <a:t>Cook Medical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34343"/>
                      </a:solidFill>
                      <a:miter lim="400000"/>
                    </a:lnL>
                    <a:lnR w="12700">
                      <a:solidFill>
                        <a:srgbClr val="434343"/>
                      </a:solidFill>
                      <a:miter lim="400000"/>
                    </a:lnR>
                    <a:lnT w="12700">
                      <a:solidFill>
                        <a:srgbClr val="434343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160859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ym typeface="Helvetica Neue"/>
                        </a:rPr>
                        <a:t>WL Gore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34343"/>
                      </a:solidFill>
                      <a:miter lim="400000"/>
                    </a:lnL>
                    <a:lnR w="12700">
                      <a:solidFill>
                        <a:srgbClr val="434343"/>
                      </a:solidFill>
                      <a:miter lim="400000"/>
                    </a:lnR>
                    <a:lnT w="12700">
                      <a:solidFill>
                        <a:srgbClr val="434343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160859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ym typeface="Helvetica Neue"/>
                        </a:rPr>
                        <a:t>Endologix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34343"/>
                      </a:solidFill>
                      <a:miter lim="400000"/>
                    </a:lnL>
                    <a:lnR w="12700">
                      <a:solidFill>
                        <a:srgbClr val="434343"/>
                      </a:solidFill>
                      <a:miter lim="400000"/>
                    </a:lnR>
                    <a:lnT w="12700">
                      <a:solidFill>
                        <a:srgbClr val="434343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160859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ym typeface="Helvetica Neue"/>
                        </a:rPr>
                        <a:t>Centerline Biomedical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34343"/>
                      </a:solidFill>
                      <a:miter lim="400000"/>
                    </a:lnL>
                    <a:lnR w="25400">
                      <a:solidFill>
                        <a:srgbClr val="434343"/>
                      </a:solidFill>
                      <a:miter lim="400000"/>
                    </a:lnR>
                    <a:lnT w="12700">
                      <a:solidFill>
                        <a:srgbClr val="434343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3095625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4000" b="1">
                          <a:sym typeface="Helvetica Neue"/>
                        </a:rPr>
                        <a:t>ViTTA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434343"/>
                      </a:solidFill>
                      <a:miter lim="400000"/>
                    </a:lnL>
                    <a:lnR w="25400">
                      <a:solidFill>
                        <a:srgbClr val="434343"/>
                      </a:solidFill>
                      <a:miter lim="400000"/>
                    </a:lnR>
                    <a:lnT w="25400">
                      <a:solidFill>
                        <a:srgbClr val="434343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9950">
                <a:tc>
                  <a:txBody>
                    <a:bodyPr/>
                    <a:lstStyle/>
                    <a:p>
                      <a:pPr defTabSz="1160859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chemeClr val="accent4"/>
                          </a:solidFill>
                          <a:sym typeface="Helvetica Neue"/>
                        </a:rPr>
                        <a:t>Relationship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34343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434343"/>
                      </a:solidFill>
                      <a:miter lim="400000"/>
                    </a:lnT>
                    <a:lnB w="12700">
                      <a:solidFill>
                        <a:srgbClr val="43434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160859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sym typeface="Helvetica Neue"/>
                        </a:rPr>
                        <a:t>Research Support, Clinical Trials, Consulting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434343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434343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1160859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sym typeface="Helvetica Neue"/>
                        </a:rPr>
                        <a:t>Clinical Trials, Consulting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34343"/>
                      </a:solidFill>
                      <a:miter lim="400000"/>
                    </a:lnL>
                    <a:lnR w="12700">
                      <a:solidFill>
                        <a:srgbClr val="434343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434343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1160859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sym typeface="Helvetica Neue"/>
                        </a:rPr>
                        <a:t>Clinical Trials, Consulting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34343"/>
                      </a:solidFill>
                      <a:miter lim="400000"/>
                    </a:lnL>
                    <a:lnR w="12700">
                      <a:solidFill>
                        <a:srgbClr val="434343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434343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1160859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sym typeface="Helvetica Neue"/>
                        </a:rPr>
                        <a:t>Consulting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34343"/>
                      </a:solidFill>
                      <a:miter lim="400000"/>
                    </a:lnL>
                    <a:lnR w="25400">
                      <a:solidFill>
                        <a:srgbClr val="434343"/>
                      </a:solidFill>
                      <a:miter lim="400000"/>
                    </a:lnR>
                    <a:lnT w="12700">
                      <a:solidFill>
                        <a:srgbClr val="FFFFFF"/>
                      </a:solidFill>
                      <a:miter lim="400000"/>
                    </a:lnT>
                    <a:lnB w="12700">
                      <a:solidFill>
                        <a:srgbClr val="434343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3095625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FFFFFF"/>
                          </a:solidFill>
                          <a:sym typeface="Helvetica Neue"/>
                        </a:rPr>
                        <a:t>Consulting, Clinical Trials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434343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FFFFFF"/>
                      </a:solidFill>
                      <a:miter lim="400000"/>
                    </a:lnT>
                    <a:lnB w="25400">
                      <a:solidFill>
                        <a:srgbClr val="434343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9797">
                <a:tc>
                  <a:txBody>
                    <a:bodyPr/>
                    <a:lstStyle/>
                    <a:p>
                      <a:pPr defTabSz="1160859"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3200" b="1">
                          <a:solidFill>
                            <a:schemeClr val="accent4"/>
                          </a:solidFill>
                          <a:sym typeface="Helvetica Neue"/>
                        </a:rPr>
                        <a:t>Received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34343"/>
                      </a:solidFill>
                      <a:miter lim="400000"/>
                    </a:lnL>
                    <a:lnR w="12700">
                      <a:solidFill>
                        <a:srgbClr val="FFFFFF"/>
                      </a:solidFill>
                      <a:miter lim="400000"/>
                    </a:lnR>
                    <a:lnT w="12700">
                      <a:solidFill>
                        <a:srgbClr val="434343"/>
                      </a:solidFill>
                      <a:miter lim="400000"/>
                    </a:lnT>
                    <a:lnB w="12700">
                      <a:solidFill>
                        <a:srgbClr val="434343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1160859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sym typeface="Helvetica Neue"/>
                        </a:rPr>
                        <a:t>Grants, honoraria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FFFFFF"/>
                      </a:solidFill>
                      <a:miter lim="400000"/>
                    </a:lnL>
                    <a:lnR w="12700">
                      <a:solidFill>
                        <a:srgbClr val="434343"/>
                      </a:solidFill>
                      <a:miter lim="400000"/>
                    </a:lnR>
                    <a:lnT w="12700">
                      <a:solidFill>
                        <a:srgbClr val="434343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1160859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sym typeface="Helvetica Neue"/>
                        </a:rPr>
                        <a:t>Honoraria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34343"/>
                      </a:solidFill>
                      <a:miter lim="400000"/>
                    </a:lnL>
                    <a:lnR w="12700">
                      <a:solidFill>
                        <a:srgbClr val="434343"/>
                      </a:solidFill>
                      <a:miter lim="400000"/>
                    </a:lnR>
                    <a:lnT w="12700">
                      <a:solidFill>
                        <a:srgbClr val="434343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1160859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sym typeface="Helvetica Neue"/>
                        </a:rPr>
                        <a:t>Honoraria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34343"/>
                      </a:solidFill>
                      <a:miter lim="400000"/>
                    </a:lnL>
                    <a:lnR w="12700">
                      <a:solidFill>
                        <a:srgbClr val="434343"/>
                      </a:solidFill>
                      <a:miter lim="400000"/>
                    </a:lnR>
                    <a:lnT w="12700">
                      <a:solidFill>
                        <a:srgbClr val="434343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1160859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solidFill>
                            <a:srgbClr val="FFFFFF"/>
                          </a:solidFill>
                          <a:sym typeface="Helvetica Neue"/>
                        </a:rPr>
                        <a:t>Stock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434343"/>
                      </a:solidFill>
                      <a:miter lim="400000"/>
                    </a:lnL>
                    <a:lnR w="25400">
                      <a:solidFill>
                        <a:srgbClr val="434343"/>
                      </a:solidFill>
                      <a:miter lim="400000"/>
                    </a:lnR>
                    <a:lnT w="12700">
                      <a:solidFill>
                        <a:srgbClr val="434343"/>
                      </a:solidFill>
                      <a:miter lim="400000"/>
                    </a:lnT>
                    <a:lnB w="12700">
                      <a:solidFill>
                        <a:srgbClr val="FFFFFF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defTabSz="3095625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000">
                          <a:solidFill>
                            <a:srgbClr val="FFFFFF"/>
                          </a:solidFill>
                          <a:sym typeface="Helvetica Neue"/>
                        </a:rPr>
                        <a:t>Honoraria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434343"/>
                      </a:solidFill>
                      <a:miter lim="400000"/>
                    </a:lnL>
                    <a:lnR w="25400">
                      <a:solidFill>
                        <a:srgbClr val="FFFFFF"/>
                      </a:solidFill>
                      <a:miter lim="400000"/>
                    </a:lnR>
                    <a:lnT w="25400">
                      <a:solidFill>
                        <a:srgbClr val="434343"/>
                      </a:solidFill>
                      <a:miter lim="400000"/>
                    </a:lnT>
                    <a:lnB w="25400">
                      <a:solidFill>
                        <a:srgbClr val="FFFFFF"/>
                      </a:solidFill>
                      <a:miter lim="400000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4459F4-062C-DC4F-8A17-20C70B240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41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Fenestrated Limb for Hypogastric Perfus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14732">
              <a:defRPr sz="8300">
                <a:effectLst>
                  <a:outerShdw blurRad="38100" dist="33147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Fenestrated Limb for Hypogastric Perfusion</a:t>
            </a:r>
          </a:p>
        </p:txBody>
      </p:sp>
      <p:sp>
        <p:nvSpPr>
          <p:cNvPr id="82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541866" indent="-541866" defTabSz="821530">
              <a:spcBef>
                <a:spcPts val="3300"/>
              </a:spcBef>
              <a:buSzPct val="30000"/>
              <a:buBlip>
                <a:blip r:embed="rId5"/>
              </a:buBlip>
              <a:defRPr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8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/>
          </a:p>
        </p:txBody>
      </p:sp>
      <p:pic>
        <p:nvPicPr>
          <p:cNvPr id="831" name="MailScreenSnapz001.jpg" descr="MailScreenSnapz00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9580" y="3280878"/>
            <a:ext cx="5938044" cy="9361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832" name="MailScreenSnapz002.jpg" descr="MailScreenSnapz0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78613" y="3280878"/>
            <a:ext cx="10414691" cy="9361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BDDF2C6-CB5F-DE4D-9FDB-940DA5D82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33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Fenestrated Limb for Hypogastric Perfusion"/>
          <p:cNvSpPr txBox="1">
            <a:spLocks noGrp="1"/>
          </p:cNvSpPr>
          <p:nvPr>
            <p:ph type="title"/>
          </p:nvPr>
        </p:nvSpPr>
        <p:spPr>
          <a:xfrm>
            <a:off x="757646" y="357187"/>
            <a:ext cx="22912251" cy="3429001"/>
          </a:xfrm>
          <a:prstGeom prst="rect">
            <a:avLst/>
          </a:prstGeom>
        </p:spPr>
        <p:txBody>
          <a:bodyPr/>
          <a:lstStyle>
            <a:lvl1pPr defTabSz="714732">
              <a:defRPr sz="8300">
                <a:effectLst>
                  <a:outerShdw blurRad="38100" dist="33147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/>
            <a:r>
              <a:rPr dirty="0"/>
              <a:t>Fenestrated Limb for Hypogastric Perfusion</a:t>
            </a:r>
          </a:p>
        </p:txBody>
      </p:sp>
      <p:pic>
        <p:nvPicPr>
          <p:cNvPr id="839" name="pasted-image.tif" descr="pasted-image.tif"/>
          <p:cNvPicPr>
            <a:picLocks noChangeAspect="1"/>
          </p:cNvPicPr>
          <p:nvPr/>
        </p:nvPicPr>
        <p:blipFill>
          <a:blip r:embed="rId5"/>
          <a:srcRect l="11929" t="15238" r="23279" b="21698"/>
          <a:stretch>
            <a:fillRect/>
          </a:stretch>
        </p:blipFill>
        <p:spPr>
          <a:xfrm>
            <a:off x="3306028" y="3991280"/>
            <a:ext cx="8694385" cy="846259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0" name="pasted-image.tif" descr="pasted-image.tif"/>
          <p:cNvPicPr>
            <a:picLocks noChangeAspect="1"/>
          </p:cNvPicPr>
          <p:nvPr/>
        </p:nvPicPr>
        <p:blipFill>
          <a:blip r:embed="rId6"/>
          <a:srcRect l="21282" t="39898" r="24417" b="19457"/>
          <a:stretch>
            <a:fillRect/>
          </a:stretch>
        </p:blipFill>
        <p:spPr>
          <a:xfrm>
            <a:off x="12010317" y="4522328"/>
            <a:ext cx="9056214" cy="6778559"/>
          </a:xfrm>
          <a:prstGeom prst="rect">
            <a:avLst/>
          </a:prstGeom>
          <a:ln w="12700">
            <a:miter lim="400000"/>
          </a:ln>
        </p:spPr>
      </p:pic>
      <p:sp>
        <p:nvSpPr>
          <p:cNvPr id="841" name="Re-entry opposite from hypogastric origin"/>
          <p:cNvSpPr txBox="1"/>
          <p:nvPr/>
        </p:nvSpPr>
        <p:spPr>
          <a:xfrm>
            <a:off x="2340898" y="7962957"/>
            <a:ext cx="5085859" cy="103034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chemeClr val="accent4">
                    <a:hueOff val="468000"/>
                    <a:satOff val="-4761"/>
                    <a:lumOff val="10196"/>
                  </a:schemeClr>
                </a:solidFill>
              </a:defRPr>
            </a:lvl1pPr>
          </a:lstStyle>
          <a:p>
            <a:r>
              <a:t>Re-entry opposite from hypogastric origin</a:t>
            </a:r>
          </a:p>
        </p:txBody>
      </p:sp>
      <p:sp>
        <p:nvSpPr>
          <p:cNvPr id="842" name="Line"/>
          <p:cNvSpPr/>
          <p:nvPr/>
        </p:nvSpPr>
        <p:spPr>
          <a:xfrm>
            <a:off x="4830379" y="9297703"/>
            <a:ext cx="2854760" cy="450585"/>
          </a:xfrm>
          <a:prstGeom prst="line">
            <a:avLst/>
          </a:prstGeom>
          <a:ln w="50800">
            <a:solidFill>
              <a:schemeClr val="accent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6645EB-69D7-B74A-84C9-A9D727550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7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Conservative Manage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Conservative Management</a:t>
            </a:r>
          </a:p>
        </p:txBody>
      </p:sp>
      <p:sp>
        <p:nvSpPr>
          <p:cNvPr id="847" name="In SOME circumstances when there is no growth…"/>
          <p:cNvSpPr txBox="1">
            <a:spLocks noGrp="1"/>
          </p:cNvSpPr>
          <p:nvPr>
            <p:ph type="body" sz="half" idx="1"/>
          </p:nvPr>
        </p:nvSpPr>
        <p:spPr>
          <a:xfrm>
            <a:off x="1170865" y="2950527"/>
            <a:ext cx="8259126" cy="9296401"/>
          </a:xfrm>
          <a:prstGeom prst="rect">
            <a:avLst/>
          </a:prstGeom>
        </p:spPr>
        <p:txBody>
          <a:bodyPr/>
          <a:lstStyle/>
          <a:p>
            <a:pPr marL="1087438" indent="-622300"/>
            <a:r>
              <a:rPr dirty="0"/>
              <a:t>In SOME circumstances when there is no growth</a:t>
            </a:r>
            <a:r>
              <a:rPr lang="en-US" dirty="0"/>
              <a:t> and</a:t>
            </a:r>
            <a:r>
              <a:rPr dirty="0"/>
              <a:t> exclusion has potential consequences</a:t>
            </a:r>
            <a:r>
              <a:rPr lang="en-US" dirty="0"/>
              <a:t>…    </a:t>
            </a:r>
            <a:r>
              <a:rPr dirty="0"/>
              <a:t>observation may be </a:t>
            </a:r>
            <a:r>
              <a:rPr lang="en-US" dirty="0"/>
              <a:t> </a:t>
            </a:r>
            <a:r>
              <a:rPr dirty="0"/>
              <a:t>warranted</a:t>
            </a:r>
          </a:p>
        </p:txBody>
      </p:sp>
      <p:sp>
        <p:nvSpPr>
          <p:cNvPr id="8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22</a:t>
            </a:fld>
            <a:endParaRPr/>
          </a:p>
        </p:txBody>
      </p:sp>
      <p:pic>
        <p:nvPicPr>
          <p:cNvPr id="849" name="Screen Shot 2021-12-11 at 5.09.20 PM.png" descr="Screen Shot 2021-12-11 at 5.09.20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1815" y="5844339"/>
            <a:ext cx="8433055" cy="7580682"/>
          </a:xfrm>
          <a:prstGeom prst="rect">
            <a:avLst/>
          </a:prstGeom>
          <a:ln w="12700">
            <a:miter lim="400000"/>
          </a:ln>
        </p:spPr>
      </p:pic>
      <p:pic>
        <p:nvPicPr>
          <p:cNvPr id="850" name="Screen Shot 2021-12-11 at 5.09.12 PM.png" descr="Screen Shot 2021-12-11 at 5.09.12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8894833" y="3969994"/>
            <a:ext cx="9694544" cy="76556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55" name="Group"/>
          <p:cNvGrpSpPr/>
          <p:nvPr/>
        </p:nvGrpSpPr>
        <p:grpSpPr>
          <a:xfrm>
            <a:off x="11826877" y="4547484"/>
            <a:ext cx="5056573" cy="5892527"/>
            <a:chOff x="0" y="0"/>
            <a:chExt cx="5056572" cy="5892525"/>
          </a:xfrm>
        </p:grpSpPr>
        <p:sp>
          <p:nvSpPr>
            <p:cNvPr id="851" name="Dissection"/>
            <p:cNvSpPr txBox="1"/>
            <p:nvPr/>
          </p:nvSpPr>
          <p:spPr>
            <a:xfrm>
              <a:off x="1440619" y="5332077"/>
              <a:ext cx="2032636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4">
                      <a:hueOff val="468000"/>
                      <a:satOff val="-4761"/>
                      <a:lumOff val="10196"/>
                    </a:schemeClr>
                  </a:solidFill>
                </a:defRPr>
              </a:lvl1pPr>
            </a:lstStyle>
            <a:p>
              <a:r>
                <a:t>Dissection</a:t>
              </a:r>
            </a:p>
          </p:txBody>
        </p:sp>
        <p:sp>
          <p:nvSpPr>
            <p:cNvPr id="852" name="Line"/>
            <p:cNvSpPr/>
            <p:nvPr/>
          </p:nvSpPr>
          <p:spPr>
            <a:xfrm flipV="1">
              <a:off x="2447029" y="3869870"/>
              <a:ext cx="70686" cy="1434443"/>
            </a:xfrm>
            <a:prstGeom prst="lin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853" name="Communicates with FL"/>
            <p:cNvSpPr txBox="1"/>
            <p:nvPr/>
          </p:nvSpPr>
          <p:spPr>
            <a:xfrm>
              <a:off x="759654" y="-1"/>
              <a:ext cx="4296919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>
                  <a:solidFill>
                    <a:schemeClr val="accent4">
                      <a:hueOff val="-624705"/>
                      <a:lumOff val="1372"/>
                    </a:schemeClr>
                  </a:solidFill>
                </a:defRPr>
              </a:lvl1pPr>
            </a:lstStyle>
            <a:p>
              <a:r>
                <a:t>Communicates with FL</a:t>
              </a:r>
            </a:p>
          </p:txBody>
        </p:sp>
        <p:sp>
          <p:nvSpPr>
            <p:cNvPr id="854" name="Line"/>
            <p:cNvSpPr/>
            <p:nvPr/>
          </p:nvSpPr>
          <p:spPr>
            <a:xfrm flipH="1">
              <a:off x="0" y="756047"/>
              <a:ext cx="1778052" cy="1468546"/>
            </a:xfrm>
            <a:prstGeom prst="line">
              <a:avLst/>
            </a:prstGeom>
            <a:noFill/>
            <a:ln w="50800" cap="flat">
              <a:solidFill>
                <a:schemeClr val="accent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3200" b="0"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CCC8636-A211-5844-BBCD-34CB5A196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992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Content Placeholder 4"/>
          <p:cNvSpPr txBox="1"/>
          <p:nvPr/>
        </p:nvSpPr>
        <p:spPr>
          <a:xfrm>
            <a:off x="1124468" y="3514507"/>
            <a:ext cx="14872478" cy="695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marL="1371600" lvl="1" indent="-914400" algn="l" defTabSz="1828800">
              <a:lnSpc>
                <a:spcPct val="110000"/>
              </a:lnSpc>
              <a:spcBef>
                <a:spcPts val="1200"/>
              </a:spcBef>
              <a:buSzPct val="100000"/>
              <a:buFont typeface="Arial"/>
              <a:buChar char="•"/>
              <a:defRPr sz="4800" b="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Persistent false lumen perfusion is present in a significant number of patients after F</a:t>
            </a:r>
            <a:r>
              <a:rPr lang="en-US" dirty="0"/>
              <a:t>B</a:t>
            </a:r>
            <a:r>
              <a:rPr dirty="0"/>
              <a:t>E</a:t>
            </a:r>
            <a:r>
              <a:rPr lang="en-US" dirty="0"/>
              <a:t>V</a:t>
            </a:r>
            <a:r>
              <a:rPr dirty="0"/>
              <a:t>AR for post-dissection aneurysmal degeneration</a:t>
            </a:r>
          </a:p>
          <a:p>
            <a:pPr marL="1371600" lvl="1" indent="-914400" algn="l" defTabSz="1828800">
              <a:lnSpc>
                <a:spcPct val="110000"/>
              </a:lnSpc>
              <a:spcBef>
                <a:spcPts val="1200"/>
              </a:spcBef>
              <a:buSzPct val="100000"/>
              <a:buFont typeface="Arial"/>
              <a:buChar char="•"/>
              <a:defRPr sz="4800" b="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Management strategies should be targeted at exclusion of re-entry sites with stent-grafts or coil embolization</a:t>
            </a:r>
          </a:p>
          <a:p>
            <a:pPr marL="1371600" lvl="1" indent="-914400" algn="l" defTabSz="1828800">
              <a:lnSpc>
                <a:spcPct val="110000"/>
              </a:lnSpc>
              <a:spcBef>
                <a:spcPts val="1200"/>
              </a:spcBef>
              <a:buSzPct val="100000"/>
              <a:buFont typeface="Arial"/>
              <a:buChar char="•"/>
              <a:defRPr sz="4800" b="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In certain situations conservative management may be indicated.</a:t>
            </a:r>
          </a:p>
        </p:txBody>
      </p:sp>
      <p:sp>
        <p:nvSpPr>
          <p:cNvPr id="1074" name="Title 1"/>
          <p:cNvSpPr txBox="1"/>
          <p:nvPr/>
        </p:nvSpPr>
        <p:spPr>
          <a:xfrm>
            <a:off x="1309777" y="355600"/>
            <a:ext cx="16459201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algn="l" defTabSz="1828800">
              <a:defRPr sz="7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Conclusion</a:t>
            </a:r>
          </a:p>
        </p:txBody>
      </p:sp>
      <p:pic>
        <p:nvPicPr>
          <p:cNvPr id="1075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03427" y="533400"/>
            <a:ext cx="5847273" cy="1264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4C06D96-79BA-DC40-8648-3F822428D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312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Outcome of TEVAR in cTBAD"/>
          <p:cNvSpPr txBox="1">
            <a:spLocks noGrp="1"/>
          </p:cNvSpPr>
          <p:nvPr>
            <p:ph type="title"/>
          </p:nvPr>
        </p:nvSpPr>
        <p:spPr>
          <a:xfrm>
            <a:off x="1689100" y="-302133"/>
            <a:ext cx="21005800" cy="2286001"/>
          </a:xfrm>
          <a:prstGeom prst="rect">
            <a:avLst/>
          </a:prstGeom>
        </p:spPr>
        <p:txBody>
          <a:bodyPr/>
          <a:lstStyle>
            <a:lvl1pPr defTabSz="821530">
              <a:defRPr sz="96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t>Outcome of TEVAR in cTBAD</a:t>
            </a:r>
          </a:p>
        </p:txBody>
      </p:sp>
      <p:sp>
        <p:nvSpPr>
          <p:cNvPr id="576" name="Body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541866" indent="-541866" defTabSz="821530">
              <a:spcBef>
                <a:spcPts val="3300"/>
              </a:spcBef>
              <a:buSzPct val="30000"/>
              <a:buBlip>
                <a:blip r:embed="rId5"/>
              </a:buBlip>
              <a:defRPr sz="4800"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pic>
        <p:nvPicPr>
          <p:cNvPr id="577" name="Screen Shot 2017-07-23 at 8.22.09 PM.png" descr="Screen Shot 2017-07-23 at 8.22.09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972" y="4003049"/>
            <a:ext cx="9242613" cy="6888904"/>
          </a:xfrm>
          <a:prstGeom prst="rect">
            <a:avLst/>
          </a:prstGeom>
          <a:ln w="12700">
            <a:miter lim="400000"/>
          </a:ln>
        </p:spPr>
      </p:pic>
      <p:sp>
        <p:nvSpPr>
          <p:cNvPr id="578" name="1/3"/>
          <p:cNvSpPr txBox="1"/>
          <p:nvPr/>
        </p:nvSpPr>
        <p:spPr>
          <a:xfrm>
            <a:off x="7478380" y="7018580"/>
            <a:ext cx="687325" cy="6604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3200" b="0">
                <a:solidFill>
                  <a:srgbClr val="FF2600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r>
              <a:t>1/3</a:t>
            </a:r>
          </a:p>
        </p:txBody>
      </p:sp>
      <p:pic>
        <p:nvPicPr>
          <p:cNvPr id="579" name="predictoe png.png" descr="predictoe png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21851" y="-1193004"/>
            <a:ext cx="18505649" cy="185056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82" name="Persistent FL Perfusion"/>
          <p:cNvGrpSpPr/>
          <p:nvPr/>
        </p:nvGrpSpPr>
        <p:grpSpPr>
          <a:xfrm>
            <a:off x="9821333" y="2807546"/>
            <a:ext cx="6585058" cy="2591120"/>
            <a:chOff x="0" y="0"/>
            <a:chExt cx="6585056" cy="2591118"/>
          </a:xfrm>
        </p:grpSpPr>
        <p:sp>
          <p:nvSpPr>
            <p:cNvPr id="580" name="Rounded Rectangle"/>
            <p:cNvSpPr/>
            <p:nvPr/>
          </p:nvSpPr>
          <p:spPr>
            <a:xfrm>
              <a:off x="0" y="0"/>
              <a:ext cx="6585057" cy="2591119"/>
            </a:xfrm>
            <a:prstGeom prst="roundRect">
              <a:avLst>
                <a:gd name="adj" fmla="val 19605"/>
              </a:avLst>
            </a:prstGeom>
            <a:gradFill flip="none" rotWithShape="1">
              <a:gsLst>
                <a:gs pos="0">
                  <a:srgbClr val="99CAF5"/>
                </a:gs>
                <a:gs pos="100000">
                  <a:srgbClr val="769CB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300" b="0">
                  <a:solidFill>
                    <a:srgbClr val="00000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endParaRPr/>
            </a:p>
          </p:txBody>
        </p:sp>
        <p:sp>
          <p:nvSpPr>
            <p:cNvPr id="581" name="Persistent FL Perfusion"/>
            <p:cNvSpPr txBox="1"/>
            <p:nvPr/>
          </p:nvSpPr>
          <p:spPr>
            <a:xfrm>
              <a:off x="148784" y="870109"/>
              <a:ext cx="6287489" cy="850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300" b="0">
                  <a:solidFill>
                    <a:srgbClr val="00000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Persistent FL Perfusion</a:t>
              </a:r>
            </a:p>
          </p:txBody>
        </p:sp>
      </p:grpSp>
      <p:grpSp>
        <p:nvGrpSpPr>
          <p:cNvPr id="587" name="Group"/>
          <p:cNvGrpSpPr/>
          <p:nvPr/>
        </p:nvGrpSpPr>
        <p:grpSpPr>
          <a:xfrm>
            <a:off x="9821333" y="5430026"/>
            <a:ext cx="6585058" cy="4099174"/>
            <a:chOff x="0" y="0"/>
            <a:chExt cx="6585057" cy="4099172"/>
          </a:xfrm>
        </p:grpSpPr>
        <p:grpSp>
          <p:nvGrpSpPr>
            <p:cNvPr id="585" name="Lack of Remodeling"/>
            <p:cNvGrpSpPr/>
            <p:nvPr/>
          </p:nvGrpSpPr>
          <p:grpSpPr>
            <a:xfrm>
              <a:off x="0" y="1508052"/>
              <a:ext cx="6585058" cy="2591121"/>
              <a:chOff x="0" y="0"/>
              <a:chExt cx="6585057" cy="2591119"/>
            </a:xfrm>
          </p:grpSpPr>
          <p:sp>
            <p:nvSpPr>
              <p:cNvPr id="583" name="Rounded Rectangle"/>
              <p:cNvSpPr/>
              <p:nvPr/>
            </p:nvSpPr>
            <p:spPr>
              <a:xfrm>
                <a:off x="0" y="0"/>
                <a:ext cx="6585058" cy="2591120"/>
              </a:xfrm>
              <a:prstGeom prst="roundRect">
                <a:avLst>
                  <a:gd name="adj" fmla="val 19605"/>
                </a:avLst>
              </a:prstGeom>
              <a:gradFill flip="none" rotWithShape="1">
                <a:gsLst>
                  <a:gs pos="0">
                    <a:srgbClr val="3C8A9E"/>
                  </a:gs>
                  <a:gs pos="100000">
                    <a:srgbClr val="A5D6E3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Avenir Light"/>
                    <a:ea typeface="Avenir Light"/>
                    <a:cs typeface="Avenir Light"/>
                    <a:sym typeface="Avenir Light"/>
                  </a:defRPr>
                </a:pPr>
                <a:endParaRPr/>
              </a:p>
            </p:txBody>
          </p:sp>
          <p:sp>
            <p:nvSpPr>
              <p:cNvPr id="584" name="Lack of Remodeling"/>
              <p:cNvSpPr txBox="1"/>
              <p:nvPr/>
            </p:nvSpPr>
            <p:spPr>
              <a:xfrm>
                <a:off x="148784" y="965359"/>
                <a:ext cx="6287489" cy="660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3200" b="0">
                    <a:latin typeface="Avenir Light"/>
                    <a:ea typeface="Avenir Light"/>
                    <a:cs typeface="Avenir Light"/>
                    <a:sym typeface="Avenir Light"/>
                  </a:defRPr>
                </a:lvl1pPr>
              </a:lstStyle>
              <a:p>
                <a:r>
                  <a:t>Lack of Remodeling</a:t>
                </a:r>
              </a:p>
            </p:txBody>
          </p:sp>
        </p:grpSp>
        <p:sp>
          <p:nvSpPr>
            <p:cNvPr id="586" name="Line"/>
            <p:cNvSpPr/>
            <p:nvPr/>
          </p:nvSpPr>
          <p:spPr>
            <a:xfrm>
              <a:off x="3292528" y="-1"/>
              <a:ext cx="2" cy="1445367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>
                <a:defRPr sz="3200" b="0">
                  <a:latin typeface="Avenir Light"/>
                  <a:ea typeface="Avenir Light"/>
                  <a:cs typeface="Avenir Light"/>
                  <a:sym typeface="Avenir Light"/>
                </a:defRPr>
              </a:pPr>
              <a:endParaRPr/>
            </a:p>
          </p:txBody>
        </p:sp>
      </p:grpSp>
      <p:grpSp>
        <p:nvGrpSpPr>
          <p:cNvPr id="592" name="Group"/>
          <p:cNvGrpSpPr/>
          <p:nvPr/>
        </p:nvGrpSpPr>
        <p:grpSpPr>
          <a:xfrm>
            <a:off x="9821333" y="9560559"/>
            <a:ext cx="6585058" cy="2856194"/>
            <a:chOff x="0" y="0"/>
            <a:chExt cx="6585057" cy="2856192"/>
          </a:xfrm>
        </p:grpSpPr>
        <p:grpSp>
          <p:nvGrpSpPr>
            <p:cNvPr id="590" name="Death"/>
            <p:cNvGrpSpPr/>
            <p:nvPr/>
          </p:nvGrpSpPr>
          <p:grpSpPr>
            <a:xfrm>
              <a:off x="0" y="1478558"/>
              <a:ext cx="6585058" cy="1377635"/>
              <a:chOff x="0" y="0"/>
              <a:chExt cx="6585057" cy="1377633"/>
            </a:xfrm>
          </p:grpSpPr>
          <p:sp>
            <p:nvSpPr>
              <p:cNvPr id="588" name="Rounded Rectangle"/>
              <p:cNvSpPr/>
              <p:nvPr/>
            </p:nvSpPr>
            <p:spPr>
              <a:xfrm>
                <a:off x="0" y="0"/>
                <a:ext cx="6585058" cy="1377634"/>
              </a:xfrm>
              <a:prstGeom prst="roundRect">
                <a:avLst>
                  <a:gd name="adj" fmla="val 36875"/>
                </a:avLst>
              </a:prstGeom>
              <a:gradFill flip="none" rotWithShape="1">
                <a:gsLst>
                  <a:gs pos="0">
                    <a:srgbClr val="3C8A9E"/>
                  </a:gs>
                  <a:gs pos="100000">
                    <a:srgbClr val="A5D6E3"/>
                  </a:gs>
                </a:gsLst>
                <a:lin ang="16200000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3200" b="0">
                    <a:latin typeface="Avenir Light"/>
                    <a:ea typeface="Avenir Light"/>
                    <a:cs typeface="Avenir Light"/>
                    <a:sym typeface="Avenir Light"/>
                  </a:defRPr>
                </a:pPr>
                <a:endParaRPr/>
              </a:p>
            </p:txBody>
          </p:sp>
          <p:sp>
            <p:nvSpPr>
              <p:cNvPr id="589" name="Death"/>
              <p:cNvSpPr txBox="1"/>
              <p:nvPr/>
            </p:nvSpPr>
            <p:spPr>
              <a:xfrm>
                <a:off x="148788" y="358616"/>
                <a:ext cx="6287481" cy="660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50800" tIns="50800" rIns="50800" bIns="50800" numCol="1" anchor="ctr">
                <a:spAutoFit/>
              </a:bodyPr>
              <a:lstStyle>
                <a:lvl1pPr>
                  <a:defRPr sz="3200" b="0">
                    <a:latin typeface="Avenir Light"/>
                    <a:ea typeface="Avenir Light"/>
                    <a:cs typeface="Avenir Light"/>
                    <a:sym typeface="Avenir Light"/>
                  </a:defRPr>
                </a:lvl1pPr>
              </a:lstStyle>
              <a:p>
                <a:r>
                  <a:t>Death</a:t>
                </a:r>
              </a:p>
            </p:txBody>
          </p:sp>
        </p:grpSp>
        <p:sp>
          <p:nvSpPr>
            <p:cNvPr id="591" name="Line"/>
            <p:cNvSpPr/>
            <p:nvPr/>
          </p:nvSpPr>
          <p:spPr>
            <a:xfrm>
              <a:off x="3292528" y="0"/>
              <a:ext cx="2" cy="1445367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round/>
              <a:tailEnd type="triangle" w="med" len="med"/>
            </a:ln>
            <a:effectLst/>
          </p:spPr>
          <p:txBody>
            <a:bodyPr wrap="square" lIns="45718" tIns="45718" rIns="45718" bIns="45718" numCol="1" anchor="t">
              <a:noAutofit/>
            </a:bodyPr>
            <a:lstStyle/>
            <a:p>
              <a:pPr algn="l">
                <a:defRPr sz="3200" b="0">
                  <a:latin typeface="Avenir Light"/>
                  <a:ea typeface="Avenir Light"/>
                  <a:cs typeface="Avenir Light"/>
                  <a:sym typeface="Avenir Light"/>
                </a:defRPr>
              </a:pPr>
              <a:endParaRPr/>
            </a:p>
          </p:txBody>
        </p:sp>
      </p:grpSp>
      <p:sp>
        <p:nvSpPr>
          <p:cNvPr id="593" name="Mani, K., et al. (2012). Predictors of outcome after endovascular repair for chronic type B dissection. EJVES 43(4), 386–391."/>
          <p:cNvSpPr txBox="1"/>
          <p:nvPr/>
        </p:nvSpPr>
        <p:spPr>
          <a:xfrm>
            <a:off x="651739" y="12911135"/>
            <a:ext cx="23080520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677332" indent="-677332" algn="l" defTabSz="33865">
              <a:tabLst>
                <a:tab pos="939800" algn="l"/>
                <a:tab pos="1892300" algn="l"/>
                <a:tab pos="2844800" algn="l"/>
                <a:tab pos="3784600" algn="l"/>
                <a:tab pos="4737100" algn="l"/>
                <a:tab pos="5689600" algn="l"/>
                <a:tab pos="6629400" algn="l"/>
                <a:tab pos="7581900" algn="l"/>
                <a:tab pos="8534400" algn="l"/>
                <a:tab pos="9474200" algn="l"/>
                <a:tab pos="10426700" algn="l"/>
                <a:tab pos="11379200" algn="l"/>
              </a:tabLst>
              <a:defRPr sz="2400" b="0">
                <a:solidFill>
                  <a:srgbClr val="DDDDDD"/>
                </a:solidFill>
                <a:latin typeface="Avenir"/>
                <a:ea typeface="Avenir"/>
                <a:cs typeface="Avenir"/>
                <a:sym typeface="Avenir Roman"/>
              </a:defRPr>
            </a:pPr>
            <a:r>
              <a:t>Mani, K., et al. (2012). Predictors of outcome after endovascular repair for chronic type B dissection. </a:t>
            </a:r>
            <a:r>
              <a:rPr>
                <a:latin typeface="Avenir Book"/>
                <a:ea typeface="Avenir Book"/>
                <a:cs typeface="Avenir Book"/>
                <a:sym typeface="Avenir Book"/>
              </a:rPr>
              <a:t>EJVES 43</a:t>
            </a:r>
            <a:r>
              <a:t>(4), 386–391.</a:t>
            </a:r>
          </a:p>
        </p:txBody>
      </p:sp>
      <p:grpSp>
        <p:nvGrpSpPr>
          <p:cNvPr id="596" name="Lack of Remodeling"/>
          <p:cNvGrpSpPr/>
          <p:nvPr/>
        </p:nvGrpSpPr>
        <p:grpSpPr>
          <a:xfrm>
            <a:off x="9821333" y="6928243"/>
            <a:ext cx="6585058" cy="2591119"/>
            <a:chOff x="0" y="0"/>
            <a:chExt cx="6585056" cy="2591118"/>
          </a:xfrm>
        </p:grpSpPr>
        <p:sp>
          <p:nvSpPr>
            <p:cNvPr id="594" name="Rounded Rectangle"/>
            <p:cNvSpPr/>
            <p:nvPr/>
          </p:nvSpPr>
          <p:spPr>
            <a:xfrm>
              <a:off x="0" y="0"/>
              <a:ext cx="6585057" cy="2591119"/>
            </a:xfrm>
            <a:prstGeom prst="roundRect">
              <a:avLst>
                <a:gd name="adj" fmla="val 19605"/>
              </a:avLst>
            </a:prstGeom>
            <a:gradFill flip="none" rotWithShape="1">
              <a:gsLst>
                <a:gs pos="0">
                  <a:srgbClr val="99CAF5"/>
                </a:gs>
                <a:gs pos="100000">
                  <a:srgbClr val="769CB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300" b="0">
                  <a:solidFill>
                    <a:srgbClr val="00000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endParaRPr/>
            </a:p>
          </p:txBody>
        </p:sp>
        <p:sp>
          <p:nvSpPr>
            <p:cNvPr id="595" name="Lack of Remodeling"/>
            <p:cNvSpPr txBox="1"/>
            <p:nvPr/>
          </p:nvSpPr>
          <p:spPr>
            <a:xfrm>
              <a:off x="148784" y="870109"/>
              <a:ext cx="6287489" cy="850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300" b="0">
                  <a:solidFill>
                    <a:srgbClr val="00000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Lack of Remodeling</a:t>
              </a:r>
            </a:p>
          </p:txBody>
        </p:sp>
      </p:grpSp>
      <p:grpSp>
        <p:nvGrpSpPr>
          <p:cNvPr id="599" name="Death"/>
          <p:cNvGrpSpPr/>
          <p:nvPr/>
        </p:nvGrpSpPr>
        <p:grpSpPr>
          <a:xfrm>
            <a:off x="9821333" y="11048941"/>
            <a:ext cx="6585058" cy="1466785"/>
            <a:chOff x="0" y="0"/>
            <a:chExt cx="6585056" cy="1466784"/>
          </a:xfrm>
        </p:grpSpPr>
        <p:sp>
          <p:nvSpPr>
            <p:cNvPr id="597" name="Rounded Rectangle"/>
            <p:cNvSpPr/>
            <p:nvPr/>
          </p:nvSpPr>
          <p:spPr>
            <a:xfrm>
              <a:off x="0" y="0"/>
              <a:ext cx="6585057" cy="1466785"/>
            </a:xfrm>
            <a:prstGeom prst="roundRect">
              <a:avLst>
                <a:gd name="adj" fmla="val 34634"/>
              </a:avLst>
            </a:prstGeom>
            <a:gradFill flip="none" rotWithShape="1">
              <a:gsLst>
                <a:gs pos="0">
                  <a:srgbClr val="99CAF5"/>
                </a:gs>
                <a:gs pos="100000">
                  <a:srgbClr val="769CBF"/>
                </a:gs>
              </a:gsLst>
              <a:lin ang="162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300" b="0">
                  <a:solidFill>
                    <a:srgbClr val="00000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pPr>
              <a:endParaRPr/>
            </a:p>
          </p:txBody>
        </p:sp>
        <p:sp>
          <p:nvSpPr>
            <p:cNvPr id="598" name="Death"/>
            <p:cNvSpPr txBox="1"/>
            <p:nvPr/>
          </p:nvSpPr>
          <p:spPr>
            <a:xfrm>
              <a:off x="148789" y="307942"/>
              <a:ext cx="6287479" cy="850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4300" b="0">
                  <a:solidFill>
                    <a:srgbClr val="000000"/>
                  </a:solidFill>
                  <a:latin typeface="Avenir Heavy"/>
                  <a:ea typeface="Avenir Heavy"/>
                  <a:cs typeface="Avenir Heavy"/>
                  <a:sym typeface="Avenir Heavy"/>
                </a:defRPr>
              </a:lvl1pPr>
            </a:lstStyle>
            <a:p>
              <a:r>
                <a:t>Death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98F536F-3A19-534C-BD60-6A89A01B2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12049"/>
    </mc:Choice>
    <mc:Fallback>
      <p:transition advTm="12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Do All Patients Need Treatmen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808990">
              <a:defRPr sz="10976"/>
            </a:lvl1pPr>
          </a:lstStyle>
          <a:p>
            <a:r>
              <a:t>Do All Patients Need Treatment?</a:t>
            </a:r>
          </a:p>
        </p:txBody>
      </p:sp>
      <p:sp>
        <p:nvSpPr>
          <p:cNvPr id="60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952607" y="13210443"/>
            <a:ext cx="283770" cy="46105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  <p:pic>
        <p:nvPicPr>
          <p:cNvPr id="605" name="21156807_20190228_63.jpg" descr="21156807_20190228_6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0480" y="2145017"/>
            <a:ext cx="13004801" cy="13004801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No good data on the outcome of persistent FL perfusion for FBEVAR…"/>
          <p:cNvSpPr txBox="1">
            <a:spLocks noGrp="1"/>
          </p:cNvSpPr>
          <p:nvPr>
            <p:ph type="body" idx="1"/>
          </p:nvPr>
        </p:nvSpPr>
        <p:spPr>
          <a:xfrm>
            <a:off x="1525036" y="3149600"/>
            <a:ext cx="16805500" cy="9296400"/>
          </a:xfrm>
          <a:prstGeom prst="rect">
            <a:avLst/>
          </a:prstGeom>
        </p:spPr>
        <p:txBody>
          <a:bodyPr/>
          <a:lstStyle/>
          <a:p>
            <a:r>
              <a:t>No good data on the outcome of persistent FL perfusion for FBEVAR</a:t>
            </a:r>
          </a:p>
          <a:p>
            <a:r>
              <a:t>Is all FL Perfusion the same?</a:t>
            </a:r>
          </a:p>
          <a:p>
            <a:pPr lvl="1"/>
            <a:r>
              <a:t>Distal target vessel fenestration perfusion</a:t>
            </a:r>
          </a:p>
          <a:p>
            <a:pPr lvl="1"/>
            <a:r>
              <a:t>Perfusion from FL intercostal or lumbar vessels</a:t>
            </a:r>
          </a:p>
          <a:p>
            <a:pPr lvl="1"/>
            <a:r>
              <a:t>Aortic or iliac entry tear communications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4F59113-7F2E-D448-9DC8-5F16F4EB95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82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0" name="Picture 8" descr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24172" y="1114661"/>
            <a:ext cx="3199039" cy="9781231"/>
          </a:xfrm>
          <a:prstGeom prst="rect">
            <a:avLst/>
          </a:prstGeom>
          <a:ln w="12700">
            <a:miter lim="400000"/>
          </a:ln>
        </p:spPr>
      </p:pic>
      <p:sp>
        <p:nvSpPr>
          <p:cNvPr id="611" name="Rectangle 13"/>
          <p:cNvSpPr/>
          <p:nvPr/>
        </p:nvSpPr>
        <p:spPr>
          <a:xfrm>
            <a:off x="2924011" y="11525663"/>
            <a:ext cx="18535974" cy="2190339"/>
          </a:xfrm>
          <a:prstGeom prst="rect">
            <a:avLst/>
          </a:prstGeom>
          <a:solidFill>
            <a:srgbClr val="C000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12" name="Title 1"/>
          <p:cNvSpPr txBox="1">
            <a:spLocks noGrp="1"/>
          </p:cNvSpPr>
          <p:nvPr>
            <p:ph type="title"/>
          </p:nvPr>
        </p:nvSpPr>
        <p:spPr>
          <a:xfrm>
            <a:off x="2009641" y="257198"/>
            <a:ext cx="16025202" cy="6413731"/>
          </a:xfrm>
          <a:prstGeom prst="rect">
            <a:avLst/>
          </a:prstGeom>
        </p:spPr>
        <p:txBody>
          <a:bodyPr/>
          <a:lstStyle>
            <a:lvl1pPr>
              <a:defRPr sz="72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Outcomes of endovascular repair of chronic post-dissection and degenerative thoracoabdominal aortic aneurysms using fenestrated-branched stent-grafts</a:t>
            </a:r>
          </a:p>
        </p:txBody>
      </p:sp>
      <p:sp>
        <p:nvSpPr>
          <p:cNvPr id="613" name="Text Placeholder 3"/>
          <p:cNvSpPr txBox="1"/>
          <p:nvPr/>
        </p:nvSpPr>
        <p:spPr>
          <a:xfrm>
            <a:off x="4296152" y="7515266"/>
            <a:ext cx="13196266" cy="184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90000"/>
              </a:lnSpc>
              <a:spcBef>
                <a:spcPts val="2000"/>
              </a:spcBef>
              <a:defRPr sz="4000" b="0">
                <a:solidFill>
                  <a:srgbClr val="99CAF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Emanuel R. Tenorio, Gustavo S. </a:t>
            </a:r>
            <a:r>
              <a:rPr dirty="0" err="1"/>
              <a:t>Oderich</a:t>
            </a:r>
            <a:r>
              <a:rPr dirty="0"/>
              <a:t>, Mark A. Farber, </a:t>
            </a:r>
            <a:br>
              <a:rPr dirty="0"/>
            </a:br>
            <a:r>
              <a:rPr dirty="0"/>
              <a:t>Darren B. Schneider, Carlos H. </a:t>
            </a:r>
            <a:r>
              <a:rPr dirty="0" err="1"/>
              <a:t>Timaran</a:t>
            </a:r>
            <a:r>
              <a:rPr dirty="0"/>
              <a:t>, Andres </a:t>
            </a:r>
            <a:r>
              <a:rPr dirty="0" err="1"/>
              <a:t>Schanzer</a:t>
            </a:r>
            <a:r>
              <a:rPr dirty="0"/>
              <a:t>, Adam W. Beck and Matthew P. Sweet</a:t>
            </a:r>
            <a:endParaRPr sz="5600" dirty="0"/>
          </a:p>
        </p:txBody>
      </p:sp>
      <p:sp>
        <p:nvSpPr>
          <p:cNvPr id="614" name="TextBox 1"/>
          <p:cNvSpPr txBox="1"/>
          <p:nvPr/>
        </p:nvSpPr>
        <p:spPr>
          <a:xfrm>
            <a:off x="3388966" y="11615080"/>
            <a:ext cx="17488479" cy="23164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defRPr sz="2400">
                <a:latin typeface="Calibri"/>
                <a:ea typeface="Calibri"/>
                <a:cs typeface="Calibri"/>
                <a:sym typeface="Calibri"/>
              </a:defRPr>
            </a:pPr>
            <a:r>
              <a:t>Disclosures</a:t>
            </a:r>
          </a:p>
          <a:p>
            <a:pPr algn="l" defTabSz="1828800">
              <a:defRPr sz="2400" b="0">
                <a:latin typeface="Calibri"/>
                <a:ea typeface="Calibri"/>
                <a:cs typeface="Calibri"/>
                <a:sym typeface="Calibri"/>
              </a:defRPr>
            </a:pPr>
            <a:r>
              <a:t>ERT: none; GSO: consulting and research grants from Cook and WL Gore paid to Mayo Clinic; MAF: consulting and research grants from Cook, WL Gore, Endologix and Medtronic; DBS: consulting and research grants from Cook, WL Gore, Endologix and Medtronic; CHT: consulting and research grants from Cook; AS: consulting and research grants from Cook; AWB: none; MPS: none </a:t>
            </a:r>
          </a:p>
        </p:txBody>
      </p:sp>
      <p:sp>
        <p:nvSpPr>
          <p:cNvPr id="615" name="Straight Connector 3"/>
          <p:cNvSpPr/>
          <p:nvPr/>
        </p:nvSpPr>
        <p:spPr>
          <a:xfrm>
            <a:off x="4566840" y="7191209"/>
            <a:ext cx="10910805" cy="1"/>
          </a:xfrm>
          <a:prstGeom prst="line">
            <a:avLst/>
          </a:prstGeom>
          <a:ln w="76200">
            <a:solidFill>
              <a:srgbClr val="8497B0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69F823-82A7-744D-ABBF-A4737270A7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36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Picture 6" descr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721" y="4114800"/>
            <a:ext cx="11212851" cy="10123921"/>
          </a:xfrm>
          <a:prstGeom prst="rect">
            <a:avLst/>
          </a:prstGeom>
          <a:ln w="12700">
            <a:miter lim="400000"/>
          </a:ln>
        </p:spPr>
      </p:pic>
      <p:sp>
        <p:nvSpPr>
          <p:cNvPr id="620" name="Oval 8"/>
          <p:cNvSpPr/>
          <p:nvPr/>
        </p:nvSpPr>
        <p:spPr>
          <a:xfrm>
            <a:off x="6660174" y="10409415"/>
            <a:ext cx="5843812" cy="4019141"/>
          </a:xfrm>
          <a:prstGeom prst="ellipse">
            <a:avLst/>
          </a:prstGeom>
          <a:solidFill>
            <a:srgbClr val="000000"/>
          </a:solidFill>
          <a:ln w="12700">
            <a:miter lim="400000"/>
          </a:ln>
        </p:spPr>
        <p:txBody>
          <a:bodyPr tIns="91439" bIns="91439" anchor="ctr"/>
          <a:lstStyle/>
          <a:p>
            <a:pPr defTabSz="1828800">
              <a:defRPr sz="3600" b="0">
                <a:solidFill>
                  <a:srgbClr val="000000"/>
                </a:solidFill>
                <a:latin typeface="Calibri Regular"/>
                <a:ea typeface="Calibri Regular"/>
                <a:cs typeface="Calibri Regular"/>
                <a:sym typeface="Calibri Regular"/>
              </a:defRPr>
            </a:pPr>
            <a:endParaRPr/>
          </a:p>
        </p:txBody>
      </p:sp>
      <p:sp>
        <p:nvSpPr>
          <p:cNvPr id="621" name="Title 1"/>
          <p:cNvSpPr txBox="1"/>
          <p:nvPr/>
        </p:nvSpPr>
        <p:spPr>
          <a:xfrm>
            <a:off x="3962400" y="562376"/>
            <a:ext cx="16459200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defTabSz="1828800">
              <a:lnSpc>
                <a:spcPct val="90000"/>
              </a:lnSpc>
              <a:defRPr sz="7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Aortic Research Consortium</a:t>
            </a:r>
          </a:p>
        </p:txBody>
      </p:sp>
      <p:sp>
        <p:nvSpPr>
          <p:cNvPr id="622" name="TextBox 42"/>
          <p:cNvSpPr txBox="1"/>
          <p:nvPr/>
        </p:nvSpPr>
        <p:spPr>
          <a:xfrm>
            <a:off x="17103563" y="10722674"/>
            <a:ext cx="3590252" cy="1884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Surgical Associates</a:t>
            </a:r>
          </a:p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of Palm Beach </a:t>
            </a:r>
          </a:p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Country</a:t>
            </a:r>
          </a:p>
          <a:p>
            <a:pPr algn="l" defTabSz="1828800">
              <a:defRPr sz="2000" b="0">
                <a:latin typeface="Calibri"/>
                <a:ea typeface="Calibri"/>
                <a:cs typeface="Calibri"/>
                <a:sym typeface="Calibri"/>
              </a:defRPr>
            </a:pPr>
            <a:r>
              <a:t>Anthony Lee</a:t>
            </a:r>
          </a:p>
        </p:txBody>
      </p:sp>
      <p:sp>
        <p:nvSpPr>
          <p:cNvPr id="623" name="Straight Connector 7"/>
          <p:cNvSpPr/>
          <p:nvPr/>
        </p:nvSpPr>
        <p:spPr>
          <a:xfrm>
            <a:off x="12866864" y="4962673"/>
            <a:ext cx="764542" cy="1293687"/>
          </a:xfrm>
          <a:prstGeom prst="line">
            <a:avLst/>
          </a:prstGeom>
          <a:ln w="76200">
            <a:solidFill>
              <a:srgbClr val="5EE04D"/>
            </a:solidFill>
            <a:miter/>
            <a:tailEnd type="oval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24" name="TextBox 9"/>
          <p:cNvSpPr txBox="1"/>
          <p:nvPr/>
        </p:nvSpPr>
        <p:spPr>
          <a:xfrm>
            <a:off x="11707572" y="3962400"/>
            <a:ext cx="2256354" cy="944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Mayo Clinic</a:t>
            </a:r>
            <a:br/>
            <a:r>
              <a:rPr sz="2000"/>
              <a:t>Gustavo Oderich</a:t>
            </a:r>
          </a:p>
        </p:txBody>
      </p:sp>
      <p:sp>
        <p:nvSpPr>
          <p:cNvPr id="625" name="Straight Connector 12"/>
          <p:cNvSpPr/>
          <p:nvPr/>
        </p:nvSpPr>
        <p:spPr>
          <a:xfrm flipH="1" flipV="1">
            <a:off x="16204420" y="8764044"/>
            <a:ext cx="837153" cy="837156"/>
          </a:xfrm>
          <a:prstGeom prst="line">
            <a:avLst/>
          </a:prstGeom>
          <a:ln w="76200">
            <a:solidFill>
              <a:srgbClr val="5EE04D"/>
            </a:solidFill>
            <a:miter/>
            <a:tailEnd type="oval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26" name="TextBox 14"/>
          <p:cNvSpPr txBox="1"/>
          <p:nvPr/>
        </p:nvSpPr>
        <p:spPr>
          <a:xfrm>
            <a:off x="16935918" y="9042279"/>
            <a:ext cx="2840554" cy="141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University of</a:t>
            </a:r>
          </a:p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North Carolina</a:t>
            </a:r>
            <a:br/>
            <a:r>
              <a:rPr sz="2000"/>
              <a:t>Mark A. Farber</a:t>
            </a:r>
          </a:p>
        </p:txBody>
      </p:sp>
      <p:sp>
        <p:nvSpPr>
          <p:cNvPr id="627" name="Straight Connector 23"/>
          <p:cNvSpPr/>
          <p:nvPr/>
        </p:nvSpPr>
        <p:spPr>
          <a:xfrm flipH="1" flipV="1">
            <a:off x="16770739" y="7193637"/>
            <a:ext cx="270834" cy="373182"/>
          </a:xfrm>
          <a:prstGeom prst="line">
            <a:avLst/>
          </a:prstGeom>
          <a:ln w="76200">
            <a:solidFill>
              <a:srgbClr val="5EE04D"/>
            </a:solidFill>
            <a:miter/>
            <a:tailEnd type="oval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28" name="TextBox 24"/>
          <p:cNvSpPr txBox="1"/>
          <p:nvPr/>
        </p:nvSpPr>
        <p:spPr>
          <a:xfrm>
            <a:off x="16833400" y="7409747"/>
            <a:ext cx="4260970" cy="141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Weill Cornell Medicine</a:t>
            </a:r>
          </a:p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NewYork-Presbyterian</a:t>
            </a:r>
            <a:br/>
            <a:r>
              <a:rPr sz="2000"/>
              <a:t>Darren B. Schneider</a:t>
            </a:r>
          </a:p>
        </p:txBody>
      </p:sp>
      <p:sp>
        <p:nvSpPr>
          <p:cNvPr id="629" name="Straight Connector 25"/>
          <p:cNvSpPr/>
          <p:nvPr/>
        </p:nvSpPr>
        <p:spPr>
          <a:xfrm flipH="1">
            <a:off x="16915570" y="4858948"/>
            <a:ext cx="1192803" cy="1241376"/>
          </a:xfrm>
          <a:prstGeom prst="line">
            <a:avLst/>
          </a:prstGeom>
          <a:ln w="76200">
            <a:solidFill>
              <a:srgbClr val="5EE04D"/>
            </a:solidFill>
            <a:miter/>
            <a:tailEnd type="oval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0" name="TextBox 26"/>
          <p:cNvSpPr txBox="1"/>
          <p:nvPr/>
        </p:nvSpPr>
        <p:spPr>
          <a:xfrm>
            <a:off x="17307631" y="3394123"/>
            <a:ext cx="2758203" cy="141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University of</a:t>
            </a:r>
          </a:p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Massachusetts</a:t>
            </a:r>
            <a:br/>
            <a:r>
              <a:rPr sz="2000"/>
              <a:t>Andres Schanzer</a:t>
            </a:r>
          </a:p>
        </p:txBody>
      </p:sp>
      <p:sp>
        <p:nvSpPr>
          <p:cNvPr id="631" name="Straight Connector 27"/>
          <p:cNvSpPr/>
          <p:nvPr/>
        </p:nvSpPr>
        <p:spPr>
          <a:xfrm>
            <a:off x="7803860" y="4770881"/>
            <a:ext cx="974645" cy="530240"/>
          </a:xfrm>
          <a:prstGeom prst="line">
            <a:avLst/>
          </a:prstGeom>
          <a:ln w="76200">
            <a:solidFill>
              <a:srgbClr val="5EE04D"/>
            </a:solidFill>
            <a:miter/>
            <a:tailEnd type="oval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2" name="TextBox 28"/>
          <p:cNvSpPr txBox="1"/>
          <p:nvPr/>
        </p:nvSpPr>
        <p:spPr>
          <a:xfrm>
            <a:off x="4783977" y="3993396"/>
            <a:ext cx="4697731" cy="944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University of Washington</a:t>
            </a:r>
            <a:br/>
            <a:r>
              <a:rPr sz="2000"/>
              <a:t>Matthew Sweet</a:t>
            </a:r>
          </a:p>
        </p:txBody>
      </p:sp>
      <p:sp>
        <p:nvSpPr>
          <p:cNvPr id="633" name="Straight Connector 31"/>
          <p:cNvSpPr/>
          <p:nvPr/>
        </p:nvSpPr>
        <p:spPr>
          <a:xfrm flipV="1">
            <a:off x="7440371" y="8092208"/>
            <a:ext cx="973094" cy="417040"/>
          </a:xfrm>
          <a:prstGeom prst="line">
            <a:avLst/>
          </a:prstGeom>
          <a:ln w="76200">
            <a:solidFill>
              <a:srgbClr val="FF0000"/>
            </a:solidFill>
            <a:miter/>
            <a:tailEnd type="oval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4" name="TextBox 32"/>
          <p:cNvSpPr txBox="1"/>
          <p:nvPr/>
        </p:nvSpPr>
        <p:spPr>
          <a:xfrm>
            <a:off x="3628428" y="8848200"/>
            <a:ext cx="4400868" cy="141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University of California</a:t>
            </a:r>
          </a:p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San Francisco</a:t>
            </a:r>
          </a:p>
          <a:p>
            <a:pPr algn="l" defTabSz="1828800">
              <a:defRPr sz="2000" b="0">
                <a:latin typeface="Calibri"/>
                <a:ea typeface="Calibri"/>
                <a:cs typeface="Calibri"/>
                <a:sym typeface="Calibri"/>
              </a:defRPr>
            </a:pPr>
            <a:r>
              <a:t>Tim Chuter</a:t>
            </a:r>
          </a:p>
        </p:txBody>
      </p:sp>
      <p:sp>
        <p:nvSpPr>
          <p:cNvPr id="635" name="Straight Connector 36"/>
          <p:cNvSpPr/>
          <p:nvPr/>
        </p:nvSpPr>
        <p:spPr>
          <a:xfrm flipV="1">
            <a:off x="14002650" y="9741879"/>
            <a:ext cx="728925" cy="1263146"/>
          </a:xfrm>
          <a:prstGeom prst="line">
            <a:avLst/>
          </a:prstGeom>
          <a:ln w="76200">
            <a:solidFill>
              <a:srgbClr val="5EE04D"/>
            </a:solidFill>
            <a:miter/>
            <a:tailEnd type="oval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6" name="TextBox 40"/>
          <p:cNvSpPr txBox="1"/>
          <p:nvPr/>
        </p:nvSpPr>
        <p:spPr>
          <a:xfrm>
            <a:off x="12868403" y="11005023"/>
            <a:ext cx="2227780" cy="141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University</a:t>
            </a:r>
          </a:p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of Alabama</a:t>
            </a:r>
          </a:p>
          <a:p>
            <a:pPr algn="l" defTabSz="1828800">
              <a:defRPr sz="2000" b="0">
                <a:latin typeface="Calibri"/>
                <a:ea typeface="Calibri"/>
                <a:cs typeface="Calibri"/>
                <a:sym typeface="Calibri"/>
              </a:defRPr>
            </a:pPr>
            <a:r>
              <a:t>Adam W. Beck</a:t>
            </a:r>
          </a:p>
        </p:txBody>
      </p:sp>
      <p:sp>
        <p:nvSpPr>
          <p:cNvPr id="637" name="Straight Connector 41"/>
          <p:cNvSpPr/>
          <p:nvPr/>
        </p:nvSpPr>
        <p:spPr>
          <a:xfrm flipH="1" flipV="1">
            <a:off x="16150115" y="10971946"/>
            <a:ext cx="990068" cy="718031"/>
          </a:xfrm>
          <a:prstGeom prst="line">
            <a:avLst/>
          </a:prstGeom>
          <a:ln w="76200">
            <a:solidFill>
              <a:srgbClr val="FF0000"/>
            </a:solidFill>
            <a:miter/>
            <a:tailEnd type="oval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8" name="Straight Connector 43"/>
          <p:cNvSpPr/>
          <p:nvPr/>
        </p:nvSpPr>
        <p:spPr>
          <a:xfrm flipH="1">
            <a:off x="17146677" y="6632974"/>
            <a:ext cx="1138711" cy="70280"/>
          </a:xfrm>
          <a:prstGeom prst="line">
            <a:avLst/>
          </a:prstGeom>
          <a:ln w="76200">
            <a:solidFill>
              <a:srgbClr val="FF0000"/>
            </a:solidFill>
            <a:miter/>
            <a:tailEnd type="oval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39" name="TextBox 47"/>
          <p:cNvSpPr txBox="1"/>
          <p:nvPr/>
        </p:nvSpPr>
        <p:spPr>
          <a:xfrm>
            <a:off x="18285386" y="5886615"/>
            <a:ext cx="2580403" cy="141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Mass General</a:t>
            </a:r>
          </a:p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Hospital</a:t>
            </a:r>
            <a:br/>
            <a:r>
              <a:rPr sz="2000"/>
              <a:t>Matt Eagleton</a:t>
            </a:r>
          </a:p>
        </p:txBody>
      </p:sp>
      <p:sp>
        <p:nvSpPr>
          <p:cNvPr id="640" name="Straight Connector 35"/>
          <p:cNvSpPr/>
          <p:nvPr/>
        </p:nvSpPr>
        <p:spPr>
          <a:xfrm flipV="1">
            <a:off x="11216003" y="10380098"/>
            <a:ext cx="1676621" cy="829590"/>
          </a:xfrm>
          <a:prstGeom prst="line">
            <a:avLst/>
          </a:prstGeom>
          <a:ln w="76200">
            <a:solidFill>
              <a:srgbClr val="5EE04D"/>
            </a:solidFill>
            <a:miter/>
            <a:tailEnd type="oval"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41" name="TextBox 38"/>
          <p:cNvSpPr txBox="1"/>
          <p:nvPr/>
        </p:nvSpPr>
        <p:spPr>
          <a:xfrm>
            <a:off x="7444061" y="10645193"/>
            <a:ext cx="3612080" cy="1414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University of Texas</a:t>
            </a:r>
          </a:p>
          <a:p>
            <a:pPr algn="l" defTabSz="1828800">
              <a:defRPr sz="3200" b="0">
                <a:latin typeface="Calibri"/>
                <a:ea typeface="Calibri"/>
                <a:cs typeface="Calibri"/>
                <a:sym typeface="Calibri"/>
              </a:defRPr>
            </a:pPr>
            <a:r>
              <a:t>South Western</a:t>
            </a:r>
          </a:p>
          <a:p>
            <a:pPr algn="l" defTabSz="1828800">
              <a:defRPr sz="2000" b="0">
                <a:latin typeface="Calibri"/>
                <a:ea typeface="Calibri"/>
                <a:cs typeface="Calibri"/>
                <a:sym typeface="Calibri"/>
              </a:defRPr>
            </a:pPr>
            <a:r>
              <a:t>Carlos H. Timaran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3D40470-64F0-5448-88ED-5A98A0FC67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07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Title 1"/>
          <p:cNvSpPr txBox="1"/>
          <p:nvPr/>
        </p:nvSpPr>
        <p:spPr>
          <a:xfrm>
            <a:off x="4133984" y="378367"/>
            <a:ext cx="1645920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algn="l" defTabSz="1828800">
              <a:defRPr sz="7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Patients</a:t>
            </a:r>
          </a:p>
        </p:txBody>
      </p:sp>
      <p:pic>
        <p:nvPicPr>
          <p:cNvPr id="646" name="Picture 2" descr="Picture 2"/>
          <p:cNvPicPr>
            <a:picLocks noChangeAspect="1"/>
          </p:cNvPicPr>
          <p:nvPr/>
        </p:nvPicPr>
        <p:blipFill>
          <a:blip r:embed="rId5"/>
          <a:srcRect l="26595" t="808" r="50756"/>
          <a:stretch>
            <a:fillRect/>
          </a:stretch>
        </p:blipFill>
        <p:spPr>
          <a:xfrm>
            <a:off x="9623050" y="4911056"/>
            <a:ext cx="2511421" cy="88691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Picture 7" descr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4675" y="4629037"/>
            <a:ext cx="3781479" cy="9118975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Left Bracket 16"/>
          <p:cNvSpPr/>
          <p:nvPr/>
        </p:nvSpPr>
        <p:spPr>
          <a:xfrm rot="5400000">
            <a:off x="12105784" y="635455"/>
            <a:ext cx="256279" cy="82760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9671" y="21600"/>
                  <a:pt x="0" y="21575"/>
                  <a:pt x="0" y="21544"/>
                </a:cubicBezTo>
                <a:lnTo>
                  <a:pt x="0" y="56"/>
                </a:lnTo>
                <a:cubicBezTo>
                  <a:pt x="0" y="25"/>
                  <a:pt x="9671" y="0"/>
                  <a:pt x="21600" y="0"/>
                </a:cubicBezTo>
              </a:path>
            </a:pathLst>
          </a:custGeom>
          <a:ln w="76200">
            <a:solidFill>
              <a:srgbClr val="1F4E79"/>
            </a:solidFill>
            <a:miter/>
          </a:ln>
        </p:spPr>
        <p:txBody>
          <a:bodyPr tIns="91439" bIns="91439" anchor="ctr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49" name="TextBox 17"/>
          <p:cNvSpPr txBox="1"/>
          <p:nvPr/>
        </p:nvSpPr>
        <p:spPr>
          <a:xfrm>
            <a:off x="14240882" y="5085903"/>
            <a:ext cx="5839637" cy="165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4800">
                <a:latin typeface="Calibri regular"/>
                <a:ea typeface="Calibri regular"/>
                <a:cs typeface="Calibri regular"/>
                <a:sym typeface="Calibri regular"/>
              </a:defRPr>
            </a:pPr>
            <a:r>
              <a:t>50 (21%)</a:t>
            </a:r>
          </a:p>
          <a:p>
            <a:pPr defTabSz="1828800">
              <a:defRPr sz="4800">
                <a:latin typeface="Calibri regular"/>
                <a:ea typeface="Calibri regular"/>
                <a:cs typeface="Calibri regular"/>
                <a:sym typeface="Calibri regular"/>
              </a:defRPr>
            </a:pPr>
            <a:r>
              <a:t>post-dissection</a:t>
            </a:r>
          </a:p>
        </p:txBody>
      </p:sp>
      <p:sp>
        <p:nvSpPr>
          <p:cNvPr id="650" name="TextBox 18"/>
          <p:cNvSpPr txBox="1"/>
          <p:nvPr/>
        </p:nvSpPr>
        <p:spPr>
          <a:xfrm>
            <a:off x="4129340" y="2868859"/>
            <a:ext cx="16306216" cy="1033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5600" b="0">
                <a:latin typeface="Calibri regular"/>
                <a:ea typeface="Calibri regular"/>
                <a:cs typeface="Calibri regular"/>
                <a:sym typeface="Calibri regular"/>
              </a:defRPr>
            </a:lvl1pPr>
          </a:lstStyle>
          <a:p>
            <a:r>
              <a:t>240 patients with Extent I to III TAAAs</a:t>
            </a:r>
          </a:p>
        </p:txBody>
      </p:sp>
      <p:sp>
        <p:nvSpPr>
          <p:cNvPr id="651" name="TextBox 19"/>
          <p:cNvSpPr txBox="1"/>
          <p:nvPr/>
        </p:nvSpPr>
        <p:spPr>
          <a:xfrm>
            <a:off x="4870686" y="5108342"/>
            <a:ext cx="5839637" cy="1656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defTabSz="1828800">
              <a:defRPr sz="4800">
                <a:latin typeface="Calibri regular"/>
                <a:ea typeface="Calibri regular"/>
                <a:cs typeface="Calibri regular"/>
                <a:sym typeface="Calibri regular"/>
              </a:defRPr>
            </a:pPr>
            <a:r>
              <a:t>190 (79%)</a:t>
            </a:r>
          </a:p>
          <a:p>
            <a:pPr defTabSz="1828800">
              <a:defRPr sz="4800">
                <a:latin typeface="Calibri regular"/>
                <a:ea typeface="Calibri regular"/>
                <a:cs typeface="Calibri regular"/>
                <a:sym typeface="Calibri regular"/>
              </a:defRPr>
            </a:pPr>
            <a:r>
              <a:t>degenerative</a:t>
            </a:r>
          </a:p>
        </p:txBody>
      </p:sp>
      <p:pic>
        <p:nvPicPr>
          <p:cNvPr id="652" name="Picture 2" descr="Picture 2"/>
          <p:cNvPicPr>
            <a:picLocks noChangeAspect="1"/>
          </p:cNvPicPr>
          <p:nvPr/>
        </p:nvPicPr>
        <p:blipFill>
          <a:blip r:embed="rId7"/>
          <a:srcRect l="41752" t="42500" r="37882" b="30214"/>
          <a:stretch>
            <a:fillRect/>
          </a:stretch>
        </p:blipFill>
        <p:spPr>
          <a:xfrm>
            <a:off x="15496154" y="7466104"/>
            <a:ext cx="5220495" cy="5127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76200">
            <a:solidFill>
              <a:srgbClr val="1F4E79"/>
            </a:solidFill>
            <a:miter/>
          </a:ln>
        </p:spPr>
      </p:pic>
      <p:pic>
        <p:nvPicPr>
          <p:cNvPr id="653" name="Picture 2" descr="Picture 2"/>
          <p:cNvPicPr>
            <a:picLocks noChangeAspect="1"/>
          </p:cNvPicPr>
          <p:nvPr/>
        </p:nvPicPr>
        <p:blipFill>
          <a:blip r:embed="rId8"/>
          <a:srcRect l="42328" t="41475" r="35767" b="21497"/>
          <a:stretch>
            <a:fillRect/>
          </a:stretch>
        </p:blipFill>
        <p:spPr>
          <a:xfrm>
            <a:off x="4129340" y="7562884"/>
            <a:ext cx="5290344" cy="53093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5" y="21600"/>
                  <a:pt x="21600" y="16765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  <a:close/>
              </a:path>
            </a:pathLst>
          </a:custGeom>
          <a:ln w="76200">
            <a:solidFill>
              <a:srgbClr val="1F4E79"/>
            </a:solidFill>
            <a:miter/>
          </a:ln>
        </p:spPr>
      </p:pic>
      <p:sp>
        <p:nvSpPr>
          <p:cNvPr id="654" name="Bent Arrow 26"/>
          <p:cNvSpPr/>
          <p:nvPr/>
        </p:nvSpPr>
        <p:spPr>
          <a:xfrm rot="7398203" flipH="1">
            <a:off x="8092885" y="7382733"/>
            <a:ext cx="2110441" cy="2092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9893"/>
                </a:lnTo>
                <a:cubicBezTo>
                  <a:pt x="0" y="10288"/>
                  <a:pt x="7379" y="2501"/>
                  <a:pt x="16482" y="2501"/>
                </a:cubicBezTo>
                <a:lnTo>
                  <a:pt x="16482" y="0"/>
                </a:lnTo>
                <a:lnTo>
                  <a:pt x="21600" y="4308"/>
                </a:lnTo>
                <a:lnTo>
                  <a:pt x="16482" y="8616"/>
                </a:lnTo>
                <a:lnTo>
                  <a:pt x="16482" y="6114"/>
                </a:lnTo>
                <a:cubicBezTo>
                  <a:pt x="16255" y="6255"/>
                  <a:pt x="16367" y="6204"/>
                  <a:pt x="16398" y="6196"/>
                </a:cubicBezTo>
                <a:cubicBezTo>
                  <a:pt x="3622" y="7270"/>
                  <a:pt x="112" y="21498"/>
                  <a:pt x="0" y="21600"/>
                </a:cubicBezTo>
                <a:close/>
              </a:path>
            </a:pathLst>
          </a:custGeom>
          <a:solidFill>
            <a:schemeClr val="accent4">
              <a:hueOff val="468000"/>
              <a:satOff val="-4761"/>
              <a:lumOff val="10196"/>
            </a:schemeClr>
          </a:solidFill>
          <a:ln w="38100">
            <a:solidFill>
              <a:srgbClr val="4F81BD"/>
            </a:solidFill>
            <a:miter/>
          </a:ln>
        </p:spPr>
        <p:txBody>
          <a:bodyPr tIns="91439" bIns="91439"/>
          <a:lstStyle/>
          <a:p>
            <a:pPr algn="l" defTabSz="1828800">
              <a:defRPr sz="4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5" name="Bent Arrow 26"/>
          <p:cNvSpPr/>
          <p:nvPr/>
        </p:nvSpPr>
        <p:spPr>
          <a:xfrm rot="20711495" flipH="1">
            <a:off x="14698050" y="7557964"/>
            <a:ext cx="2110441" cy="20923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9893"/>
                </a:lnTo>
                <a:cubicBezTo>
                  <a:pt x="0" y="10288"/>
                  <a:pt x="7379" y="2501"/>
                  <a:pt x="16482" y="2501"/>
                </a:cubicBezTo>
                <a:lnTo>
                  <a:pt x="16482" y="0"/>
                </a:lnTo>
                <a:lnTo>
                  <a:pt x="21600" y="4308"/>
                </a:lnTo>
                <a:lnTo>
                  <a:pt x="16482" y="8616"/>
                </a:lnTo>
                <a:lnTo>
                  <a:pt x="16482" y="6114"/>
                </a:lnTo>
                <a:cubicBezTo>
                  <a:pt x="16255" y="6255"/>
                  <a:pt x="16367" y="6204"/>
                  <a:pt x="16398" y="6196"/>
                </a:cubicBezTo>
                <a:cubicBezTo>
                  <a:pt x="3622" y="7270"/>
                  <a:pt x="112" y="21498"/>
                  <a:pt x="0" y="21600"/>
                </a:cubicBezTo>
                <a:close/>
              </a:path>
            </a:pathLst>
          </a:custGeom>
          <a:solidFill>
            <a:schemeClr val="accent4">
              <a:hueOff val="468000"/>
              <a:satOff val="-4761"/>
              <a:lumOff val="10196"/>
            </a:schemeClr>
          </a:solidFill>
          <a:ln w="38100">
            <a:solidFill>
              <a:srgbClr val="4F81BD"/>
            </a:solidFill>
            <a:miter/>
          </a:ln>
        </p:spPr>
        <p:txBody>
          <a:bodyPr tIns="91439" bIns="91439"/>
          <a:lstStyle/>
          <a:p>
            <a:pPr algn="l" defTabSz="1828800">
              <a:defRPr sz="4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113EA6-A97D-4543-B498-693F83CE2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2197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Rectangle"/>
          <p:cNvSpPr/>
          <p:nvPr/>
        </p:nvSpPr>
        <p:spPr>
          <a:xfrm>
            <a:off x="3922000" y="2168922"/>
            <a:ext cx="16598751" cy="112577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aphicFrame>
        <p:nvGraphicFramePr>
          <p:cNvPr id="660" name="Content Placeholder 4"/>
          <p:cNvGraphicFramePr/>
          <p:nvPr/>
        </p:nvGraphicFramePr>
        <p:xfrm>
          <a:off x="5874328" y="2655605"/>
          <a:ext cx="12694095" cy="81583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61" name="TextBox 21"/>
          <p:cNvSpPr txBox="1"/>
          <p:nvPr/>
        </p:nvSpPr>
        <p:spPr>
          <a:xfrm>
            <a:off x="10626535" y="10756534"/>
            <a:ext cx="4155897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40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Follow-up (years)</a:t>
            </a:r>
          </a:p>
        </p:txBody>
      </p:sp>
      <p:sp>
        <p:nvSpPr>
          <p:cNvPr id="662" name="TextBox 24"/>
          <p:cNvSpPr txBox="1"/>
          <p:nvPr/>
        </p:nvSpPr>
        <p:spPr>
          <a:xfrm>
            <a:off x="7830911" y="8760653"/>
            <a:ext cx="3246409" cy="12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Degenerative</a:t>
            </a:r>
          </a:p>
          <a:p>
            <a:pPr algn="l"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Post-dissection</a:t>
            </a:r>
          </a:p>
        </p:txBody>
      </p:sp>
      <p:sp>
        <p:nvSpPr>
          <p:cNvPr id="663" name="TextBox 25"/>
          <p:cNvSpPr txBox="1"/>
          <p:nvPr/>
        </p:nvSpPr>
        <p:spPr>
          <a:xfrm rot="16200000">
            <a:off x="3766964" y="6245077"/>
            <a:ext cx="2805034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40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Survival (%)</a:t>
            </a:r>
          </a:p>
        </p:txBody>
      </p:sp>
      <p:sp>
        <p:nvSpPr>
          <p:cNvPr id="664" name="Straight Connector 26"/>
          <p:cNvSpPr/>
          <p:nvPr/>
        </p:nvSpPr>
        <p:spPr>
          <a:xfrm>
            <a:off x="7061446" y="9137019"/>
            <a:ext cx="751115" cy="1"/>
          </a:xfrm>
          <a:prstGeom prst="line">
            <a:avLst/>
          </a:prstGeom>
          <a:ln w="50800">
            <a:solidFill>
              <a:srgbClr val="2D4ED1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5" name="Straight Connector 27"/>
          <p:cNvSpPr/>
          <p:nvPr/>
        </p:nvSpPr>
        <p:spPr>
          <a:xfrm>
            <a:off x="7061446" y="9580065"/>
            <a:ext cx="751115" cy="1"/>
          </a:xfrm>
          <a:prstGeom prst="lin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66" name="TextBox 28"/>
          <p:cNvSpPr txBox="1"/>
          <p:nvPr/>
        </p:nvSpPr>
        <p:spPr>
          <a:xfrm>
            <a:off x="5317957" y="11027729"/>
            <a:ext cx="13748087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90000"/>
              </a:lnSpc>
              <a:spcBef>
                <a:spcPts val="800"/>
              </a:spcBef>
              <a:tabLst>
                <a:tab pos="1193800" algn="r"/>
                <a:tab pos="6908800" algn="r"/>
                <a:tab pos="12674600" algn="r"/>
              </a:tabLst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At risk (no.)</a:t>
            </a:r>
          </a:p>
          <a:p>
            <a:pPr algn="l" defTabSz="1828800">
              <a:lnSpc>
                <a:spcPct val="90000"/>
              </a:lnSpc>
              <a:spcBef>
                <a:spcPts val="800"/>
              </a:spcBef>
              <a:tabLst>
                <a:tab pos="1193800" algn="r"/>
                <a:tab pos="6908800" algn="r"/>
                <a:tab pos="12674600" algn="r"/>
              </a:tabLst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190	     83	    40</a:t>
            </a:r>
          </a:p>
          <a:p>
            <a:pPr algn="l" defTabSz="1828800">
              <a:lnSpc>
                <a:spcPct val="90000"/>
              </a:lnSpc>
              <a:spcBef>
                <a:spcPts val="800"/>
              </a:spcBef>
              <a:tabLst>
                <a:tab pos="1193800" algn="r"/>
                <a:tab pos="6908800" algn="r"/>
                <a:tab pos="12674600" algn="r"/>
              </a:tabLst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  50	     26	    15</a:t>
            </a:r>
          </a:p>
        </p:txBody>
      </p:sp>
      <p:sp>
        <p:nvSpPr>
          <p:cNvPr id="667" name="TextBox 31"/>
          <p:cNvSpPr txBox="1"/>
          <p:nvPr/>
        </p:nvSpPr>
        <p:spPr>
          <a:xfrm>
            <a:off x="17035022" y="9314863"/>
            <a:ext cx="1210787" cy="65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2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P=.13</a:t>
            </a:r>
          </a:p>
        </p:txBody>
      </p:sp>
      <p:sp>
        <p:nvSpPr>
          <p:cNvPr id="668" name="TextBox 34"/>
          <p:cNvSpPr txBox="1"/>
          <p:nvPr/>
        </p:nvSpPr>
        <p:spPr>
          <a:xfrm>
            <a:off x="11545558" y="2109360"/>
            <a:ext cx="2173507" cy="13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40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89±5%</a:t>
            </a:r>
          </a:p>
          <a:p>
            <a:pPr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(79 – 100)</a:t>
            </a:r>
          </a:p>
        </p:txBody>
      </p:sp>
      <p:sp>
        <p:nvSpPr>
          <p:cNvPr id="669" name="TextBox 35"/>
          <p:cNvSpPr txBox="1"/>
          <p:nvPr/>
        </p:nvSpPr>
        <p:spPr>
          <a:xfrm>
            <a:off x="11695497" y="4785726"/>
            <a:ext cx="1933744" cy="13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40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80±4</a:t>
            </a:r>
          </a:p>
          <a:p>
            <a:pPr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(74 – 86)</a:t>
            </a:r>
          </a:p>
        </p:txBody>
      </p:sp>
      <p:sp>
        <p:nvSpPr>
          <p:cNvPr id="670" name="TextBox 36"/>
          <p:cNvSpPr txBox="1"/>
          <p:nvPr/>
        </p:nvSpPr>
        <p:spPr>
          <a:xfrm>
            <a:off x="17361359" y="2192783"/>
            <a:ext cx="1933745" cy="13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40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84±7</a:t>
            </a:r>
          </a:p>
          <a:p>
            <a:pPr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(70 – 99)</a:t>
            </a:r>
          </a:p>
        </p:txBody>
      </p:sp>
      <p:sp>
        <p:nvSpPr>
          <p:cNvPr id="671" name="TextBox 37"/>
          <p:cNvSpPr txBox="1"/>
          <p:nvPr/>
        </p:nvSpPr>
        <p:spPr>
          <a:xfrm>
            <a:off x="17385735" y="5535533"/>
            <a:ext cx="1933744" cy="12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36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72±4</a:t>
            </a:r>
          </a:p>
          <a:p>
            <a:pPr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(64 – 82)</a:t>
            </a:r>
          </a:p>
        </p:txBody>
      </p:sp>
      <p:sp>
        <p:nvSpPr>
          <p:cNvPr id="672" name="TextBox 38"/>
          <p:cNvSpPr txBox="1"/>
          <p:nvPr/>
        </p:nvSpPr>
        <p:spPr>
          <a:xfrm>
            <a:off x="8144989" y="6748974"/>
            <a:ext cx="8094020" cy="1452881"/>
          </a:xfrm>
          <a:prstGeom prst="rect">
            <a:avLst/>
          </a:prstGeom>
          <a:solidFill>
            <a:srgbClr val="2E75B6"/>
          </a:solidFill>
          <a:ln w="76200">
            <a:solidFill>
              <a:srgbClr val="184289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>
            <a:lvl1pPr defTabSz="1828800">
              <a:defRPr sz="4000" b="0">
                <a:solidFill>
                  <a:srgbClr val="EDEDE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Mean follow up was 14 ± 12 months</a:t>
            </a:r>
          </a:p>
        </p:txBody>
      </p:sp>
      <p:sp>
        <p:nvSpPr>
          <p:cNvPr id="673" name="Straight Connector 29"/>
          <p:cNvSpPr/>
          <p:nvPr/>
        </p:nvSpPr>
        <p:spPr>
          <a:xfrm>
            <a:off x="5417515" y="11934580"/>
            <a:ext cx="751115" cy="1"/>
          </a:xfrm>
          <a:prstGeom prst="line">
            <a:avLst/>
          </a:prstGeom>
          <a:ln w="50800">
            <a:solidFill>
              <a:srgbClr val="2D4ED1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4" name="Straight Connector 30"/>
          <p:cNvSpPr/>
          <p:nvPr/>
        </p:nvSpPr>
        <p:spPr>
          <a:xfrm>
            <a:off x="5417515" y="12441819"/>
            <a:ext cx="751115" cy="1"/>
          </a:xfrm>
          <a:prstGeom prst="lin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5" name="Freeform 7"/>
          <p:cNvSpPr/>
          <p:nvPr/>
        </p:nvSpPr>
        <p:spPr>
          <a:xfrm>
            <a:off x="6994996" y="3186335"/>
            <a:ext cx="11334751" cy="11275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738"/>
                </a:lnTo>
                <a:lnTo>
                  <a:pt x="3691" y="2738"/>
                </a:lnTo>
                <a:lnTo>
                  <a:pt x="3691" y="5963"/>
                </a:lnTo>
                <a:lnTo>
                  <a:pt x="8277" y="5963"/>
                </a:lnTo>
                <a:lnTo>
                  <a:pt x="8277" y="9796"/>
                </a:lnTo>
                <a:lnTo>
                  <a:pt x="8289" y="9918"/>
                </a:lnTo>
                <a:lnTo>
                  <a:pt x="10685" y="9918"/>
                </a:lnTo>
                <a:lnTo>
                  <a:pt x="10685" y="14177"/>
                </a:lnTo>
                <a:lnTo>
                  <a:pt x="10703" y="14299"/>
                </a:lnTo>
                <a:lnTo>
                  <a:pt x="20916" y="14299"/>
                </a:lnTo>
                <a:lnTo>
                  <a:pt x="20916" y="21478"/>
                </a:lnTo>
                <a:lnTo>
                  <a:pt x="20928" y="21600"/>
                </a:lnTo>
                <a:lnTo>
                  <a:pt x="21600" y="21600"/>
                </a:lnTo>
                <a:lnTo>
                  <a:pt x="21600" y="21357"/>
                </a:lnTo>
                <a:lnTo>
                  <a:pt x="20941" y="21357"/>
                </a:lnTo>
                <a:lnTo>
                  <a:pt x="20941" y="14177"/>
                </a:lnTo>
                <a:lnTo>
                  <a:pt x="20928" y="14055"/>
                </a:lnTo>
                <a:lnTo>
                  <a:pt x="10715" y="14055"/>
                </a:lnTo>
                <a:lnTo>
                  <a:pt x="10715" y="9674"/>
                </a:lnTo>
                <a:lnTo>
                  <a:pt x="8307" y="9674"/>
                </a:lnTo>
                <a:lnTo>
                  <a:pt x="8307" y="5659"/>
                </a:lnTo>
                <a:lnTo>
                  <a:pt x="3715" y="5659"/>
                </a:lnTo>
                <a:lnTo>
                  <a:pt x="3715" y="2616"/>
                </a:lnTo>
                <a:lnTo>
                  <a:pt x="3703" y="2495"/>
                </a:lnTo>
                <a:lnTo>
                  <a:pt x="30" y="2495"/>
                </a:lnTo>
                <a:lnTo>
                  <a:pt x="30" y="0"/>
                </a:lnTo>
                <a:lnTo>
                  <a:pt x="0" y="0"/>
                </a:lnTo>
                <a:close/>
              </a:path>
            </a:pathLst>
          </a:custGeom>
          <a:solidFill>
            <a:srgbClr val="8FFF3C"/>
          </a:solidFill>
          <a:ln w="50800">
            <a:solidFill>
              <a:srgbClr val="FF0000"/>
            </a:solidFill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6" name="Freeform 8"/>
          <p:cNvSpPr/>
          <p:nvPr/>
        </p:nvSpPr>
        <p:spPr>
          <a:xfrm>
            <a:off x="7004522" y="3164102"/>
            <a:ext cx="11325225" cy="19057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44"/>
                </a:moveTo>
                <a:lnTo>
                  <a:pt x="121" y="144"/>
                </a:lnTo>
                <a:lnTo>
                  <a:pt x="121" y="540"/>
                </a:lnTo>
                <a:lnTo>
                  <a:pt x="133" y="612"/>
                </a:lnTo>
                <a:lnTo>
                  <a:pt x="200" y="612"/>
                </a:lnTo>
                <a:lnTo>
                  <a:pt x="200" y="1008"/>
                </a:lnTo>
                <a:lnTo>
                  <a:pt x="212" y="1116"/>
                </a:lnTo>
                <a:lnTo>
                  <a:pt x="297" y="1116"/>
                </a:lnTo>
                <a:lnTo>
                  <a:pt x="297" y="1476"/>
                </a:lnTo>
                <a:lnTo>
                  <a:pt x="606" y="1476"/>
                </a:lnTo>
                <a:lnTo>
                  <a:pt x="606" y="1872"/>
                </a:lnTo>
                <a:lnTo>
                  <a:pt x="914" y="1872"/>
                </a:lnTo>
                <a:lnTo>
                  <a:pt x="914" y="2664"/>
                </a:lnTo>
                <a:lnTo>
                  <a:pt x="1266" y="2664"/>
                </a:lnTo>
                <a:lnTo>
                  <a:pt x="1266" y="3600"/>
                </a:lnTo>
                <a:lnTo>
                  <a:pt x="2786" y="3600"/>
                </a:lnTo>
                <a:lnTo>
                  <a:pt x="2786" y="4068"/>
                </a:lnTo>
                <a:lnTo>
                  <a:pt x="2907" y="4068"/>
                </a:lnTo>
                <a:lnTo>
                  <a:pt x="2907" y="4572"/>
                </a:lnTo>
                <a:lnTo>
                  <a:pt x="2919" y="4644"/>
                </a:lnTo>
                <a:lnTo>
                  <a:pt x="3028" y="4644"/>
                </a:lnTo>
                <a:lnTo>
                  <a:pt x="3028" y="5040"/>
                </a:lnTo>
                <a:lnTo>
                  <a:pt x="4348" y="5040"/>
                </a:lnTo>
                <a:lnTo>
                  <a:pt x="4348" y="5580"/>
                </a:lnTo>
                <a:lnTo>
                  <a:pt x="4360" y="5652"/>
                </a:lnTo>
                <a:lnTo>
                  <a:pt x="4645" y="5652"/>
                </a:lnTo>
                <a:lnTo>
                  <a:pt x="4645" y="6048"/>
                </a:lnTo>
                <a:lnTo>
                  <a:pt x="4657" y="6120"/>
                </a:lnTo>
                <a:lnTo>
                  <a:pt x="6261" y="6120"/>
                </a:lnTo>
                <a:lnTo>
                  <a:pt x="6261" y="6768"/>
                </a:lnTo>
                <a:lnTo>
                  <a:pt x="6274" y="6840"/>
                </a:lnTo>
                <a:lnTo>
                  <a:pt x="6613" y="6840"/>
                </a:lnTo>
                <a:lnTo>
                  <a:pt x="6613" y="7308"/>
                </a:lnTo>
                <a:lnTo>
                  <a:pt x="6625" y="7380"/>
                </a:lnTo>
                <a:lnTo>
                  <a:pt x="7030" y="7380"/>
                </a:lnTo>
                <a:lnTo>
                  <a:pt x="7030" y="7920"/>
                </a:lnTo>
                <a:lnTo>
                  <a:pt x="7043" y="7920"/>
                </a:lnTo>
                <a:lnTo>
                  <a:pt x="7043" y="8028"/>
                </a:lnTo>
                <a:lnTo>
                  <a:pt x="7515" y="8028"/>
                </a:lnTo>
                <a:lnTo>
                  <a:pt x="7515" y="8496"/>
                </a:lnTo>
                <a:lnTo>
                  <a:pt x="7527" y="8568"/>
                </a:lnTo>
                <a:lnTo>
                  <a:pt x="7703" y="8568"/>
                </a:lnTo>
                <a:lnTo>
                  <a:pt x="7703" y="9180"/>
                </a:lnTo>
                <a:lnTo>
                  <a:pt x="8066" y="9180"/>
                </a:lnTo>
                <a:lnTo>
                  <a:pt x="8066" y="9828"/>
                </a:lnTo>
                <a:lnTo>
                  <a:pt x="8078" y="9828"/>
                </a:lnTo>
                <a:lnTo>
                  <a:pt x="8078" y="9900"/>
                </a:lnTo>
                <a:lnTo>
                  <a:pt x="8308" y="9900"/>
                </a:lnTo>
                <a:lnTo>
                  <a:pt x="8308" y="11232"/>
                </a:lnTo>
                <a:lnTo>
                  <a:pt x="8847" y="11232"/>
                </a:lnTo>
                <a:lnTo>
                  <a:pt x="8847" y="11880"/>
                </a:lnTo>
                <a:lnTo>
                  <a:pt x="8859" y="11952"/>
                </a:lnTo>
                <a:lnTo>
                  <a:pt x="9035" y="11952"/>
                </a:lnTo>
                <a:lnTo>
                  <a:pt x="9035" y="12348"/>
                </a:lnTo>
                <a:lnTo>
                  <a:pt x="9047" y="12348"/>
                </a:lnTo>
                <a:lnTo>
                  <a:pt x="9047" y="12420"/>
                </a:lnTo>
                <a:lnTo>
                  <a:pt x="9465" y="12420"/>
                </a:lnTo>
                <a:lnTo>
                  <a:pt x="9465" y="13104"/>
                </a:lnTo>
                <a:lnTo>
                  <a:pt x="10276" y="13104"/>
                </a:lnTo>
                <a:lnTo>
                  <a:pt x="10276" y="13896"/>
                </a:lnTo>
                <a:lnTo>
                  <a:pt x="10676" y="13896"/>
                </a:lnTo>
                <a:lnTo>
                  <a:pt x="10676" y="14544"/>
                </a:lnTo>
                <a:lnTo>
                  <a:pt x="10694" y="14616"/>
                </a:lnTo>
                <a:lnTo>
                  <a:pt x="10864" y="14616"/>
                </a:lnTo>
                <a:lnTo>
                  <a:pt x="10864" y="15228"/>
                </a:lnTo>
                <a:lnTo>
                  <a:pt x="12929" y="15228"/>
                </a:lnTo>
                <a:lnTo>
                  <a:pt x="12929" y="16272"/>
                </a:lnTo>
                <a:lnTo>
                  <a:pt x="13480" y="16272"/>
                </a:lnTo>
                <a:lnTo>
                  <a:pt x="13480" y="17280"/>
                </a:lnTo>
                <a:lnTo>
                  <a:pt x="13492" y="17352"/>
                </a:lnTo>
                <a:lnTo>
                  <a:pt x="14570" y="17352"/>
                </a:lnTo>
                <a:lnTo>
                  <a:pt x="14570" y="18396"/>
                </a:lnTo>
                <a:lnTo>
                  <a:pt x="14812" y="18396"/>
                </a:lnTo>
                <a:lnTo>
                  <a:pt x="14812" y="19404"/>
                </a:lnTo>
                <a:lnTo>
                  <a:pt x="14999" y="19404"/>
                </a:lnTo>
                <a:lnTo>
                  <a:pt x="14999" y="20412"/>
                </a:lnTo>
                <a:lnTo>
                  <a:pt x="15968" y="20412"/>
                </a:lnTo>
                <a:lnTo>
                  <a:pt x="15968" y="21528"/>
                </a:lnTo>
                <a:lnTo>
                  <a:pt x="15987" y="21600"/>
                </a:lnTo>
                <a:lnTo>
                  <a:pt x="21600" y="21600"/>
                </a:lnTo>
                <a:lnTo>
                  <a:pt x="21600" y="21456"/>
                </a:lnTo>
                <a:lnTo>
                  <a:pt x="15999" y="21456"/>
                </a:lnTo>
                <a:lnTo>
                  <a:pt x="15999" y="20268"/>
                </a:lnTo>
                <a:lnTo>
                  <a:pt x="15030" y="20268"/>
                </a:lnTo>
                <a:lnTo>
                  <a:pt x="15030" y="19260"/>
                </a:lnTo>
                <a:lnTo>
                  <a:pt x="14842" y="19260"/>
                </a:lnTo>
                <a:lnTo>
                  <a:pt x="14842" y="18288"/>
                </a:lnTo>
                <a:lnTo>
                  <a:pt x="14824" y="18216"/>
                </a:lnTo>
                <a:lnTo>
                  <a:pt x="14594" y="18216"/>
                </a:lnTo>
                <a:lnTo>
                  <a:pt x="14594" y="17208"/>
                </a:lnTo>
                <a:lnTo>
                  <a:pt x="13504" y="17208"/>
                </a:lnTo>
                <a:lnTo>
                  <a:pt x="13504" y="16200"/>
                </a:lnTo>
                <a:lnTo>
                  <a:pt x="13492" y="16200"/>
                </a:lnTo>
                <a:lnTo>
                  <a:pt x="13492" y="16092"/>
                </a:lnTo>
                <a:lnTo>
                  <a:pt x="12953" y="16092"/>
                </a:lnTo>
                <a:lnTo>
                  <a:pt x="12953" y="15156"/>
                </a:lnTo>
                <a:lnTo>
                  <a:pt x="12941" y="15084"/>
                </a:lnTo>
                <a:lnTo>
                  <a:pt x="10894" y="15084"/>
                </a:lnTo>
                <a:lnTo>
                  <a:pt x="10894" y="14544"/>
                </a:lnTo>
                <a:lnTo>
                  <a:pt x="10882" y="14472"/>
                </a:lnTo>
                <a:lnTo>
                  <a:pt x="10706" y="14472"/>
                </a:lnTo>
                <a:lnTo>
                  <a:pt x="10706" y="13752"/>
                </a:lnTo>
                <a:lnTo>
                  <a:pt x="10300" y="13752"/>
                </a:lnTo>
                <a:lnTo>
                  <a:pt x="10300" y="13032"/>
                </a:lnTo>
                <a:lnTo>
                  <a:pt x="10288" y="12960"/>
                </a:lnTo>
                <a:lnTo>
                  <a:pt x="9495" y="12960"/>
                </a:lnTo>
                <a:lnTo>
                  <a:pt x="9495" y="12348"/>
                </a:lnTo>
                <a:lnTo>
                  <a:pt x="9477" y="12240"/>
                </a:lnTo>
                <a:lnTo>
                  <a:pt x="9059" y="12240"/>
                </a:lnTo>
                <a:lnTo>
                  <a:pt x="9059" y="11772"/>
                </a:lnTo>
                <a:lnTo>
                  <a:pt x="8871" y="11772"/>
                </a:lnTo>
                <a:lnTo>
                  <a:pt x="8871" y="11088"/>
                </a:lnTo>
                <a:lnTo>
                  <a:pt x="8332" y="11088"/>
                </a:lnTo>
                <a:lnTo>
                  <a:pt x="8332" y="9828"/>
                </a:lnTo>
                <a:lnTo>
                  <a:pt x="8320" y="9756"/>
                </a:lnTo>
                <a:lnTo>
                  <a:pt x="8090" y="9756"/>
                </a:lnTo>
                <a:lnTo>
                  <a:pt x="8090" y="9036"/>
                </a:lnTo>
                <a:lnTo>
                  <a:pt x="7727" y="9036"/>
                </a:lnTo>
                <a:lnTo>
                  <a:pt x="7727" y="8388"/>
                </a:lnTo>
                <a:lnTo>
                  <a:pt x="7539" y="8388"/>
                </a:lnTo>
                <a:lnTo>
                  <a:pt x="7539" y="7920"/>
                </a:lnTo>
                <a:lnTo>
                  <a:pt x="7527" y="7848"/>
                </a:lnTo>
                <a:lnTo>
                  <a:pt x="7055" y="7848"/>
                </a:lnTo>
                <a:lnTo>
                  <a:pt x="7055" y="7236"/>
                </a:lnTo>
                <a:lnTo>
                  <a:pt x="6637" y="7236"/>
                </a:lnTo>
                <a:lnTo>
                  <a:pt x="6637" y="6660"/>
                </a:lnTo>
                <a:lnTo>
                  <a:pt x="6286" y="6660"/>
                </a:lnTo>
                <a:lnTo>
                  <a:pt x="6286" y="5976"/>
                </a:lnTo>
                <a:lnTo>
                  <a:pt x="4669" y="5976"/>
                </a:lnTo>
                <a:lnTo>
                  <a:pt x="4669" y="5508"/>
                </a:lnTo>
                <a:lnTo>
                  <a:pt x="4372" y="5508"/>
                </a:lnTo>
                <a:lnTo>
                  <a:pt x="4372" y="4860"/>
                </a:lnTo>
                <a:lnTo>
                  <a:pt x="3052" y="4860"/>
                </a:lnTo>
                <a:lnTo>
                  <a:pt x="3052" y="4464"/>
                </a:lnTo>
                <a:lnTo>
                  <a:pt x="2931" y="4464"/>
                </a:lnTo>
                <a:lnTo>
                  <a:pt x="2931" y="3924"/>
                </a:lnTo>
                <a:lnTo>
                  <a:pt x="2810" y="3924"/>
                </a:lnTo>
                <a:lnTo>
                  <a:pt x="2810" y="3528"/>
                </a:lnTo>
                <a:lnTo>
                  <a:pt x="2798" y="3456"/>
                </a:lnTo>
                <a:lnTo>
                  <a:pt x="1290" y="3456"/>
                </a:lnTo>
                <a:lnTo>
                  <a:pt x="1290" y="2592"/>
                </a:lnTo>
                <a:lnTo>
                  <a:pt x="1278" y="2520"/>
                </a:lnTo>
                <a:lnTo>
                  <a:pt x="939" y="2520"/>
                </a:lnTo>
                <a:lnTo>
                  <a:pt x="939" y="1800"/>
                </a:lnTo>
                <a:lnTo>
                  <a:pt x="926" y="1728"/>
                </a:lnTo>
                <a:lnTo>
                  <a:pt x="630" y="1728"/>
                </a:lnTo>
                <a:lnTo>
                  <a:pt x="630" y="1404"/>
                </a:lnTo>
                <a:lnTo>
                  <a:pt x="618" y="1404"/>
                </a:lnTo>
                <a:lnTo>
                  <a:pt x="618" y="1332"/>
                </a:lnTo>
                <a:lnTo>
                  <a:pt x="321" y="1332"/>
                </a:lnTo>
                <a:lnTo>
                  <a:pt x="321" y="1008"/>
                </a:lnTo>
                <a:lnTo>
                  <a:pt x="309" y="936"/>
                </a:lnTo>
                <a:lnTo>
                  <a:pt x="224" y="936"/>
                </a:lnTo>
                <a:lnTo>
                  <a:pt x="224" y="540"/>
                </a:lnTo>
                <a:lnTo>
                  <a:pt x="212" y="468"/>
                </a:lnTo>
                <a:lnTo>
                  <a:pt x="145" y="468"/>
                </a:lnTo>
                <a:lnTo>
                  <a:pt x="145" y="72"/>
                </a:lnTo>
                <a:lnTo>
                  <a:pt x="133" y="0"/>
                </a:lnTo>
                <a:lnTo>
                  <a:pt x="0" y="0"/>
                </a:lnTo>
                <a:lnTo>
                  <a:pt x="0" y="144"/>
                </a:lnTo>
                <a:close/>
              </a:path>
            </a:pathLst>
          </a:custGeom>
          <a:solidFill>
            <a:srgbClr val="8FFF3C"/>
          </a:solidFill>
          <a:ln w="50800">
            <a:solidFill>
              <a:srgbClr val="2D4ED1"/>
            </a:solidFill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7" name="Title 1"/>
          <p:cNvSpPr txBox="1"/>
          <p:nvPr/>
        </p:nvSpPr>
        <p:spPr>
          <a:xfrm>
            <a:off x="1224515" y="-43795"/>
            <a:ext cx="1645920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algn="l" defTabSz="1828800">
              <a:defRPr sz="7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Patient survival</a:t>
            </a:r>
          </a:p>
        </p:txBody>
      </p:sp>
      <p:sp>
        <p:nvSpPr>
          <p:cNvPr id="678" name="Straight Connector 2"/>
          <p:cNvSpPr/>
          <p:nvPr/>
        </p:nvSpPr>
        <p:spPr>
          <a:xfrm>
            <a:off x="12473693" y="3288112"/>
            <a:ext cx="1" cy="373233"/>
          </a:xfrm>
          <a:prstGeom prst="line">
            <a:avLst/>
          </a:prstGeom>
          <a:ln w="127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79" name="Straight Connector 22"/>
          <p:cNvSpPr/>
          <p:nvPr/>
        </p:nvSpPr>
        <p:spPr>
          <a:xfrm>
            <a:off x="18325852" y="3909904"/>
            <a:ext cx="1" cy="373233"/>
          </a:xfrm>
          <a:prstGeom prst="line">
            <a:avLst/>
          </a:prstGeom>
          <a:ln w="127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80" name="Straight Connector 39"/>
          <p:cNvSpPr/>
          <p:nvPr/>
        </p:nvSpPr>
        <p:spPr>
          <a:xfrm>
            <a:off x="12682550" y="4467556"/>
            <a:ext cx="1" cy="373233"/>
          </a:xfrm>
          <a:prstGeom prst="line">
            <a:avLst/>
          </a:prstGeom>
          <a:ln w="12700">
            <a:solidFill>
              <a:srgbClr val="2D4ED1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81" name="Straight Connector 40"/>
          <p:cNvSpPr/>
          <p:nvPr/>
        </p:nvSpPr>
        <p:spPr>
          <a:xfrm>
            <a:off x="18327445" y="5028388"/>
            <a:ext cx="1" cy="373233"/>
          </a:xfrm>
          <a:prstGeom prst="line">
            <a:avLst/>
          </a:prstGeom>
          <a:ln w="12700">
            <a:solidFill>
              <a:srgbClr val="2D4ED1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DC3072-001A-1C49-B3B9-C3A2A0D49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7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Rectangle"/>
          <p:cNvSpPr/>
          <p:nvPr/>
        </p:nvSpPr>
        <p:spPr>
          <a:xfrm>
            <a:off x="3840863" y="1990482"/>
            <a:ext cx="16598751" cy="1125775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aphicFrame>
        <p:nvGraphicFramePr>
          <p:cNvPr id="686" name="Content Placeholder 4"/>
          <p:cNvGraphicFramePr/>
          <p:nvPr/>
        </p:nvGraphicFramePr>
        <p:xfrm>
          <a:off x="5874328" y="2656997"/>
          <a:ext cx="12694095" cy="81557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87" name="TextBox 17"/>
          <p:cNvSpPr txBox="1"/>
          <p:nvPr/>
        </p:nvSpPr>
        <p:spPr>
          <a:xfrm>
            <a:off x="10648323" y="10733879"/>
            <a:ext cx="4155897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40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Follow-up (years)</a:t>
            </a:r>
          </a:p>
        </p:txBody>
      </p:sp>
      <p:sp>
        <p:nvSpPr>
          <p:cNvPr id="688" name="TextBox 21"/>
          <p:cNvSpPr txBox="1"/>
          <p:nvPr/>
        </p:nvSpPr>
        <p:spPr>
          <a:xfrm>
            <a:off x="5317957" y="11026147"/>
            <a:ext cx="13748087" cy="187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spAutoFit/>
          </a:bodyPr>
          <a:lstStyle/>
          <a:p>
            <a:pPr algn="l" defTabSz="1828800">
              <a:lnSpc>
                <a:spcPct val="90000"/>
              </a:lnSpc>
              <a:spcBef>
                <a:spcPts val="800"/>
              </a:spcBef>
              <a:tabLst>
                <a:tab pos="1193800" algn="r"/>
                <a:tab pos="6908800" algn="r"/>
                <a:tab pos="12674600" algn="r"/>
              </a:tabLst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At risk (no.)</a:t>
            </a:r>
          </a:p>
          <a:p>
            <a:pPr algn="l" defTabSz="1828800">
              <a:lnSpc>
                <a:spcPct val="90000"/>
              </a:lnSpc>
              <a:spcBef>
                <a:spcPts val="800"/>
              </a:spcBef>
              <a:tabLst>
                <a:tab pos="1193800" algn="r"/>
                <a:tab pos="6908800" algn="r"/>
                <a:tab pos="12674600" algn="r"/>
              </a:tabLst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702	     303	   144</a:t>
            </a:r>
          </a:p>
          <a:p>
            <a:pPr algn="l" defTabSz="1828800">
              <a:lnSpc>
                <a:spcPct val="90000"/>
              </a:lnSpc>
              <a:spcBef>
                <a:spcPts val="800"/>
              </a:spcBef>
              <a:tabLst>
                <a:tab pos="1193800" algn="r"/>
                <a:tab pos="6908800" algn="r"/>
                <a:tab pos="12674600" algn="r"/>
              </a:tabLst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	186	      97	     54</a:t>
            </a:r>
          </a:p>
        </p:txBody>
      </p:sp>
      <p:sp>
        <p:nvSpPr>
          <p:cNvPr id="689" name="TextBox 24"/>
          <p:cNvSpPr txBox="1"/>
          <p:nvPr/>
        </p:nvSpPr>
        <p:spPr>
          <a:xfrm>
            <a:off x="17016471" y="9254801"/>
            <a:ext cx="1337688" cy="716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algn="l"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P=.93</a:t>
            </a:r>
          </a:p>
        </p:txBody>
      </p:sp>
      <p:sp>
        <p:nvSpPr>
          <p:cNvPr id="690" name="TextBox 25"/>
          <p:cNvSpPr txBox="1"/>
          <p:nvPr/>
        </p:nvSpPr>
        <p:spPr>
          <a:xfrm rot="16200000">
            <a:off x="2978870" y="6203792"/>
            <a:ext cx="4702344" cy="779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>
            <a:lvl1pPr defTabSz="1828800">
              <a:defRPr sz="40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Primary Patency (%)</a:t>
            </a:r>
          </a:p>
        </p:txBody>
      </p:sp>
      <p:sp>
        <p:nvSpPr>
          <p:cNvPr id="691" name="Freeform 7"/>
          <p:cNvSpPr/>
          <p:nvPr/>
        </p:nvSpPr>
        <p:spPr>
          <a:xfrm>
            <a:off x="6984871" y="3194655"/>
            <a:ext cx="11331578" cy="339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807"/>
                </a:moveTo>
                <a:lnTo>
                  <a:pt x="1858" y="807"/>
                </a:lnTo>
                <a:lnTo>
                  <a:pt x="1858" y="7065"/>
                </a:lnTo>
                <a:lnTo>
                  <a:pt x="7971" y="7065"/>
                </a:lnTo>
                <a:lnTo>
                  <a:pt x="7971" y="9690"/>
                </a:lnTo>
                <a:lnTo>
                  <a:pt x="7983" y="10093"/>
                </a:lnTo>
                <a:lnTo>
                  <a:pt x="12358" y="10093"/>
                </a:lnTo>
                <a:lnTo>
                  <a:pt x="12358" y="15948"/>
                </a:lnTo>
                <a:lnTo>
                  <a:pt x="12371" y="16351"/>
                </a:lnTo>
                <a:lnTo>
                  <a:pt x="15372" y="16351"/>
                </a:lnTo>
                <a:lnTo>
                  <a:pt x="15372" y="21196"/>
                </a:lnTo>
                <a:lnTo>
                  <a:pt x="15391" y="21600"/>
                </a:lnTo>
                <a:lnTo>
                  <a:pt x="21600" y="21600"/>
                </a:lnTo>
                <a:lnTo>
                  <a:pt x="21600" y="20793"/>
                </a:lnTo>
                <a:lnTo>
                  <a:pt x="15403" y="20793"/>
                </a:lnTo>
                <a:lnTo>
                  <a:pt x="15403" y="15544"/>
                </a:lnTo>
                <a:lnTo>
                  <a:pt x="12383" y="15544"/>
                </a:lnTo>
                <a:lnTo>
                  <a:pt x="12383" y="9690"/>
                </a:lnTo>
                <a:lnTo>
                  <a:pt x="12371" y="9286"/>
                </a:lnTo>
                <a:lnTo>
                  <a:pt x="8001" y="9286"/>
                </a:lnTo>
                <a:lnTo>
                  <a:pt x="8001" y="6662"/>
                </a:lnTo>
                <a:lnTo>
                  <a:pt x="7983" y="6258"/>
                </a:lnTo>
                <a:lnTo>
                  <a:pt x="1882" y="6258"/>
                </a:lnTo>
                <a:lnTo>
                  <a:pt x="1882" y="404"/>
                </a:lnTo>
                <a:lnTo>
                  <a:pt x="1870" y="0"/>
                </a:lnTo>
                <a:lnTo>
                  <a:pt x="0" y="0"/>
                </a:lnTo>
                <a:lnTo>
                  <a:pt x="0" y="807"/>
                </a:lnTo>
                <a:close/>
              </a:path>
            </a:pathLst>
          </a:custGeom>
          <a:solidFill>
            <a:srgbClr val="8FFF3C"/>
          </a:solidFill>
          <a:ln w="50800">
            <a:solidFill>
              <a:srgbClr val="FF0000"/>
            </a:solidFill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92" name="Freeform 8"/>
          <p:cNvSpPr/>
          <p:nvPr/>
        </p:nvSpPr>
        <p:spPr>
          <a:xfrm>
            <a:off x="6984871" y="3223230"/>
            <a:ext cx="11331578" cy="228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00"/>
                </a:moveTo>
                <a:lnTo>
                  <a:pt x="3341" y="1200"/>
                </a:lnTo>
                <a:lnTo>
                  <a:pt x="3341" y="4500"/>
                </a:lnTo>
                <a:lnTo>
                  <a:pt x="3359" y="5100"/>
                </a:lnTo>
                <a:lnTo>
                  <a:pt x="6197" y="5100"/>
                </a:lnTo>
                <a:lnTo>
                  <a:pt x="6197" y="11100"/>
                </a:lnTo>
                <a:lnTo>
                  <a:pt x="7971" y="11100"/>
                </a:lnTo>
                <a:lnTo>
                  <a:pt x="7971" y="13800"/>
                </a:lnTo>
                <a:lnTo>
                  <a:pt x="7983" y="13800"/>
                </a:lnTo>
                <a:lnTo>
                  <a:pt x="7983" y="14400"/>
                </a:lnTo>
                <a:lnTo>
                  <a:pt x="9502" y="14400"/>
                </a:lnTo>
                <a:lnTo>
                  <a:pt x="9502" y="17700"/>
                </a:lnTo>
                <a:lnTo>
                  <a:pt x="9514" y="18300"/>
                </a:lnTo>
                <a:lnTo>
                  <a:pt x="10410" y="18300"/>
                </a:lnTo>
                <a:lnTo>
                  <a:pt x="10410" y="21000"/>
                </a:lnTo>
                <a:lnTo>
                  <a:pt x="10422" y="21600"/>
                </a:lnTo>
                <a:lnTo>
                  <a:pt x="21600" y="21600"/>
                </a:lnTo>
                <a:lnTo>
                  <a:pt x="21600" y="20400"/>
                </a:lnTo>
                <a:lnTo>
                  <a:pt x="10434" y="20400"/>
                </a:lnTo>
                <a:lnTo>
                  <a:pt x="10434" y="17700"/>
                </a:lnTo>
                <a:lnTo>
                  <a:pt x="10422" y="17100"/>
                </a:lnTo>
                <a:lnTo>
                  <a:pt x="9526" y="17100"/>
                </a:lnTo>
                <a:lnTo>
                  <a:pt x="9526" y="13200"/>
                </a:lnTo>
                <a:lnTo>
                  <a:pt x="8001" y="13200"/>
                </a:lnTo>
                <a:lnTo>
                  <a:pt x="8001" y="9900"/>
                </a:lnTo>
                <a:lnTo>
                  <a:pt x="6228" y="9900"/>
                </a:lnTo>
                <a:lnTo>
                  <a:pt x="6228" y="4500"/>
                </a:lnTo>
                <a:lnTo>
                  <a:pt x="6216" y="4500"/>
                </a:lnTo>
                <a:lnTo>
                  <a:pt x="6216" y="3900"/>
                </a:lnTo>
                <a:lnTo>
                  <a:pt x="3371" y="3900"/>
                </a:lnTo>
                <a:lnTo>
                  <a:pt x="3371" y="600"/>
                </a:lnTo>
                <a:lnTo>
                  <a:pt x="3359" y="0"/>
                </a:lnTo>
                <a:lnTo>
                  <a:pt x="0" y="0"/>
                </a:lnTo>
                <a:lnTo>
                  <a:pt x="0" y="1200"/>
                </a:lnTo>
                <a:close/>
              </a:path>
            </a:pathLst>
          </a:custGeom>
          <a:solidFill>
            <a:srgbClr val="8FFF3C"/>
          </a:solidFill>
          <a:ln w="50800">
            <a:solidFill>
              <a:srgbClr val="2D4ED1"/>
            </a:solidFill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93" name="TextBox 30"/>
          <p:cNvSpPr txBox="1"/>
          <p:nvPr/>
        </p:nvSpPr>
        <p:spPr>
          <a:xfrm>
            <a:off x="17171487" y="1910526"/>
            <a:ext cx="2173507" cy="13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40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97±1</a:t>
            </a:r>
          </a:p>
          <a:p>
            <a:pPr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(91 – 100)</a:t>
            </a:r>
          </a:p>
        </p:txBody>
      </p:sp>
      <p:sp>
        <p:nvSpPr>
          <p:cNvPr id="694" name="TextBox 31"/>
          <p:cNvSpPr txBox="1"/>
          <p:nvPr/>
        </p:nvSpPr>
        <p:spPr>
          <a:xfrm>
            <a:off x="17233214" y="3899825"/>
            <a:ext cx="1933744" cy="13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defTabSz="1828800">
              <a:defRPr sz="400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95±2</a:t>
            </a:r>
          </a:p>
          <a:p>
            <a:pPr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(95 – 98)</a:t>
            </a:r>
          </a:p>
        </p:txBody>
      </p:sp>
      <p:sp>
        <p:nvSpPr>
          <p:cNvPr id="695" name="Title 1"/>
          <p:cNvSpPr txBox="1"/>
          <p:nvPr/>
        </p:nvSpPr>
        <p:spPr>
          <a:xfrm>
            <a:off x="1224515" y="162226"/>
            <a:ext cx="16459201" cy="228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>
            <a:lvl1pPr algn="l" defTabSz="1828800">
              <a:defRPr sz="7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Primary target vessel patency</a:t>
            </a:r>
          </a:p>
        </p:txBody>
      </p:sp>
      <p:sp>
        <p:nvSpPr>
          <p:cNvPr id="696" name="TextBox 36"/>
          <p:cNvSpPr txBox="1"/>
          <p:nvPr/>
        </p:nvSpPr>
        <p:spPr>
          <a:xfrm>
            <a:off x="7830911" y="8760653"/>
            <a:ext cx="3246409" cy="1249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tIns="91439" bIns="91439">
            <a:spAutoFit/>
          </a:bodyPr>
          <a:lstStyle/>
          <a:p>
            <a:pPr algn="l"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Degenerative</a:t>
            </a:r>
          </a:p>
          <a:p>
            <a:pPr algn="l" defTabSz="1828800">
              <a:defRPr sz="3600" b="0">
                <a:solidFill>
                  <a:srgbClr val="1F4E7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Post-dissection</a:t>
            </a:r>
          </a:p>
        </p:txBody>
      </p:sp>
      <p:sp>
        <p:nvSpPr>
          <p:cNvPr id="697" name="Straight Connector 37"/>
          <p:cNvSpPr/>
          <p:nvPr/>
        </p:nvSpPr>
        <p:spPr>
          <a:xfrm>
            <a:off x="7061446" y="9137019"/>
            <a:ext cx="751115" cy="1"/>
          </a:xfrm>
          <a:prstGeom prst="line">
            <a:avLst/>
          </a:prstGeom>
          <a:ln w="50800">
            <a:solidFill>
              <a:srgbClr val="2D4ED1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98" name="Straight Connector 38"/>
          <p:cNvSpPr/>
          <p:nvPr/>
        </p:nvSpPr>
        <p:spPr>
          <a:xfrm>
            <a:off x="7061446" y="9580065"/>
            <a:ext cx="751115" cy="1"/>
          </a:xfrm>
          <a:prstGeom prst="lin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99" name="Straight Connector 39"/>
          <p:cNvSpPr/>
          <p:nvPr/>
        </p:nvSpPr>
        <p:spPr>
          <a:xfrm>
            <a:off x="5417515" y="11934580"/>
            <a:ext cx="751115" cy="1"/>
          </a:xfrm>
          <a:prstGeom prst="line">
            <a:avLst/>
          </a:prstGeom>
          <a:ln w="50800">
            <a:solidFill>
              <a:srgbClr val="2D4ED1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00" name="Straight Connector 40"/>
          <p:cNvSpPr/>
          <p:nvPr/>
        </p:nvSpPr>
        <p:spPr>
          <a:xfrm>
            <a:off x="5417515" y="12441819"/>
            <a:ext cx="751115" cy="1"/>
          </a:xfrm>
          <a:prstGeom prst="line">
            <a:avLst/>
          </a:prstGeom>
          <a:ln w="508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01" name="Straight Connector 22"/>
          <p:cNvSpPr/>
          <p:nvPr/>
        </p:nvSpPr>
        <p:spPr>
          <a:xfrm>
            <a:off x="18188431" y="3548618"/>
            <a:ext cx="1" cy="373233"/>
          </a:xfrm>
          <a:prstGeom prst="line">
            <a:avLst/>
          </a:prstGeom>
          <a:ln w="12700">
            <a:solidFill>
              <a:srgbClr val="FF0000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02" name="Straight Connector 23"/>
          <p:cNvSpPr/>
          <p:nvPr/>
        </p:nvSpPr>
        <p:spPr>
          <a:xfrm>
            <a:off x="18279431" y="3102132"/>
            <a:ext cx="1" cy="373233"/>
          </a:xfrm>
          <a:prstGeom prst="line">
            <a:avLst/>
          </a:prstGeom>
          <a:ln w="12700">
            <a:solidFill>
              <a:srgbClr val="2D4ED1"/>
            </a:solidFill>
            <a:miter/>
          </a:ln>
        </p:spPr>
        <p:txBody>
          <a:bodyPr tIns="91439" bIns="91439"/>
          <a:lstStyle/>
          <a:p>
            <a:pPr algn="l"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221D38C-D7D6-6B43-9A11-D00695309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18800" y="12750800"/>
            <a:ext cx="812800" cy="812800"/>
          </a:xfrm>
          <a:prstGeom prst="rect">
            <a:avLst/>
          </a:prstGeom>
        </p:spPr>
      </p:pic>
    </p:spTree>
  </p:cSld>
  <p:clrMapOvr>
    <a:masterClrMapping/>
  </p:clrMapOvr>
  <p:transition spd="med" advTm="143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1633</Words>
  <Application>Microsoft Macintosh PowerPoint</Application>
  <PresentationFormat>Custom</PresentationFormat>
  <Paragraphs>222</Paragraphs>
  <Slides>23</Slides>
  <Notes>23</Notes>
  <HiddenSlides>0</HiddenSlides>
  <MMClips>23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Arial</vt:lpstr>
      <vt:lpstr>Avenir</vt:lpstr>
      <vt:lpstr>Avenir Book</vt:lpstr>
      <vt:lpstr>Avenir Heavy</vt:lpstr>
      <vt:lpstr>Avenir Light</vt:lpstr>
      <vt:lpstr>Calibri</vt:lpstr>
      <vt:lpstr>Calibri Light</vt:lpstr>
      <vt:lpstr>Calibri Regular</vt:lpstr>
      <vt:lpstr>Calibri Regular</vt:lpstr>
      <vt:lpstr>Corbel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Times New Roman</vt:lpstr>
      <vt:lpstr>Times Roman</vt:lpstr>
      <vt:lpstr>Black</vt:lpstr>
      <vt:lpstr>What to do about persistent flow in the false lumen after FBEVAR</vt:lpstr>
      <vt:lpstr>Disclosures</vt:lpstr>
      <vt:lpstr>Outcome of TEVAR in cTBAD</vt:lpstr>
      <vt:lpstr>Do All Patients Need Treatment?</vt:lpstr>
      <vt:lpstr>Outcomes of endovascular repair of chronic post-dissection and degenerative thoracoabdominal aortic aneurysms using fenestrated-branched stent-grafts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Aortic Occlusion Techniques</vt:lpstr>
      <vt:lpstr>Persistent False Lumen Perfusion</vt:lpstr>
      <vt:lpstr>Exclusion Options</vt:lpstr>
      <vt:lpstr>Iliac Connections</vt:lpstr>
      <vt:lpstr>PowerPoint Presentation</vt:lpstr>
      <vt:lpstr>Completion CT Scan</vt:lpstr>
      <vt:lpstr>REI FL Coil Embolization</vt:lpstr>
      <vt:lpstr>PowerPoint Presentation</vt:lpstr>
      <vt:lpstr>Fenestrated Limb for Hypogastric Perfusion</vt:lpstr>
      <vt:lpstr>Fenestrated Limb for Hypogastric Perfusion</vt:lpstr>
      <vt:lpstr>Conservative Management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to do about persistent flow in the false lumen after FBEVAR</dc:title>
  <cp:lastModifiedBy>Farber, Mark A</cp:lastModifiedBy>
  <cp:revision>5</cp:revision>
  <dcterms:modified xsi:type="dcterms:W3CDTF">2021-12-14T02:43:57Z</dcterms:modified>
</cp:coreProperties>
</file>